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</p:sldIdLst>
  <p:sldSz cx="10693400" cy="7562850"/>
  <p:notesSz cx="10693400" cy="756285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724" y="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chemeClr val="tx1"/>
                </a:solidFill>
                <a:latin typeface="SimSun"/>
                <a:cs typeface="SimSun"/>
              </a:defRPr>
            </a:lvl1pPr>
          </a:lstStyle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6500CC"/>
                </a:solidFill>
                <a:latin typeface="Microsoft JhengHei"/>
                <a:cs typeface="Microsoft Jheng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hlink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chemeClr val="tx1"/>
                </a:solidFill>
                <a:latin typeface="SimSun"/>
                <a:cs typeface="SimSun"/>
              </a:defRPr>
            </a:lvl1pPr>
          </a:lstStyle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6500CC"/>
                </a:solidFill>
                <a:latin typeface="Microsoft JhengHei"/>
                <a:cs typeface="Microsoft Jheng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chemeClr val="tx1"/>
                </a:solidFill>
                <a:latin typeface="SimSun"/>
                <a:cs typeface="SimSun"/>
              </a:defRPr>
            </a:lvl1pPr>
          </a:lstStyle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6500CC"/>
                </a:solidFill>
                <a:latin typeface="Microsoft JhengHei"/>
                <a:cs typeface="Microsoft Jheng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chemeClr val="tx1"/>
                </a:solidFill>
                <a:latin typeface="SimSun"/>
                <a:cs typeface="SimSun"/>
              </a:defRPr>
            </a:lvl1pPr>
          </a:lstStyle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chemeClr val="tx1"/>
                </a:solidFill>
                <a:latin typeface="SimSun"/>
                <a:cs typeface="SimSun"/>
              </a:defRPr>
            </a:lvl1pPr>
          </a:lstStyle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403" y="76200"/>
            <a:ext cx="10691622" cy="74020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98519" y="16256"/>
            <a:ext cx="2726054" cy="4864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rgbClr val="6500CC"/>
                </a:solidFill>
                <a:latin typeface="Microsoft JhengHei"/>
                <a:cs typeface="Microsoft Jheng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59944" y="1421256"/>
            <a:ext cx="7179309" cy="16833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chemeClr val="hlink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694551" y="7133812"/>
            <a:ext cx="325120" cy="299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chemeClr val="tx1"/>
                </a:solidFill>
                <a:latin typeface="SimSun"/>
                <a:cs typeface="SimSun"/>
              </a:defRPr>
            </a:lvl1pPr>
          </a:lstStyle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‹#›</a:t>
            </a:fld>
            <a:endParaRPr spc="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1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png"/><Relationship Id="rId3" Type="http://schemas.openxmlformats.org/officeDocument/2006/relationships/image" Target="../media/image18.png"/><Relationship Id="rId7" Type="http://schemas.openxmlformats.org/officeDocument/2006/relationships/image" Target="../media/image7.jpg"/><Relationship Id="rId12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16.jp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16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16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16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png"/><Relationship Id="rId3" Type="http://schemas.openxmlformats.org/officeDocument/2006/relationships/image" Target="../media/image87.png"/><Relationship Id="rId7" Type="http://schemas.openxmlformats.org/officeDocument/2006/relationships/image" Target="../media/image7.jpg"/><Relationship Id="rId12" Type="http://schemas.openxmlformats.org/officeDocument/2006/relationships/image" Target="../media/image1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16.jpg"/><Relationship Id="rId9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16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3.png"/><Relationship Id="rId4" Type="http://schemas.openxmlformats.org/officeDocument/2006/relationships/image" Target="../media/image16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3.png"/><Relationship Id="rId4" Type="http://schemas.openxmlformats.org/officeDocument/2006/relationships/image" Target="../media/image16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3.png"/><Relationship Id="rId4" Type="http://schemas.openxmlformats.org/officeDocument/2006/relationships/image" Target="../media/image16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3.png"/><Relationship Id="rId4" Type="http://schemas.openxmlformats.org/officeDocument/2006/relationships/image" Target="../media/image16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75526"/>
            <a:ext cx="2797302" cy="6027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80614" y="2824733"/>
            <a:ext cx="0" cy="2654300"/>
          </a:xfrm>
          <a:custGeom>
            <a:avLst/>
            <a:gdLst/>
            <a:ahLst/>
            <a:cxnLst/>
            <a:rect l="l" t="t" r="r" b="b"/>
            <a:pathLst>
              <a:path h="2654300">
                <a:moveTo>
                  <a:pt x="0" y="0"/>
                </a:moveTo>
                <a:lnTo>
                  <a:pt x="0" y="2654046"/>
                </a:lnTo>
              </a:path>
            </a:pathLst>
          </a:custGeom>
          <a:ln w="1397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87600" y="2831592"/>
            <a:ext cx="4987290" cy="0"/>
          </a:xfrm>
          <a:custGeom>
            <a:avLst/>
            <a:gdLst/>
            <a:ahLst/>
            <a:cxnLst/>
            <a:rect l="l" t="t" r="r" b="b"/>
            <a:pathLst>
              <a:path w="4987290">
                <a:moveTo>
                  <a:pt x="0" y="0"/>
                </a:moveTo>
                <a:lnTo>
                  <a:pt x="4987290" y="0"/>
                </a:lnTo>
              </a:path>
            </a:pathLst>
          </a:custGeom>
          <a:ln w="1371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81875" y="2824733"/>
            <a:ext cx="0" cy="2654300"/>
          </a:xfrm>
          <a:custGeom>
            <a:avLst/>
            <a:gdLst/>
            <a:ahLst/>
            <a:cxnLst/>
            <a:rect l="l" t="t" r="r" b="b"/>
            <a:pathLst>
              <a:path h="2654300">
                <a:moveTo>
                  <a:pt x="0" y="0"/>
                </a:moveTo>
                <a:lnTo>
                  <a:pt x="0" y="2654045"/>
                </a:lnTo>
              </a:path>
            </a:pathLst>
          </a:custGeom>
          <a:ln w="1397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87231" y="5471921"/>
            <a:ext cx="4987290" cy="0"/>
          </a:xfrm>
          <a:custGeom>
            <a:avLst/>
            <a:gdLst/>
            <a:ahLst/>
            <a:cxnLst/>
            <a:rect l="l" t="t" r="r" b="b"/>
            <a:pathLst>
              <a:path w="4987290">
                <a:moveTo>
                  <a:pt x="0" y="0"/>
                </a:moveTo>
                <a:lnTo>
                  <a:pt x="4987290" y="0"/>
                </a:lnTo>
              </a:path>
            </a:pathLst>
          </a:custGeom>
          <a:ln w="1371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07920" y="2852166"/>
            <a:ext cx="0" cy="2599690"/>
          </a:xfrm>
          <a:custGeom>
            <a:avLst/>
            <a:gdLst/>
            <a:ahLst/>
            <a:cxnLst/>
            <a:rect l="l" t="t" r="r" b="b"/>
            <a:pathLst>
              <a:path h="2599690">
                <a:moveTo>
                  <a:pt x="0" y="0"/>
                </a:moveTo>
                <a:lnTo>
                  <a:pt x="0" y="2599181"/>
                </a:lnTo>
              </a:path>
            </a:pathLst>
          </a:custGeom>
          <a:ln w="127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14270" y="2859023"/>
            <a:ext cx="4932680" cy="0"/>
          </a:xfrm>
          <a:custGeom>
            <a:avLst/>
            <a:gdLst/>
            <a:ahLst/>
            <a:cxnLst/>
            <a:rect l="l" t="t" r="r" b="b"/>
            <a:pathLst>
              <a:path w="4932680">
                <a:moveTo>
                  <a:pt x="0" y="0"/>
                </a:moveTo>
                <a:lnTo>
                  <a:pt x="4932680" y="0"/>
                </a:lnTo>
              </a:path>
            </a:pathLst>
          </a:custGeom>
          <a:ln w="1371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53934" y="2852166"/>
            <a:ext cx="0" cy="2599690"/>
          </a:xfrm>
          <a:custGeom>
            <a:avLst/>
            <a:gdLst/>
            <a:ahLst/>
            <a:cxnLst/>
            <a:rect l="l" t="t" r="r" b="b"/>
            <a:pathLst>
              <a:path h="2599690">
                <a:moveTo>
                  <a:pt x="0" y="0"/>
                </a:moveTo>
                <a:lnTo>
                  <a:pt x="0" y="2599181"/>
                </a:lnTo>
              </a:path>
            </a:pathLst>
          </a:custGeom>
          <a:ln w="1397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13901" y="5444490"/>
            <a:ext cx="4933315" cy="0"/>
          </a:xfrm>
          <a:custGeom>
            <a:avLst/>
            <a:gdLst/>
            <a:ahLst/>
            <a:cxnLst/>
            <a:rect l="l" t="t" r="r" b="b"/>
            <a:pathLst>
              <a:path w="4933315">
                <a:moveTo>
                  <a:pt x="0" y="0"/>
                </a:moveTo>
                <a:lnTo>
                  <a:pt x="4933187" y="0"/>
                </a:lnTo>
              </a:path>
            </a:pathLst>
          </a:custGeom>
          <a:ln w="1371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400935" y="3035300"/>
            <a:ext cx="4959985" cy="2236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73225" lvl="1" indent="-852805">
              <a:lnSpc>
                <a:spcPct val="100000"/>
              </a:lnSpc>
              <a:spcBef>
                <a:spcPts val="105"/>
              </a:spcBef>
              <a:buFont typeface="Arial"/>
              <a:buAutoNum type="arabicPeriod"/>
              <a:tabLst>
                <a:tab pos="1673225" algn="l"/>
                <a:tab pos="1673860" algn="l"/>
              </a:tabLst>
            </a:pPr>
            <a:r>
              <a:rPr sz="3450" b="1" spc="-10" dirty="0">
                <a:solidFill>
                  <a:srgbClr val="0000FF"/>
                </a:solidFill>
                <a:latin typeface="SimSun"/>
                <a:cs typeface="SimSun"/>
              </a:rPr>
              <a:t>栈</a:t>
            </a:r>
            <a:endParaRPr sz="3450">
              <a:latin typeface="SimSun"/>
              <a:cs typeface="SimSun"/>
            </a:endParaRPr>
          </a:p>
          <a:p>
            <a:pPr marL="1673225" lvl="1" indent="-852805">
              <a:lnSpc>
                <a:spcPct val="100000"/>
              </a:lnSpc>
              <a:spcBef>
                <a:spcPts val="2490"/>
              </a:spcBef>
              <a:buFont typeface="Arial"/>
              <a:buAutoNum type="arabicPeriod"/>
              <a:tabLst>
                <a:tab pos="1673225" algn="l"/>
                <a:tab pos="1673860" algn="l"/>
              </a:tabLst>
            </a:pPr>
            <a:r>
              <a:rPr sz="3450" b="1" spc="-5" dirty="0">
                <a:solidFill>
                  <a:srgbClr val="0000FF"/>
                </a:solidFill>
                <a:latin typeface="SimSun"/>
                <a:cs typeface="SimSun"/>
              </a:rPr>
              <a:t>栈的应用举例</a:t>
            </a:r>
            <a:endParaRPr sz="3450">
              <a:latin typeface="SimSun"/>
              <a:cs typeface="SimSun"/>
            </a:endParaRPr>
          </a:p>
          <a:p>
            <a:pPr marL="1673225" lvl="1" indent="-852805">
              <a:lnSpc>
                <a:spcPct val="100000"/>
              </a:lnSpc>
              <a:spcBef>
                <a:spcPts val="2490"/>
              </a:spcBef>
              <a:buFont typeface="Arial"/>
              <a:buAutoNum type="arabicPeriod"/>
              <a:tabLst>
                <a:tab pos="1673225" algn="l"/>
                <a:tab pos="1673860" algn="l"/>
              </a:tabLst>
            </a:pPr>
            <a:r>
              <a:rPr sz="3450" b="1" spc="-5" dirty="0">
                <a:solidFill>
                  <a:srgbClr val="0000FF"/>
                </a:solidFill>
                <a:latin typeface="SimSun"/>
                <a:cs typeface="SimSun"/>
              </a:rPr>
              <a:t>队列</a:t>
            </a:r>
            <a:endParaRPr sz="3450">
              <a:latin typeface="SimSun"/>
              <a:cs typeface="SimSu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777375" y="1526286"/>
            <a:ext cx="557783" cy="7780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05772" y="1924430"/>
            <a:ext cx="150113" cy="922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95129" y="1815083"/>
            <a:ext cx="116839" cy="79375"/>
          </a:xfrm>
          <a:custGeom>
            <a:avLst/>
            <a:gdLst/>
            <a:ahLst/>
            <a:cxnLst/>
            <a:rect l="l" t="t" r="r" b="b"/>
            <a:pathLst>
              <a:path w="116839" h="79375">
                <a:moveTo>
                  <a:pt x="0" y="0"/>
                </a:moveTo>
                <a:lnTo>
                  <a:pt x="0" y="19561"/>
                </a:lnTo>
                <a:lnTo>
                  <a:pt x="0" y="39338"/>
                </a:lnTo>
                <a:lnTo>
                  <a:pt x="0" y="59257"/>
                </a:lnTo>
                <a:lnTo>
                  <a:pt x="0" y="79248"/>
                </a:lnTo>
                <a:lnTo>
                  <a:pt x="29146" y="79248"/>
                </a:lnTo>
                <a:lnTo>
                  <a:pt x="58293" y="79248"/>
                </a:lnTo>
                <a:lnTo>
                  <a:pt x="87439" y="79248"/>
                </a:lnTo>
                <a:lnTo>
                  <a:pt x="116586" y="79247"/>
                </a:lnTo>
                <a:lnTo>
                  <a:pt x="116586" y="59257"/>
                </a:lnTo>
                <a:lnTo>
                  <a:pt x="116586" y="39338"/>
                </a:lnTo>
                <a:lnTo>
                  <a:pt x="116586" y="19561"/>
                </a:lnTo>
                <a:lnTo>
                  <a:pt x="116586" y="0"/>
                </a:lnTo>
                <a:lnTo>
                  <a:pt x="87439" y="0"/>
                </a:lnTo>
                <a:lnTo>
                  <a:pt x="58293" y="0"/>
                </a:lnTo>
                <a:lnTo>
                  <a:pt x="29146" y="0"/>
                </a:lnTo>
                <a:lnTo>
                  <a:pt x="0" y="0"/>
                </a:lnTo>
                <a:close/>
              </a:path>
            </a:pathLst>
          </a:custGeom>
          <a:ln w="990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82709" y="1744217"/>
            <a:ext cx="539115" cy="554990"/>
          </a:xfrm>
          <a:custGeom>
            <a:avLst/>
            <a:gdLst/>
            <a:ahLst/>
            <a:cxnLst/>
            <a:rect l="l" t="t" r="r" b="b"/>
            <a:pathLst>
              <a:path w="539114" h="554989">
                <a:moveTo>
                  <a:pt x="451866" y="0"/>
                </a:moveTo>
                <a:lnTo>
                  <a:pt x="462022" y="14287"/>
                </a:lnTo>
                <a:lnTo>
                  <a:pt x="471963" y="28575"/>
                </a:lnTo>
                <a:lnTo>
                  <a:pt x="481762" y="42862"/>
                </a:lnTo>
                <a:lnTo>
                  <a:pt x="491490" y="57150"/>
                </a:lnTo>
                <a:lnTo>
                  <a:pt x="486918" y="61722"/>
                </a:lnTo>
                <a:lnTo>
                  <a:pt x="482346" y="66294"/>
                </a:lnTo>
                <a:lnTo>
                  <a:pt x="477774" y="70866"/>
                </a:lnTo>
                <a:lnTo>
                  <a:pt x="473202" y="75438"/>
                </a:lnTo>
                <a:lnTo>
                  <a:pt x="473344" y="116026"/>
                </a:lnTo>
                <a:lnTo>
                  <a:pt x="473773" y="149828"/>
                </a:lnTo>
                <a:lnTo>
                  <a:pt x="474487" y="176914"/>
                </a:lnTo>
                <a:lnTo>
                  <a:pt x="475488" y="197358"/>
                </a:lnTo>
                <a:lnTo>
                  <a:pt x="463938" y="203073"/>
                </a:lnTo>
                <a:lnTo>
                  <a:pt x="452247" y="208788"/>
                </a:lnTo>
                <a:lnTo>
                  <a:pt x="440555" y="214503"/>
                </a:lnTo>
                <a:lnTo>
                  <a:pt x="429006" y="220218"/>
                </a:lnTo>
                <a:lnTo>
                  <a:pt x="429006" y="211526"/>
                </a:lnTo>
                <a:lnTo>
                  <a:pt x="429006" y="202692"/>
                </a:lnTo>
                <a:lnTo>
                  <a:pt x="429006" y="193857"/>
                </a:lnTo>
                <a:lnTo>
                  <a:pt x="429006" y="185166"/>
                </a:lnTo>
                <a:lnTo>
                  <a:pt x="399859" y="185166"/>
                </a:lnTo>
                <a:lnTo>
                  <a:pt x="370713" y="185166"/>
                </a:lnTo>
                <a:lnTo>
                  <a:pt x="341566" y="185166"/>
                </a:lnTo>
                <a:lnTo>
                  <a:pt x="312420" y="185166"/>
                </a:lnTo>
                <a:lnTo>
                  <a:pt x="312420" y="205740"/>
                </a:lnTo>
                <a:lnTo>
                  <a:pt x="312420" y="226313"/>
                </a:lnTo>
                <a:lnTo>
                  <a:pt x="312420" y="246887"/>
                </a:lnTo>
                <a:lnTo>
                  <a:pt x="312420" y="267462"/>
                </a:lnTo>
                <a:lnTo>
                  <a:pt x="352305" y="267462"/>
                </a:lnTo>
                <a:lnTo>
                  <a:pt x="392049" y="267462"/>
                </a:lnTo>
                <a:lnTo>
                  <a:pt x="431792" y="267462"/>
                </a:lnTo>
                <a:lnTo>
                  <a:pt x="471678" y="267462"/>
                </a:lnTo>
                <a:lnTo>
                  <a:pt x="478524" y="258877"/>
                </a:lnTo>
                <a:lnTo>
                  <a:pt x="485298" y="250221"/>
                </a:lnTo>
                <a:lnTo>
                  <a:pt x="491930" y="241423"/>
                </a:lnTo>
                <a:lnTo>
                  <a:pt x="498348" y="232410"/>
                </a:lnTo>
                <a:lnTo>
                  <a:pt x="508515" y="246697"/>
                </a:lnTo>
                <a:lnTo>
                  <a:pt x="518541" y="260985"/>
                </a:lnTo>
                <a:lnTo>
                  <a:pt x="528566" y="275272"/>
                </a:lnTo>
                <a:lnTo>
                  <a:pt x="538734" y="289560"/>
                </a:lnTo>
                <a:lnTo>
                  <a:pt x="533138" y="295263"/>
                </a:lnTo>
                <a:lnTo>
                  <a:pt x="527685" y="300894"/>
                </a:lnTo>
                <a:lnTo>
                  <a:pt x="522231" y="306383"/>
                </a:lnTo>
                <a:lnTo>
                  <a:pt x="516636" y="311658"/>
                </a:lnTo>
                <a:lnTo>
                  <a:pt x="512778" y="346507"/>
                </a:lnTo>
                <a:lnTo>
                  <a:pt x="509206" y="375570"/>
                </a:lnTo>
                <a:lnTo>
                  <a:pt x="502920" y="416052"/>
                </a:lnTo>
                <a:lnTo>
                  <a:pt x="489204" y="460248"/>
                </a:lnTo>
                <a:lnTo>
                  <a:pt x="459676" y="489382"/>
                </a:lnTo>
                <a:lnTo>
                  <a:pt x="423672" y="500634"/>
                </a:lnTo>
                <a:lnTo>
                  <a:pt x="419945" y="478928"/>
                </a:lnTo>
                <a:lnTo>
                  <a:pt x="408717" y="458438"/>
                </a:lnTo>
                <a:lnTo>
                  <a:pt x="389917" y="439233"/>
                </a:lnTo>
                <a:lnTo>
                  <a:pt x="363474" y="421386"/>
                </a:lnTo>
                <a:lnTo>
                  <a:pt x="363474" y="413956"/>
                </a:lnTo>
                <a:lnTo>
                  <a:pt x="363474" y="406527"/>
                </a:lnTo>
                <a:lnTo>
                  <a:pt x="363474" y="399097"/>
                </a:lnTo>
                <a:lnTo>
                  <a:pt x="363474" y="391668"/>
                </a:lnTo>
                <a:lnTo>
                  <a:pt x="394049" y="401669"/>
                </a:lnTo>
                <a:lnTo>
                  <a:pt x="417195" y="408813"/>
                </a:lnTo>
                <a:lnTo>
                  <a:pt x="432911" y="413099"/>
                </a:lnTo>
                <a:lnTo>
                  <a:pt x="441198" y="414528"/>
                </a:lnTo>
                <a:lnTo>
                  <a:pt x="448056" y="415290"/>
                </a:lnTo>
                <a:lnTo>
                  <a:pt x="452628" y="409956"/>
                </a:lnTo>
                <a:lnTo>
                  <a:pt x="462248" y="368236"/>
                </a:lnTo>
                <a:lnTo>
                  <a:pt x="470916" y="303276"/>
                </a:lnTo>
                <a:lnTo>
                  <a:pt x="431041" y="303276"/>
                </a:lnTo>
                <a:lnTo>
                  <a:pt x="391382" y="303276"/>
                </a:lnTo>
                <a:lnTo>
                  <a:pt x="351865" y="303276"/>
                </a:lnTo>
                <a:lnTo>
                  <a:pt x="312420" y="303276"/>
                </a:lnTo>
                <a:lnTo>
                  <a:pt x="312420" y="339852"/>
                </a:lnTo>
                <a:lnTo>
                  <a:pt x="312420" y="376427"/>
                </a:lnTo>
                <a:lnTo>
                  <a:pt x="312420" y="413003"/>
                </a:lnTo>
                <a:lnTo>
                  <a:pt x="312420" y="449580"/>
                </a:lnTo>
                <a:lnTo>
                  <a:pt x="312562" y="470011"/>
                </a:lnTo>
                <a:lnTo>
                  <a:pt x="312991" y="491299"/>
                </a:lnTo>
                <a:lnTo>
                  <a:pt x="313705" y="513445"/>
                </a:lnTo>
                <a:lnTo>
                  <a:pt x="314706" y="536448"/>
                </a:lnTo>
                <a:lnTo>
                  <a:pt x="302573" y="541020"/>
                </a:lnTo>
                <a:lnTo>
                  <a:pt x="290226" y="545592"/>
                </a:lnTo>
                <a:lnTo>
                  <a:pt x="277737" y="550164"/>
                </a:lnTo>
                <a:lnTo>
                  <a:pt x="265176" y="554736"/>
                </a:lnTo>
                <a:lnTo>
                  <a:pt x="266616" y="518755"/>
                </a:lnTo>
                <a:lnTo>
                  <a:pt x="267557" y="480631"/>
                </a:lnTo>
                <a:lnTo>
                  <a:pt x="268069" y="440507"/>
                </a:lnTo>
                <a:lnTo>
                  <a:pt x="268224" y="398526"/>
                </a:lnTo>
                <a:lnTo>
                  <a:pt x="268224" y="375546"/>
                </a:lnTo>
                <a:lnTo>
                  <a:pt x="268224" y="352425"/>
                </a:lnTo>
                <a:lnTo>
                  <a:pt x="268224" y="329303"/>
                </a:lnTo>
                <a:lnTo>
                  <a:pt x="268224" y="306324"/>
                </a:lnTo>
                <a:lnTo>
                  <a:pt x="247495" y="347757"/>
                </a:lnTo>
                <a:lnTo>
                  <a:pt x="222980" y="385191"/>
                </a:lnTo>
                <a:lnTo>
                  <a:pt x="194607" y="418623"/>
                </a:lnTo>
                <a:lnTo>
                  <a:pt x="162306" y="448056"/>
                </a:lnTo>
                <a:lnTo>
                  <a:pt x="126718" y="474333"/>
                </a:lnTo>
                <a:lnTo>
                  <a:pt x="88487" y="498252"/>
                </a:lnTo>
                <a:lnTo>
                  <a:pt x="47541" y="519743"/>
                </a:lnTo>
                <a:lnTo>
                  <a:pt x="3810" y="538734"/>
                </a:lnTo>
                <a:lnTo>
                  <a:pt x="2786" y="531745"/>
                </a:lnTo>
                <a:lnTo>
                  <a:pt x="1905" y="524541"/>
                </a:lnTo>
                <a:lnTo>
                  <a:pt x="1023" y="517195"/>
                </a:lnTo>
                <a:lnTo>
                  <a:pt x="0" y="509778"/>
                </a:lnTo>
                <a:lnTo>
                  <a:pt x="64770" y="470916"/>
                </a:lnTo>
                <a:lnTo>
                  <a:pt x="96226" y="448056"/>
                </a:lnTo>
                <a:lnTo>
                  <a:pt x="127254" y="422909"/>
                </a:lnTo>
                <a:lnTo>
                  <a:pt x="156269" y="395323"/>
                </a:lnTo>
                <a:lnTo>
                  <a:pt x="182784" y="366236"/>
                </a:lnTo>
                <a:lnTo>
                  <a:pt x="206871" y="335577"/>
                </a:lnTo>
                <a:lnTo>
                  <a:pt x="228600" y="303276"/>
                </a:lnTo>
                <a:lnTo>
                  <a:pt x="201870" y="303276"/>
                </a:lnTo>
                <a:lnTo>
                  <a:pt x="175355" y="303276"/>
                </a:lnTo>
                <a:lnTo>
                  <a:pt x="148982" y="303276"/>
                </a:lnTo>
                <a:lnTo>
                  <a:pt x="122682" y="303276"/>
                </a:lnTo>
                <a:lnTo>
                  <a:pt x="117669" y="310253"/>
                </a:lnTo>
                <a:lnTo>
                  <a:pt x="112871" y="317373"/>
                </a:lnTo>
                <a:lnTo>
                  <a:pt x="108215" y="324492"/>
                </a:lnTo>
                <a:lnTo>
                  <a:pt x="103632" y="331470"/>
                </a:lnTo>
                <a:lnTo>
                  <a:pt x="92773" y="319920"/>
                </a:lnTo>
                <a:lnTo>
                  <a:pt x="81915" y="308229"/>
                </a:lnTo>
                <a:lnTo>
                  <a:pt x="71056" y="296537"/>
                </a:lnTo>
                <a:lnTo>
                  <a:pt x="60198" y="284988"/>
                </a:lnTo>
                <a:lnTo>
                  <a:pt x="65793" y="278832"/>
                </a:lnTo>
                <a:lnTo>
                  <a:pt x="71247" y="272891"/>
                </a:lnTo>
                <a:lnTo>
                  <a:pt x="76700" y="267092"/>
                </a:lnTo>
                <a:lnTo>
                  <a:pt x="82296" y="261366"/>
                </a:lnTo>
                <a:lnTo>
                  <a:pt x="88713" y="231647"/>
                </a:lnTo>
                <a:lnTo>
                  <a:pt x="95345" y="197358"/>
                </a:lnTo>
                <a:lnTo>
                  <a:pt x="102119" y="158496"/>
                </a:lnTo>
                <a:lnTo>
                  <a:pt x="108966" y="115062"/>
                </a:lnTo>
                <a:lnTo>
                  <a:pt x="119812" y="123646"/>
                </a:lnTo>
                <a:lnTo>
                  <a:pt x="130587" y="132302"/>
                </a:lnTo>
                <a:lnTo>
                  <a:pt x="141220" y="141100"/>
                </a:lnTo>
                <a:lnTo>
                  <a:pt x="151638" y="150114"/>
                </a:lnTo>
                <a:lnTo>
                  <a:pt x="180784" y="150114"/>
                </a:lnTo>
                <a:lnTo>
                  <a:pt x="209931" y="150114"/>
                </a:lnTo>
                <a:lnTo>
                  <a:pt x="239077" y="150114"/>
                </a:lnTo>
                <a:lnTo>
                  <a:pt x="268224" y="150114"/>
                </a:lnTo>
                <a:lnTo>
                  <a:pt x="268224" y="130123"/>
                </a:lnTo>
                <a:lnTo>
                  <a:pt x="268224" y="110204"/>
                </a:lnTo>
                <a:lnTo>
                  <a:pt x="268224" y="90427"/>
                </a:lnTo>
                <a:lnTo>
                  <a:pt x="268224" y="70866"/>
                </a:lnTo>
                <a:lnTo>
                  <a:pt x="237934" y="70866"/>
                </a:lnTo>
                <a:lnTo>
                  <a:pt x="207645" y="70866"/>
                </a:lnTo>
                <a:lnTo>
                  <a:pt x="177355" y="70866"/>
                </a:lnTo>
                <a:lnTo>
                  <a:pt x="147066" y="70866"/>
                </a:lnTo>
                <a:lnTo>
                  <a:pt x="137338" y="71437"/>
                </a:lnTo>
                <a:lnTo>
                  <a:pt x="126396" y="73152"/>
                </a:lnTo>
                <a:lnTo>
                  <a:pt x="114169" y="76009"/>
                </a:lnTo>
                <a:lnTo>
                  <a:pt x="100584" y="80010"/>
                </a:lnTo>
                <a:lnTo>
                  <a:pt x="93856" y="68699"/>
                </a:lnTo>
                <a:lnTo>
                  <a:pt x="87344" y="57531"/>
                </a:lnTo>
                <a:lnTo>
                  <a:pt x="80974" y="46362"/>
                </a:lnTo>
                <a:lnTo>
                  <a:pt x="74676" y="35052"/>
                </a:lnTo>
                <a:lnTo>
                  <a:pt x="124643" y="35052"/>
                </a:lnTo>
                <a:lnTo>
                  <a:pt x="174624" y="35052"/>
                </a:lnTo>
                <a:lnTo>
                  <a:pt x="224632" y="35052"/>
                </a:lnTo>
                <a:lnTo>
                  <a:pt x="274679" y="35052"/>
                </a:lnTo>
                <a:lnTo>
                  <a:pt x="324780" y="35052"/>
                </a:lnTo>
                <a:lnTo>
                  <a:pt x="374948" y="35052"/>
                </a:lnTo>
                <a:lnTo>
                  <a:pt x="425196" y="35052"/>
                </a:lnTo>
                <a:lnTo>
                  <a:pt x="431934" y="26360"/>
                </a:lnTo>
                <a:lnTo>
                  <a:pt x="438531" y="17525"/>
                </a:lnTo>
                <a:lnTo>
                  <a:pt x="445127" y="8691"/>
                </a:lnTo>
                <a:lnTo>
                  <a:pt x="451866" y="0"/>
                </a:lnTo>
                <a:close/>
              </a:path>
            </a:pathLst>
          </a:custGeom>
          <a:ln w="990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798711" y="1530858"/>
            <a:ext cx="532130" cy="252729"/>
          </a:xfrm>
          <a:custGeom>
            <a:avLst/>
            <a:gdLst/>
            <a:ahLst/>
            <a:cxnLst/>
            <a:rect l="l" t="t" r="r" b="b"/>
            <a:pathLst>
              <a:path w="532129" h="252730">
                <a:moveTo>
                  <a:pt x="109727" y="0"/>
                </a:moveTo>
                <a:lnTo>
                  <a:pt x="124467" y="13263"/>
                </a:lnTo>
                <a:lnTo>
                  <a:pt x="139064" y="26669"/>
                </a:lnTo>
                <a:lnTo>
                  <a:pt x="153662" y="40076"/>
                </a:lnTo>
                <a:lnTo>
                  <a:pt x="168401" y="53340"/>
                </a:lnTo>
                <a:lnTo>
                  <a:pt x="159246" y="62186"/>
                </a:lnTo>
                <a:lnTo>
                  <a:pt x="148875" y="73818"/>
                </a:lnTo>
                <a:lnTo>
                  <a:pt x="137219" y="88165"/>
                </a:lnTo>
                <a:lnTo>
                  <a:pt x="124205" y="105155"/>
                </a:lnTo>
                <a:lnTo>
                  <a:pt x="146494" y="105155"/>
                </a:lnTo>
                <a:lnTo>
                  <a:pt x="168782" y="105155"/>
                </a:lnTo>
                <a:lnTo>
                  <a:pt x="191071" y="105155"/>
                </a:lnTo>
                <a:lnTo>
                  <a:pt x="213359" y="105155"/>
                </a:lnTo>
                <a:lnTo>
                  <a:pt x="221360" y="94868"/>
                </a:lnTo>
                <a:lnTo>
                  <a:pt x="229361" y="84581"/>
                </a:lnTo>
                <a:lnTo>
                  <a:pt x="237362" y="74294"/>
                </a:lnTo>
                <a:lnTo>
                  <a:pt x="245363" y="64007"/>
                </a:lnTo>
                <a:lnTo>
                  <a:pt x="255770" y="81272"/>
                </a:lnTo>
                <a:lnTo>
                  <a:pt x="266318" y="98678"/>
                </a:lnTo>
                <a:lnTo>
                  <a:pt x="276867" y="116085"/>
                </a:lnTo>
                <a:lnTo>
                  <a:pt x="287273" y="133350"/>
                </a:lnTo>
                <a:lnTo>
                  <a:pt x="307681" y="81272"/>
                </a:lnTo>
                <a:lnTo>
                  <a:pt x="324207" y="29313"/>
                </a:lnTo>
                <a:lnTo>
                  <a:pt x="331469" y="3047"/>
                </a:lnTo>
                <a:lnTo>
                  <a:pt x="346198" y="16883"/>
                </a:lnTo>
                <a:lnTo>
                  <a:pt x="360711" y="30860"/>
                </a:lnTo>
                <a:lnTo>
                  <a:pt x="375082" y="44838"/>
                </a:lnTo>
                <a:lnTo>
                  <a:pt x="389381" y="58673"/>
                </a:lnTo>
                <a:lnTo>
                  <a:pt x="379690" y="65401"/>
                </a:lnTo>
                <a:lnTo>
                  <a:pt x="368998" y="75342"/>
                </a:lnTo>
                <a:lnTo>
                  <a:pt x="357449" y="88570"/>
                </a:lnTo>
                <a:lnTo>
                  <a:pt x="345185" y="105155"/>
                </a:lnTo>
                <a:lnTo>
                  <a:pt x="372165" y="105155"/>
                </a:lnTo>
                <a:lnTo>
                  <a:pt x="399287" y="105155"/>
                </a:lnTo>
                <a:lnTo>
                  <a:pt x="426410" y="105155"/>
                </a:lnTo>
                <a:lnTo>
                  <a:pt x="453389" y="105155"/>
                </a:lnTo>
                <a:lnTo>
                  <a:pt x="461390" y="94868"/>
                </a:lnTo>
                <a:lnTo>
                  <a:pt x="469391" y="84581"/>
                </a:lnTo>
                <a:lnTo>
                  <a:pt x="477392" y="74294"/>
                </a:lnTo>
                <a:lnTo>
                  <a:pt x="485393" y="64007"/>
                </a:lnTo>
                <a:lnTo>
                  <a:pt x="496835" y="82986"/>
                </a:lnTo>
                <a:lnTo>
                  <a:pt x="508349" y="102107"/>
                </a:lnTo>
                <a:lnTo>
                  <a:pt x="520005" y="121229"/>
                </a:lnTo>
                <a:lnTo>
                  <a:pt x="531875" y="140207"/>
                </a:lnTo>
                <a:lnTo>
                  <a:pt x="494609" y="140207"/>
                </a:lnTo>
                <a:lnTo>
                  <a:pt x="457199" y="140207"/>
                </a:lnTo>
                <a:lnTo>
                  <a:pt x="419790" y="140207"/>
                </a:lnTo>
                <a:lnTo>
                  <a:pt x="382523" y="140207"/>
                </a:lnTo>
                <a:lnTo>
                  <a:pt x="395811" y="145637"/>
                </a:lnTo>
                <a:lnTo>
                  <a:pt x="423671" y="172211"/>
                </a:lnTo>
                <a:lnTo>
                  <a:pt x="428148" y="197453"/>
                </a:lnTo>
                <a:lnTo>
                  <a:pt x="424207" y="211109"/>
                </a:lnTo>
                <a:lnTo>
                  <a:pt x="416051" y="225552"/>
                </a:lnTo>
                <a:lnTo>
                  <a:pt x="407050" y="236993"/>
                </a:lnTo>
                <a:lnTo>
                  <a:pt x="399478" y="241649"/>
                </a:lnTo>
                <a:lnTo>
                  <a:pt x="393334" y="239589"/>
                </a:lnTo>
                <a:lnTo>
                  <a:pt x="378868" y="196703"/>
                </a:lnTo>
                <a:lnTo>
                  <a:pt x="376427" y="186689"/>
                </a:lnTo>
                <a:lnTo>
                  <a:pt x="373129" y="176533"/>
                </a:lnTo>
                <a:lnTo>
                  <a:pt x="368903" y="165449"/>
                </a:lnTo>
                <a:lnTo>
                  <a:pt x="363676" y="153364"/>
                </a:lnTo>
                <a:lnTo>
                  <a:pt x="357377" y="140207"/>
                </a:lnTo>
                <a:lnTo>
                  <a:pt x="348995" y="140207"/>
                </a:lnTo>
                <a:lnTo>
                  <a:pt x="340613" y="140207"/>
                </a:lnTo>
                <a:lnTo>
                  <a:pt x="332231" y="140207"/>
                </a:lnTo>
                <a:lnTo>
                  <a:pt x="322826" y="153923"/>
                </a:lnTo>
                <a:lnTo>
                  <a:pt x="314134" y="166496"/>
                </a:lnTo>
                <a:lnTo>
                  <a:pt x="306300" y="177926"/>
                </a:lnTo>
                <a:lnTo>
                  <a:pt x="299465" y="188213"/>
                </a:lnTo>
                <a:lnTo>
                  <a:pt x="291929" y="199072"/>
                </a:lnTo>
                <a:lnTo>
                  <a:pt x="280892" y="212217"/>
                </a:lnTo>
                <a:lnTo>
                  <a:pt x="266569" y="227647"/>
                </a:lnTo>
                <a:lnTo>
                  <a:pt x="249173" y="245364"/>
                </a:lnTo>
                <a:lnTo>
                  <a:pt x="244601" y="240029"/>
                </a:lnTo>
                <a:lnTo>
                  <a:pt x="240029" y="233934"/>
                </a:lnTo>
                <a:lnTo>
                  <a:pt x="235457" y="227838"/>
                </a:lnTo>
                <a:lnTo>
                  <a:pt x="250043" y="204287"/>
                </a:lnTo>
                <a:lnTo>
                  <a:pt x="262985" y="181737"/>
                </a:lnTo>
                <a:lnTo>
                  <a:pt x="274355" y="160329"/>
                </a:lnTo>
                <a:lnTo>
                  <a:pt x="284225" y="140208"/>
                </a:lnTo>
                <a:lnTo>
                  <a:pt x="252341" y="140208"/>
                </a:lnTo>
                <a:lnTo>
                  <a:pt x="220598" y="140208"/>
                </a:lnTo>
                <a:lnTo>
                  <a:pt x="188856" y="140208"/>
                </a:lnTo>
                <a:lnTo>
                  <a:pt x="156971" y="140208"/>
                </a:lnTo>
                <a:lnTo>
                  <a:pt x="173093" y="147494"/>
                </a:lnTo>
                <a:lnTo>
                  <a:pt x="185927" y="156781"/>
                </a:lnTo>
                <a:lnTo>
                  <a:pt x="195333" y="168068"/>
                </a:lnTo>
                <a:lnTo>
                  <a:pt x="201167" y="181356"/>
                </a:lnTo>
                <a:lnTo>
                  <a:pt x="203739" y="195345"/>
                </a:lnTo>
                <a:lnTo>
                  <a:pt x="202310" y="208692"/>
                </a:lnTo>
                <a:lnTo>
                  <a:pt x="196881" y="221325"/>
                </a:lnTo>
                <a:lnTo>
                  <a:pt x="187451" y="233172"/>
                </a:lnTo>
                <a:lnTo>
                  <a:pt x="177736" y="241303"/>
                </a:lnTo>
                <a:lnTo>
                  <a:pt x="170306" y="243935"/>
                </a:lnTo>
                <a:lnTo>
                  <a:pt x="165163" y="240994"/>
                </a:lnTo>
                <a:lnTo>
                  <a:pt x="162305" y="232410"/>
                </a:lnTo>
                <a:lnTo>
                  <a:pt x="160329" y="220980"/>
                </a:lnTo>
                <a:lnTo>
                  <a:pt x="157924" y="209550"/>
                </a:lnTo>
                <a:lnTo>
                  <a:pt x="143827" y="164020"/>
                </a:lnTo>
                <a:lnTo>
                  <a:pt x="131825" y="140208"/>
                </a:lnTo>
                <a:lnTo>
                  <a:pt x="124967" y="140208"/>
                </a:lnTo>
                <a:lnTo>
                  <a:pt x="117347" y="140208"/>
                </a:lnTo>
                <a:lnTo>
                  <a:pt x="110489" y="140208"/>
                </a:lnTo>
                <a:lnTo>
                  <a:pt x="101631" y="152054"/>
                </a:lnTo>
                <a:lnTo>
                  <a:pt x="92201" y="164687"/>
                </a:lnTo>
                <a:lnTo>
                  <a:pt x="82200" y="178034"/>
                </a:lnTo>
                <a:lnTo>
                  <a:pt x="44672" y="221551"/>
                </a:lnTo>
                <a:lnTo>
                  <a:pt x="9143" y="252222"/>
                </a:lnTo>
                <a:lnTo>
                  <a:pt x="6095" y="244602"/>
                </a:lnTo>
                <a:lnTo>
                  <a:pt x="3047" y="236982"/>
                </a:lnTo>
                <a:lnTo>
                  <a:pt x="0" y="229361"/>
                </a:lnTo>
                <a:lnTo>
                  <a:pt x="32861" y="181736"/>
                </a:lnTo>
                <a:lnTo>
                  <a:pt x="64007" y="127254"/>
                </a:lnTo>
                <a:lnTo>
                  <a:pt x="90296" y="66198"/>
                </a:lnTo>
                <a:lnTo>
                  <a:pt x="100869" y="33706"/>
                </a:lnTo>
                <a:lnTo>
                  <a:pt x="109727" y="0"/>
                </a:lnTo>
                <a:close/>
              </a:path>
            </a:pathLst>
          </a:custGeom>
          <a:ln w="990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00691" y="1629917"/>
            <a:ext cx="246125" cy="5829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04501" y="1634489"/>
            <a:ext cx="240029" cy="575310"/>
          </a:xfrm>
          <a:custGeom>
            <a:avLst/>
            <a:gdLst/>
            <a:ahLst/>
            <a:cxnLst/>
            <a:rect l="l" t="t" r="r" b="b"/>
            <a:pathLst>
              <a:path w="240029" h="575310">
                <a:moveTo>
                  <a:pt x="113537" y="0"/>
                </a:moveTo>
                <a:lnTo>
                  <a:pt x="158686" y="10763"/>
                </a:lnTo>
                <a:lnTo>
                  <a:pt x="193547" y="42671"/>
                </a:lnTo>
                <a:lnTo>
                  <a:pt x="215836" y="86772"/>
                </a:lnTo>
                <a:lnTo>
                  <a:pt x="223265" y="132588"/>
                </a:lnTo>
                <a:lnTo>
                  <a:pt x="222111" y="157436"/>
                </a:lnTo>
                <a:lnTo>
                  <a:pt x="212657" y="201703"/>
                </a:lnTo>
                <a:lnTo>
                  <a:pt x="193952" y="237672"/>
                </a:lnTo>
                <a:lnTo>
                  <a:pt x="150876" y="267462"/>
                </a:lnTo>
                <a:lnTo>
                  <a:pt x="174033" y="278606"/>
                </a:lnTo>
                <a:lnTo>
                  <a:pt x="208633" y="309467"/>
                </a:lnTo>
                <a:lnTo>
                  <a:pt x="228778" y="350758"/>
                </a:lnTo>
                <a:lnTo>
                  <a:pt x="238756" y="393049"/>
                </a:lnTo>
                <a:lnTo>
                  <a:pt x="240029" y="413766"/>
                </a:lnTo>
                <a:lnTo>
                  <a:pt x="237874" y="444781"/>
                </a:lnTo>
                <a:lnTo>
                  <a:pt x="220420" y="501098"/>
                </a:lnTo>
                <a:lnTo>
                  <a:pt x="186118" y="547985"/>
                </a:lnTo>
                <a:lnTo>
                  <a:pt x="138112" y="572297"/>
                </a:lnTo>
                <a:lnTo>
                  <a:pt x="108966" y="575310"/>
                </a:lnTo>
                <a:lnTo>
                  <a:pt x="87832" y="573166"/>
                </a:lnTo>
                <a:lnTo>
                  <a:pt x="49279" y="556021"/>
                </a:lnTo>
                <a:lnTo>
                  <a:pt x="18002" y="523148"/>
                </a:lnTo>
                <a:lnTo>
                  <a:pt x="2000" y="482834"/>
                </a:lnTo>
                <a:lnTo>
                  <a:pt x="0" y="460248"/>
                </a:lnTo>
                <a:lnTo>
                  <a:pt x="595" y="450234"/>
                </a:lnTo>
                <a:lnTo>
                  <a:pt x="21621" y="410527"/>
                </a:lnTo>
                <a:lnTo>
                  <a:pt x="59436" y="423672"/>
                </a:lnTo>
                <a:lnTo>
                  <a:pt x="65151" y="468439"/>
                </a:lnTo>
                <a:lnTo>
                  <a:pt x="58674" y="489204"/>
                </a:lnTo>
                <a:lnTo>
                  <a:pt x="57150" y="495300"/>
                </a:lnTo>
                <a:lnTo>
                  <a:pt x="57150" y="500634"/>
                </a:lnTo>
                <a:lnTo>
                  <a:pt x="58031" y="508456"/>
                </a:lnTo>
                <a:lnTo>
                  <a:pt x="88296" y="536638"/>
                </a:lnTo>
                <a:lnTo>
                  <a:pt x="105918" y="539496"/>
                </a:lnTo>
                <a:lnTo>
                  <a:pt x="123634" y="537507"/>
                </a:lnTo>
                <a:lnTo>
                  <a:pt x="163068" y="508254"/>
                </a:lnTo>
                <a:lnTo>
                  <a:pt x="177831" y="467677"/>
                </a:lnTo>
                <a:lnTo>
                  <a:pt x="182879" y="407670"/>
                </a:lnTo>
                <a:lnTo>
                  <a:pt x="181594" y="382107"/>
                </a:lnTo>
                <a:lnTo>
                  <a:pt x="171307" y="338982"/>
                </a:lnTo>
                <a:lnTo>
                  <a:pt x="149744" y="307562"/>
                </a:lnTo>
                <a:lnTo>
                  <a:pt x="107763" y="291560"/>
                </a:lnTo>
                <a:lnTo>
                  <a:pt x="78486" y="289560"/>
                </a:lnTo>
                <a:lnTo>
                  <a:pt x="78486" y="280427"/>
                </a:lnTo>
                <a:lnTo>
                  <a:pt x="78486" y="271367"/>
                </a:lnTo>
                <a:lnTo>
                  <a:pt x="78486" y="262449"/>
                </a:lnTo>
                <a:lnTo>
                  <a:pt x="78486" y="253746"/>
                </a:lnTo>
                <a:lnTo>
                  <a:pt x="100762" y="251900"/>
                </a:lnTo>
                <a:lnTo>
                  <a:pt x="146304" y="224790"/>
                </a:lnTo>
                <a:lnTo>
                  <a:pt x="161067" y="189547"/>
                </a:lnTo>
                <a:lnTo>
                  <a:pt x="166115" y="141732"/>
                </a:lnTo>
                <a:lnTo>
                  <a:pt x="165127" y="120741"/>
                </a:lnTo>
                <a:lnTo>
                  <a:pt x="157436" y="83331"/>
                </a:lnTo>
                <a:lnTo>
                  <a:pt x="131540" y="43719"/>
                </a:lnTo>
                <a:lnTo>
                  <a:pt x="103631" y="35814"/>
                </a:lnTo>
                <a:lnTo>
                  <a:pt x="96643" y="36397"/>
                </a:lnTo>
                <a:lnTo>
                  <a:pt x="63341" y="57626"/>
                </a:lnTo>
                <a:lnTo>
                  <a:pt x="59435" y="74676"/>
                </a:lnTo>
                <a:lnTo>
                  <a:pt x="59721" y="85986"/>
                </a:lnTo>
                <a:lnTo>
                  <a:pt x="60578" y="94869"/>
                </a:lnTo>
                <a:lnTo>
                  <a:pt x="62007" y="101465"/>
                </a:lnTo>
                <a:lnTo>
                  <a:pt x="64007" y="105918"/>
                </a:lnTo>
                <a:lnTo>
                  <a:pt x="67055" y="109728"/>
                </a:lnTo>
                <a:lnTo>
                  <a:pt x="68579" y="115823"/>
                </a:lnTo>
                <a:lnTo>
                  <a:pt x="62483" y="156210"/>
                </a:lnTo>
                <a:lnTo>
                  <a:pt x="40385" y="169164"/>
                </a:lnTo>
                <a:lnTo>
                  <a:pt x="34242" y="168437"/>
                </a:lnTo>
                <a:lnTo>
                  <a:pt x="7560" y="128897"/>
                </a:lnTo>
                <a:lnTo>
                  <a:pt x="6857" y="115062"/>
                </a:lnTo>
                <a:lnTo>
                  <a:pt x="8858" y="91047"/>
                </a:lnTo>
                <a:lnTo>
                  <a:pt x="24860" y="49589"/>
                </a:lnTo>
                <a:lnTo>
                  <a:pt x="55887" y="18002"/>
                </a:lnTo>
                <a:lnTo>
                  <a:pt x="93083" y="2000"/>
                </a:lnTo>
                <a:lnTo>
                  <a:pt x="113537" y="0"/>
                </a:lnTo>
                <a:close/>
              </a:path>
            </a:pathLst>
          </a:custGeom>
          <a:ln w="990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712349" y="1522476"/>
            <a:ext cx="533400" cy="7863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60177" y="1974342"/>
            <a:ext cx="238125" cy="50800"/>
          </a:xfrm>
          <a:custGeom>
            <a:avLst/>
            <a:gdLst/>
            <a:ahLst/>
            <a:cxnLst/>
            <a:rect l="l" t="t" r="r" b="b"/>
            <a:pathLst>
              <a:path w="238125" h="50800">
                <a:moveTo>
                  <a:pt x="0" y="0"/>
                </a:moveTo>
                <a:lnTo>
                  <a:pt x="0" y="12573"/>
                </a:lnTo>
                <a:lnTo>
                  <a:pt x="0" y="25146"/>
                </a:lnTo>
                <a:lnTo>
                  <a:pt x="0" y="37719"/>
                </a:lnTo>
                <a:lnTo>
                  <a:pt x="0" y="50292"/>
                </a:lnTo>
                <a:lnTo>
                  <a:pt x="47548" y="50291"/>
                </a:lnTo>
                <a:lnTo>
                  <a:pt x="95097" y="50291"/>
                </a:lnTo>
                <a:lnTo>
                  <a:pt x="142646" y="50291"/>
                </a:lnTo>
                <a:lnTo>
                  <a:pt x="190195" y="50291"/>
                </a:lnTo>
                <a:lnTo>
                  <a:pt x="237744" y="50291"/>
                </a:lnTo>
                <a:lnTo>
                  <a:pt x="237744" y="37718"/>
                </a:lnTo>
                <a:lnTo>
                  <a:pt x="237744" y="25145"/>
                </a:lnTo>
                <a:lnTo>
                  <a:pt x="237744" y="12572"/>
                </a:lnTo>
                <a:lnTo>
                  <a:pt x="237744" y="0"/>
                </a:lnTo>
                <a:lnTo>
                  <a:pt x="190195" y="0"/>
                </a:lnTo>
                <a:lnTo>
                  <a:pt x="142646" y="0"/>
                </a:lnTo>
                <a:lnTo>
                  <a:pt x="95097" y="0"/>
                </a:lnTo>
                <a:lnTo>
                  <a:pt x="47548" y="0"/>
                </a:lnTo>
                <a:lnTo>
                  <a:pt x="0" y="0"/>
                </a:lnTo>
                <a:close/>
              </a:path>
            </a:pathLst>
          </a:custGeom>
          <a:ln w="990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60177" y="1881377"/>
            <a:ext cx="238125" cy="57150"/>
          </a:xfrm>
          <a:custGeom>
            <a:avLst/>
            <a:gdLst/>
            <a:ahLst/>
            <a:cxnLst/>
            <a:rect l="l" t="t" r="r" b="b"/>
            <a:pathLst>
              <a:path w="238125" h="57150">
                <a:moveTo>
                  <a:pt x="0" y="0"/>
                </a:moveTo>
                <a:lnTo>
                  <a:pt x="0" y="14287"/>
                </a:lnTo>
                <a:lnTo>
                  <a:pt x="0" y="28575"/>
                </a:lnTo>
                <a:lnTo>
                  <a:pt x="0" y="42862"/>
                </a:lnTo>
                <a:lnTo>
                  <a:pt x="0" y="57150"/>
                </a:lnTo>
                <a:lnTo>
                  <a:pt x="47548" y="57150"/>
                </a:lnTo>
                <a:lnTo>
                  <a:pt x="95097" y="57149"/>
                </a:lnTo>
                <a:lnTo>
                  <a:pt x="142646" y="57149"/>
                </a:lnTo>
                <a:lnTo>
                  <a:pt x="190195" y="57149"/>
                </a:lnTo>
                <a:lnTo>
                  <a:pt x="237744" y="57149"/>
                </a:lnTo>
                <a:lnTo>
                  <a:pt x="237744" y="42862"/>
                </a:lnTo>
                <a:lnTo>
                  <a:pt x="237744" y="28574"/>
                </a:lnTo>
                <a:lnTo>
                  <a:pt x="237744" y="14287"/>
                </a:lnTo>
                <a:lnTo>
                  <a:pt x="237744" y="0"/>
                </a:lnTo>
                <a:lnTo>
                  <a:pt x="190195" y="0"/>
                </a:lnTo>
                <a:lnTo>
                  <a:pt x="142646" y="0"/>
                </a:lnTo>
                <a:lnTo>
                  <a:pt x="95097" y="0"/>
                </a:lnTo>
                <a:lnTo>
                  <a:pt x="47548" y="0"/>
                </a:lnTo>
                <a:lnTo>
                  <a:pt x="0" y="0"/>
                </a:lnTo>
                <a:close/>
              </a:path>
            </a:pathLst>
          </a:custGeom>
          <a:ln w="990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717683" y="1811273"/>
            <a:ext cx="523240" cy="490855"/>
          </a:xfrm>
          <a:custGeom>
            <a:avLst/>
            <a:gdLst/>
            <a:ahLst/>
            <a:cxnLst/>
            <a:rect l="l" t="t" r="r" b="b"/>
            <a:pathLst>
              <a:path w="523239" h="490855">
                <a:moveTo>
                  <a:pt x="400050" y="0"/>
                </a:moveTo>
                <a:lnTo>
                  <a:pt x="411480" y="13144"/>
                </a:lnTo>
                <a:lnTo>
                  <a:pt x="422909" y="26288"/>
                </a:lnTo>
                <a:lnTo>
                  <a:pt x="434340" y="39433"/>
                </a:lnTo>
                <a:lnTo>
                  <a:pt x="445770" y="52577"/>
                </a:lnTo>
                <a:lnTo>
                  <a:pt x="441078" y="58293"/>
                </a:lnTo>
                <a:lnTo>
                  <a:pt x="436245" y="64008"/>
                </a:lnTo>
                <a:lnTo>
                  <a:pt x="431411" y="69723"/>
                </a:lnTo>
                <a:lnTo>
                  <a:pt x="426720" y="75438"/>
                </a:lnTo>
                <a:lnTo>
                  <a:pt x="426862" y="128718"/>
                </a:lnTo>
                <a:lnTo>
                  <a:pt x="427291" y="176498"/>
                </a:lnTo>
                <a:lnTo>
                  <a:pt x="428005" y="218705"/>
                </a:lnTo>
                <a:lnTo>
                  <a:pt x="429006" y="255270"/>
                </a:lnTo>
                <a:lnTo>
                  <a:pt x="416885" y="260865"/>
                </a:lnTo>
                <a:lnTo>
                  <a:pt x="404622" y="266319"/>
                </a:lnTo>
                <a:lnTo>
                  <a:pt x="392358" y="271772"/>
                </a:lnTo>
                <a:lnTo>
                  <a:pt x="380238" y="277368"/>
                </a:lnTo>
                <a:lnTo>
                  <a:pt x="380238" y="270390"/>
                </a:lnTo>
                <a:lnTo>
                  <a:pt x="380238" y="263270"/>
                </a:lnTo>
                <a:lnTo>
                  <a:pt x="380238" y="256151"/>
                </a:lnTo>
                <a:lnTo>
                  <a:pt x="380238" y="249174"/>
                </a:lnTo>
                <a:lnTo>
                  <a:pt x="356246" y="249174"/>
                </a:lnTo>
                <a:lnTo>
                  <a:pt x="332327" y="249174"/>
                </a:lnTo>
                <a:lnTo>
                  <a:pt x="308550" y="249174"/>
                </a:lnTo>
                <a:lnTo>
                  <a:pt x="284988" y="249174"/>
                </a:lnTo>
                <a:lnTo>
                  <a:pt x="284988" y="266438"/>
                </a:lnTo>
                <a:lnTo>
                  <a:pt x="284988" y="283845"/>
                </a:lnTo>
                <a:lnTo>
                  <a:pt x="284988" y="301251"/>
                </a:lnTo>
                <a:lnTo>
                  <a:pt x="284988" y="318516"/>
                </a:lnTo>
                <a:lnTo>
                  <a:pt x="322587" y="318516"/>
                </a:lnTo>
                <a:lnTo>
                  <a:pt x="360045" y="318516"/>
                </a:lnTo>
                <a:lnTo>
                  <a:pt x="397502" y="318516"/>
                </a:lnTo>
                <a:lnTo>
                  <a:pt x="435102" y="318516"/>
                </a:lnTo>
                <a:lnTo>
                  <a:pt x="444817" y="307538"/>
                </a:lnTo>
                <a:lnTo>
                  <a:pt x="454533" y="296418"/>
                </a:lnTo>
                <a:lnTo>
                  <a:pt x="464248" y="285297"/>
                </a:lnTo>
                <a:lnTo>
                  <a:pt x="473964" y="274320"/>
                </a:lnTo>
                <a:lnTo>
                  <a:pt x="485977" y="294322"/>
                </a:lnTo>
                <a:lnTo>
                  <a:pt x="498062" y="314325"/>
                </a:lnTo>
                <a:lnTo>
                  <a:pt x="510289" y="334327"/>
                </a:lnTo>
                <a:lnTo>
                  <a:pt x="522732" y="354330"/>
                </a:lnTo>
                <a:lnTo>
                  <a:pt x="475183" y="354330"/>
                </a:lnTo>
                <a:lnTo>
                  <a:pt x="427634" y="354330"/>
                </a:lnTo>
                <a:lnTo>
                  <a:pt x="380085" y="354330"/>
                </a:lnTo>
                <a:lnTo>
                  <a:pt x="332536" y="354330"/>
                </a:lnTo>
                <a:lnTo>
                  <a:pt x="284988" y="354330"/>
                </a:lnTo>
                <a:lnTo>
                  <a:pt x="285130" y="391751"/>
                </a:lnTo>
                <a:lnTo>
                  <a:pt x="285559" y="423957"/>
                </a:lnTo>
                <a:lnTo>
                  <a:pt x="286273" y="450877"/>
                </a:lnTo>
                <a:lnTo>
                  <a:pt x="287274" y="472440"/>
                </a:lnTo>
                <a:lnTo>
                  <a:pt x="274248" y="477012"/>
                </a:lnTo>
                <a:lnTo>
                  <a:pt x="261366" y="481584"/>
                </a:lnTo>
                <a:lnTo>
                  <a:pt x="248483" y="486156"/>
                </a:lnTo>
                <a:lnTo>
                  <a:pt x="235458" y="490728"/>
                </a:lnTo>
                <a:lnTo>
                  <a:pt x="236458" y="439304"/>
                </a:lnTo>
                <a:lnTo>
                  <a:pt x="237172" y="399383"/>
                </a:lnTo>
                <a:lnTo>
                  <a:pt x="237601" y="371034"/>
                </a:lnTo>
                <a:lnTo>
                  <a:pt x="237744" y="354330"/>
                </a:lnTo>
                <a:lnTo>
                  <a:pt x="199453" y="354330"/>
                </a:lnTo>
                <a:lnTo>
                  <a:pt x="161162" y="354330"/>
                </a:lnTo>
                <a:lnTo>
                  <a:pt x="122872" y="354330"/>
                </a:lnTo>
                <a:lnTo>
                  <a:pt x="84582" y="354330"/>
                </a:lnTo>
                <a:lnTo>
                  <a:pt x="69842" y="354901"/>
                </a:lnTo>
                <a:lnTo>
                  <a:pt x="55245" y="356616"/>
                </a:lnTo>
                <a:lnTo>
                  <a:pt x="40647" y="359473"/>
                </a:lnTo>
                <a:lnTo>
                  <a:pt x="25907" y="363474"/>
                </a:lnTo>
                <a:lnTo>
                  <a:pt x="19609" y="352163"/>
                </a:lnTo>
                <a:lnTo>
                  <a:pt x="13239" y="340995"/>
                </a:lnTo>
                <a:lnTo>
                  <a:pt x="6727" y="329826"/>
                </a:lnTo>
                <a:lnTo>
                  <a:pt x="0" y="318516"/>
                </a:lnTo>
                <a:lnTo>
                  <a:pt x="47548" y="318516"/>
                </a:lnTo>
                <a:lnTo>
                  <a:pt x="95097" y="318516"/>
                </a:lnTo>
                <a:lnTo>
                  <a:pt x="142646" y="318516"/>
                </a:lnTo>
                <a:lnTo>
                  <a:pt x="190195" y="318516"/>
                </a:lnTo>
                <a:lnTo>
                  <a:pt x="237744" y="318516"/>
                </a:lnTo>
                <a:lnTo>
                  <a:pt x="237744" y="301251"/>
                </a:lnTo>
                <a:lnTo>
                  <a:pt x="237744" y="283845"/>
                </a:lnTo>
                <a:lnTo>
                  <a:pt x="237744" y="266438"/>
                </a:lnTo>
                <a:lnTo>
                  <a:pt x="237744" y="249174"/>
                </a:lnTo>
                <a:lnTo>
                  <a:pt x="214181" y="249174"/>
                </a:lnTo>
                <a:lnTo>
                  <a:pt x="190404" y="249174"/>
                </a:lnTo>
                <a:lnTo>
                  <a:pt x="166485" y="249174"/>
                </a:lnTo>
                <a:lnTo>
                  <a:pt x="142494" y="249174"/>
                </a:lnTo>
                <a:lnTo>
                  <a:pt x="142494" y="254508"/>
                </a:lnTo>
                <a:lnTo>
                  <a:pt x="142494" y="259842"/>
                </a:lnTo>
                <a:lnTo>
                  <a:pt x="142494" y="265176"/>
                </a:lnTo>
                <a:lnTo>
                  <a:pt x="130373" y="269759"/>
                </a:lnTo>
                <a:lnTo>
                  <a:pt x="118110" y="274415"/>
                </a:lnTo>
                <a:lnTo>
                  <a:pt x="105846" y="279213"/>
                </a:lnTo>
                <a:lnTo>
                  <a:pt x="93725" y="284226"/>
                </a:lnTo>
                <a:lnTo>
                  <a:pt x="94726" y="255936"/>
                </a:lnTo>
                <a:lnTo>
                  <a:pt x="95440" y="223647"/>
                </a:lnTo>
                <a:lnTo>
                  <a:pt x="95869" y="187356"/>
                </a:lnTo>
                <a:lnTo>
                  <a:pt x="96011" y="147066"/>
                </a:lnTo>
                <a:lnTo>
                  <a:pt x="95869" y="105918"/>
                </a:lnTo>
                <a:lnTo>
                  <a:pt x="95440" y="68199"/>
                </a:lnTo>
                <a:lnTo>
                  <a:pt x="94726" y="33909"/>
                </a:lnTo>
                <a:lnTo>
                  <a:pt x="93725" y="3048"/>
                </a:lnTo>
                <a:lnTo>
                  <a:pt x="104703" y="11049"/>
                </a:lnTo>
                <a:lnTo>
                  <a:pt x="115823" y="19050"/>
                </a:lnTo>
                <a:lnTo>
                  <a:pt x="126944" y="27051"/>
                </a:lnTo>
                <a:lnTo>
                  <a:pt x="137922" y="35052"/>
                </a:lnTo>
                <a:lnTo>
                  <a:pt x="185934" y="35052"/>
                </a:lnTo>
                <a:lnTo>
                  <a:pt x="233982" y="35052"/>
                </a:lnTo>
                <a:lnTo>
                  <a:pt x="282104" y="35052"/>
                </a:lnTo>
                <a:lnTo>
                  <a:pt x="330336" y="35052"/>
                </a:lnTo>
                <a:lnTo>
                  <a:pt x="378714" y="35052"/>
                </a:lnTo>
                <a:lnTo>
                  <a:pt x="383869" y="26360"/>
                </a:lnTo>
                <a:lnTo>
                  <a:pt x="389096" y="17525"/>
                </a:lnTo>
                <a:lnTo>
                  <a:pt x="394465" y="8691"/>
                </a:lnTo>
                <a:lnTo>
                  <a:pt x="400050" y="0"/>
                </a:lnTo>
                <a:close/>
              </a:path>
            </a:pathLst>
          </a:custGeom>
          <a:ln w="990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894086" y="1656969"/>
            <a:ext cx="150113" cy="114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719969" y="1527810"/>
            <a:ext cx="518159" cy="283845"/>
          </a:xfrm>
          <a:custGeom>
            <a:avLst/>
            <a:gdLst/>
            <a:ahLst/>
            <a:cxnLst/>
            <a:rect l="l" t="t" r="r" b="b"/>
            <a:pathLst>
              <a:path w="518160" h="283844">
                <a:moveTo>
                  <a:pt x="219456" y="0"/>
                </a:moveTo>
                <a:lnTo>
                  <a:pt x="258127" y="26384"/>
                </a:lnTo>
                <a:lnTo>
                  <a:pt x="283809" y="62936"/>
                </a:lnTo>
                <a:lnTo>
                  <a:pt x="283749" y="74676"/>
                </a:lnTo>
                <a:lnTo>
                  <a:pt x="279546" y="86415"/>
                </a:lnTo>
                <a:lnTo>
                  <a:pt x="271272" y="98298"/>
                </a:lnTo>
                <a:lnTo>
                  <a:pt x="297561" y="98298"/>
                </a:lnTo>
                <a:lnTo>
                  <a:pt x="323850" y="98297"/>
                </a:lnTo>
                <a:lnTo>
                  <a:pt x="350139" y="98297"/>
                </a:lnTo>
                <a:lnTo>
                  <a:pt x="376428" y="98297"/>
                </a:lnTo>
                <a:lnTo>
                  <a:pt x="385000" y="86415"/>
                </a:lnTo>
                <a:lnTo>
                  <a:pt x="393573" y="74676"/>
                </a:lnTo>
                <a:lnTo>
                  <a:pt x="402145" y="62936"/>
                </a:lnTo>
                <a:lnTo>
                  <a:pt x="410718" y="51053"/>
                </a:lnTo>
                <a:lnTo>
                  <a:pt x="422838" y="71639"/>
                </a:lnTo>
                <a:lnTo>
                  <a:pt x="435102" y="92297"/>
                </a:lnTo>
                <a:lnTo>
                  <a:pt x="447365" y="113097"/>
                </a:lnTo>
                <a:lnTo>
                  <a:pt x="459486" y="134111"/>
                </a:lnTo>
                <a:lnTo>
                  <a:pt x="430339" y="134111"/>
                </a:lnTo>
                <a:lnTo>
                  <a:pt x="401193" y="134112"/>
                </a:lnTo>
                <a:lnTo>
                  <a:pt x="372046" y="134112"/>
                </a:lnTo>
                <a:lnTo>
                  <a:pt x="342900" y="134112"/>
                </a:lnTo>
                <a:lnTo>
                  <a:pt x="351913" y="140970"/>
                </a:lnTo>
                <a:lnTo>
                  <a:pt x="360711" y="147828"/>
                </a:lnTo>
                <a:lnTo>
                  <a:pt x="369367" y="154686"/>
                </a:lnTo>
                <a:lnTo>
                  <a:pt x="377952" y="161544"/>
                </a:lnTo>
                <a:lnTo>
                  <a:pt x="364795" y="169818"/>
                </a:lnTo>
                <a:lnTo>
                  <a:pt x="349281" y="185451"/>
                </a:lnTo>
                <a:lnTo>
                  <a:pt x="331339" y="208371"/>
                </a:lnTo>
                <a:lnTo>
                  <a:pt x="310896" y="238506"/>
                </a:lnTo>
                <a:lnTo>
                  <a:pt x="340625" y="238506"/>
                </a:lnTo>
                <a:lnTo>
                  <a:pt x="370427" y="238506"/>
                </a:lnTo>
                <a:lnTo>
                  <a:pt x="400371" y="238506"/>
                </a:lnTo>
                <a:lnTo>
                  <a:pt x="430530" y="238506"/>
                </a:lnTo>
                <a:lnTo>
                  <a:pt x="440245" y="226623"/>
                </a:lnTo>
                <a:lnTo>
                  <a:pt x="449961" y="214883"/>
                </a:lnTo>
                <a:lnTo>
                  <a:pt x="459676" y="203144"/>
                </a:lnTo>
                <a:lnTo>
                  <a:pt x="469392" y="191261"/>
                </a:lnTo>
                <a:lnTo>
                  <a:pt x="481405" y="211847"/>
                </a:lnTo>
                <a:lnTo>
                  <a:pt x="493490" y="232505"/>
                </a:lnTo>
                <a:lnTo>
                  <a:pt x="505717" y="253305"/>
                </a:lnTo>
                <a:lnTo>
                  <a:pt x="518160" y="274320"/>
                </a:lnTo>
                <a:lnTo>
                  <a:pt x="469901" y="274320"/>
                </a:lnTo>
                <a:lnTo>
                  <a:pt x="84582" y="274320"/>
                </a:lnTo>
                <a:lnTo>
                  <a:pt x="69842" y="274891"/>
                </a:lnTo>
                <a:lnTo>
                  <a:pt x="55245" y="276605"/>
                </a:lnTo>
                <a:lnTo>
                  <a:pt x="40647" y="279463"/>
                </a:lnTo>
                <a:lnTo>
                  <a:pt x="25908" y="283464"/>
                </a:lnTo>
                <a:lnTo>
                  <a:pt x="19609" y="272474"/>
                </a:lnTo>
                <a:lnTo>
                  <a:pt x="13239" y="261270"/>
                </a:lnTo>
                <a:lnTo>
                  <a:pt x="6727" y="249924"/>
                </a:lnTo>
                <a:lnTo>
                  <a:pt x="0" y="238506"/>
                </a:lnTo>
                <a:lnTo>
                  <a:pt x="44577" y="238506"/>
                </a:lnTo>
                <a:lnTo>
                  <a:pt x="89154" y="238506"/>
                </a:lnTo>
                <a:lnTo>
                  <a:pt x="133731" y="238506"/>
                </a:lnTo>
                <a:lnTo>
                  <a:pt x="178308" y="238506"/>
                </a:lnTo>
                <a:lnTo>
                  <a:pt x="176784" y="234696"/>
                </a:lnTo>
                <a:lnTo>
                  <a:pt x="176022" y="229361"/>
                </a:lnTo>
                <a:lnTo>
                  <a:pt x="174498" y="223265"/>
                </a:lnTo>
                <a:lnTo>
                  <a:pt x="169771" y="200548"/>
                </a:lnTo>
                <a:lnTo>
                  <a:pt x="163544" y="178117"/>
                </a:lnTo>
                <a:lnTo>
                  <a:pt x="155745" y="155971"/>
                </a:lnTo>
                <a:lnTo>
                  <a:pt x="146304" y="134112"/>
                </a:lnTo>
                <a:lnTo>
                  <a:pt x="144780" y="134112"/>
                </a:lnTo>
                <a:lnTo>
                  <a:pt x="144018" y="134112"/>
                </a:lnTo>
                <a:lnTo>
                  <a:pt x="142494" y="134112"/>
                </a:lnTo>
                <a:lnTo>
                  <a:pt x="128087" y="134683"/>
                </a:lnTo>
                <a:lnTo>
                  <a:pt x="113538" y="136398"/>
                </a:lnTo>
                <a:lnTo>
                  <a:pt x="98988" y="139255"/>
                </a:lnTo>
                <a:lnTo>
                  <a:pt x="84582" y="143256"/>
                </a:lnTo>
                <a:lnTo>
                  <a:pt x="78176" y="132266"/>
                </a:lnTo>
                <a:lnTo>
                  <a:pt x="71628" y="121062"/>
                </a:lnTo>
                <a:lnTo>
                  <a:pt x="65079" y="109716"/>
                </a:lnTo>
                <a:lnTo>
                  <a:pt x="58674" y="98298"/>
                </a:lnTo>
                <a:lnTo>
                  <a:pt x="102798" y="98298"/>
                </a:lnTo>
                <a:lnTo>
                  <a:pt x="147066" y="98298"/>
                </a:lnTo>
                <a:lnTo>
                  <a:pt x="191333" y="98298"/>
                </a:lnTo>
                <a:lnTo>
                  <a:pt x="235458" y="98298"/>
                </a:lnTo>
                <a:lnTo>
                  <a:pt x="233886" y="80307"/>
                </a:lnTo>
                <a:lnTo>
                  <a:pt x="229171" y="60674"/>
                </a:lnTo>
                <a:lnTo>
                  <a:pt x="221313" y="39469"/>
                </a:lnTo>
                <a:lnTo>
                  <a:pt x="210312" y="16764"/>
                </a:lnTo>
                <a:lnTo>
                  <a:pt x="213360" y="10668"/>
                </a:lnTo>
                <a:lnTo>
                  <a:pt x="216408" y="5334"/>
                </a:lnTo>
                <a:lnTo>
                  <a:pt x="219456" y="0"/>
                </a:lnTo>
                <a:close/>
              </a:path>
            </a:pathLst>
          </a:custGeom>
          <a:ln w="990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10747" y="1517904"/>
            <a:ext cx="2373629" cy="7825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975364" y="1906904"/>
            <a:ext cx="108965" cy="15468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758956" y="1768220"/>
            <a:ext cx="176783" cy="1539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92203" y="1690116"/>
            <a:ext cx="104775" cy="382905"/>
          </a:xfrm>
          <a:custGeom>
            <a:avLst/>
            <a:gdLst/>
            <a:ahLst/>
            <a:cxnLst/>
            <a:rect l="l" t="t" r="r" b="b"/>
            <a:pathLst>
              <a:path w="104775" h="382905">
                <a:moveTo>
                  <a:pt x="0" y="0"/>
                </a:moveTo>
                <a:lnTo>
                  <a:pt x="0" y="47971"/>
                </a:lnTo>
                <a:lnTo>
                  <a:pt x="0" y="95881"/>
                </a:lnTo>
                <a:lnTo>
                  <a:pt x="0" y="143736"/>
                </a:lnTo>
                <a:lnTo>
                  <a:pt x="0" y="191547"/>
                </a:lnTo>
                <a:lnTo>
                  <a:pt x="0" y="239323"/>
                </a:lnTo>
                <a:lnTo>
                  <a:pt x="0" y="287071"/>
                </a:lnTo>
                <a:lnTo>
                  <a:pt x="0" y="334802"/>
                </a:lnTo>
                <a:lnTo>
                  <a:pt x="0" y="382524"/>
                </a:lnTo>
                <a:lnTo>
                  <a:pt x="25848" y="382524"/>
                </a:lnTo>
                <a:lnTo>
                  <a:pt x="51911" y="382524"/>
                </a:lnTo>
                <a:lnTo>
                  <a:pt x="78116" y="382524"/>
                </a:lnTo>
                <a:lnTo>
                  <a:pt x="104394" y="382524"/>
                </a:lnTo>
                <a:lnTo>
                  <a:pt x="104394" y="334802"/>
                </a:lnTo>
                <a:lnTo>
                  <a:pt x="104394" y="287071"/>
                </a:lnTo>
                <a:lnTo>
                  <a:pt x="104394" y="239323"/>
                </a:lnTo>
                <a:lnTo>
                  <a:pt x="104394" y="191547"/>
                </a:lnTo>
                <a:lnTo>
                  <a:pt x="104394" y="143736"/>
                </a:lnTo>
                <a:lnTo>
                  <a:pt x="104394" y="95881"/>
                </a:lnTo>
                <a:lnTo>
                  <a:pt x="104394" y="47971"/>
                </a:lnTo>
                <a:lnTo>
                  <a:pt x="104394" y="0"/>
                </a:lnTo>
                <a:lnTo>
                  <a:pt x="78116" y="0"/>
                </a:lnTo>
                <a:lnTo>
                  <a:pt x="51911" y="0"/>
                </a:lnTo>
                <a:lnTo>
                  <a:pt x="25848" y="0"/>
                </a:lnTo>
                <a:lnTo>
                  <a:pt x="0" y="0"/>
                </a:lnTo>
                <a:close/>
              </a:path>
            </a:pathLst>
          </a:custGeom>
          <a:ln w="990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800736" y="1674114"/>
            <a:ext cx="66040" cy="459740"/>
          </a:xfrm>
          <a:custGeom>
            <a:avLst/>
            <a:gdLst/>
            <a:ahLst/>
            <a:cxnLst/>
            <a:rect l="l" t="t" r="r" b="b"/>
            <a:pathLst>
              <a:path w="66040" h="459739">
                <a:moveTo>
                  <a:pt x="0" y="0"/>
                </a:moveTo>
                <a:lnTo>
                  <a:pt x="16561" y="9263"/>
                </a:lnTo>
                <a:lnTo>
                  <a:pt x="33051" y="18668"/>
                </a:lnTo>
                <a:lnTo>
                  <a:pt x="49399" y="28074"/>
                </a:lnTo>
                <a:lnTo>
                  <a:pt x="65532" y="37337"/>
                </a:lnTo>
                <a:lnTo>
                  <a:pt x="60960" y="44886"/>
                </a:lnTo>
                <a:lnTo>
                  <a:pt x="56387" y="52577"/>
                </a:lnTo>
                <a:lnTo>
                  <a:pt x="51815" y="60269"/>
                </a:lnTo>
                <a:lnTo>
                  <a:pt x="47244" y="67818"/>
                </a:lnTo>
                <a:lnTo>
                  <a:pt x="47244" y="119402"/>
                </a:lnTo>
                <a:lnTo>
                  <a:pt x="47244" y="170876"/>
                </a:lnTo>
                <a:lnTo>
                  <a:pt x="47244" y="222315"/>
                </a:lnTo>
                <a:lnTo>
                  <a:pt x="47244" y="273789"/>
                </a:lnTo>
                <a:lnTo>
                  <a:pt x="47244" y="325374"/>
                </a:lnTo>
                <a:lnTo>
                  <a:pt x="47386" y="353365"/>
                </a:lnTo>
                <a:lnTo>
                  <a:pt x="47815" y="381285"/>
                </a:lnTo>
                <a:lnTo>
                  <a:pt x="48529" y="409063"/>
                </a:lnTo>
                <a:lnTo>
                  <a:pt x="49530" y="436626"/>
                </a:lnTo>
                <a:lnTo>
                  <a:pt x="37076" y="442341"/>
                </a:lnTo>
                <a:lnTo>
                  <a:pt x="24765" y="448055"/>
                </a:lnTo>
                <a:lnTo>
                  <a:pt x="12453" y="453770"/>
                </a:lnTo>
                <a:lnTo>
                  <a:pt x="0" y="459486"/>
                </a:lnTo>
                <a:lnTo>
                  <a:pt x="822" y="411022"/>
                </a:lnTo>
                <a:lnTo>
                  <a:pt x="1463" y="362559"/>
                </a:lnTo>
                <a:lnTo>
                  <a:pt x="1920" y="314096"/>
                </a:lnTo>
                <a:lnTo>
                  <a:pt x="2194" y="265633"/>
                </a:lnTo>
                <a:lnTo>
                  <a:pt x="2286" y="217170"/>
                </a:lnTo>
                <a:lnTo>
                  <a:pt x="2143" y="158162"/>
                </a:lnTo>
                <a:lnTo>
                  <a:pt x="1714" y="102298"/>
                </a:lnTo>
                <a:lnTo>
                  <a:pt x="1000" y="49577"/>
                </a:lnTo>
                <a:lnTo>
                  <a:pt x="0" y="0"/>
                </a:lnTo>
                <a:close/>
              </a:path>
            </a:pathLst>
          </a:custGeom>
          <a:ln w="990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928245" y="1639823"/>
            <a:ext cx="97155" cy="431165"/>
          </a:xfrm>
          <a:custGeom>
            <a:avLst/>
            <a:gdLst/>
            <a:ahLst/>
            <a:cxnLst/>
            <a:rect l="l" t="t" r="r" b="b"/>
            <a:pathLst>
              <a:path w="97154" h="431164">
                <a:moveTo>
                  <a:pt x="0" y="0"/>
                </a:moveTo>
                <a:lnTo>
                  <a:pt x="0" y="52292"/>
                </a:lnTo>
                <a:lnTo>
                  <a:pt x="0" y="104584"/>
                </a:lnTo>
                <a:lnTo>
                  <a:pt x="0" y="156876"/>
                </a:lnTo>
                <a:lnTo>
                  <a:pt x="0" y="209169"/>
                </a:lnTo>
                <a:lnTo>
                  <a:pt x="0" y="261461"/>
                </a:lnTo>
                <a:lnTo>
                  <a:pt x="0" y="313753"/>
                </a:lnTo>
                <a:lnTo>
                  <a:pt x="0" y="366045"/>
                </a:lnTo>
                <a:lnTo>
                  <a:pt x="0" y="418338"/>
                </a:lnTo>
                <a:lnTo>
                  <a:pt x="28027" y="425469"/>
                </a:lnTo>
                <a:lnTo>
                  <a:pt x="50482" y="429672"/>
                </a:lnTo>
                <a:lnTo>
                  <a:pt x="67508" y="430875"/>
                </a:lnTo>
                <a:lnTo>
                  <a:pt x="79248" y="429006"/>
                </a:lnTo>
                <a:lnTo>
                  <a:pt x="87237" y="422136"/>
                </a:lnTo>
                <a:lnTo>
                  <a:pt x="92868" y="408336"/>
                </a:lnTo>
                <a:lnTo>
                  <a:pt x="96071" y="387536"/>
                </a:lnTo>
                <a:lnTo>
                  <a:pt x="96774" y="359664"/>
                </a:lnTo>
                <a:lnTo>
                  <a:pt x="92487" y="326671"/>
                </a:lnTo>
                <a:lnTo>
                  <a:pt x="80772" y="290607"/>
                </a:lnTo>
                <a:lnTo>
                  <a:pt x="61626" y="251543"/>
                </a:lnTo>
                <a:lnTo>
                  <a:pt x="35052" y="209550"/>
                </a:lnTo>
                <a:lnTo>
                  <a:pt x="48887" y="156983"/>
                </a:lnTo>
                <a:lnTo>
                  <a:pt x="62865" y="104489"/>
                </a:lnTo>
                <a:lnTo>
                  <a:pt x="76842" y="52137"/>
                </a:lnTo>
                <a:lnTo>
                  <a:pt x="90678" y="0"/>
                </a:lnTo>
                <a:lnTo>
                  <a:pt x="68258" y="0"/>
                </a:lnTo>
                <a:lnTo>
                  <a:pt x="45624" y="0"/>
                </a:lnTo>
                <a:lnTo>
                  <a:pt x="22848" y="0"/>
                </a:lnTo>
                <a:lnTo>
                  <a:pt x="0" y="0"/>
                </a:lnTo>
                <a:close/>
              </a:path>
            </a:pathLst>
          </a:custGeom>
          <a:ln w="990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42673" y="1620011"/>
            <a:ext cx="219710" cy="584200"/>
          </a:xfrm>
          <a:custGeom>
            <a:avLst/>
            <a:gdLst/>
            <a:ahLst/>
            <a:cxnLst/>
            <a:rect l="l" t="t" r="r" b="b"/>
            <a:pathLst>
              <a:path w="219710" h="584200">
                <a:moveTo>
                  <a:pt x="0" y="0"/>
                </a:moveTo>
                <a:lnTo>
                  <a:pt x="11310" y="8691"/>
                </a:lnTo>
                <a:lnTo>
                  <a:pt x="22478" y="17526"/>
                </a:lnTo>
                <a:lnTo>
                  <a:pt x="33647" y="26360"/>
                </a:lnTo>
                <a:lnTo>
                  <a:pt x="44958" y="35052"/>
                </a:lnTo>
                <a:lnTo>
                  <a:pt x="71818" y="35051"/>
                </a:lnTo>
                <a:lnTo>
                  <a:pt x="98679" y="35051"/>
                </a:lnTo>
                <a:lnTo>
                  <a:pt x="125539" y="35051"/>
                </a:lnTo>
                <a:lnTo>
                  <a:pt x="152400" y="35051"/>
                </a:lnTo>
                <a:lnTo>
                  <a:pt x="159258" y="26360"/>
                </a:lnTo>
                <a:lnTo>
                  <a:pt x="166116" y="17525"/>
                </a:lnTo>
                <a:lnTo>
                  <a:pt x="172974" y="8691"/>
                </a:lnTo>
                <a:lnTo>
                  <a:pt x="179832" y="0"/>
                </a:lnTo>
                <a:lnTo>
                  <a:pt x="189559" y="14168"/>
                </a:lnTo>
                <a:lnTo>
                  <a:pt x="199358" y="28193"/>
                </a:lnTo>
                <a:lnTo>
                  <a:pt x="209299" y="42219"/>
                </a:lnTo>
                <a:lnTo>
                  <a:pt x="219456" y="56387"/>
                </a:lnTo>
                <a:lnTo>
                  <a:pt x="214872" y="61983"/>
                </a:lnTo>
                <a:lnTo>
                  <a:pt x="210216" y="67437"/>
                </a:lnTo>
                <a:lnTo>
                  <a:pt x="205418" y="72890"/>
                </a:lnTo>
                <a:lnTo>
                  <a:pt x="200406" y="78485"/>
                </a:lnTo>
                <a:lnTo>
                  <a:pt x="200434" y="154995"/>
                </a:lnTo>
                <a:lnTo>
                  <a:pt x="200518" y="225007"/>
                </a:lnTo>
                <a:lnTo>
                  <a:pt x="200660" y="288515"/>
                </a:lnTo>
                <a:lnTo>
                  <a:pt x="200857" y="345514"/>
                </a:lnTo>
                <a:lnTo>
                  <a:pt x="201111" y="395996"/>
                </a:lnTo>
                <a:lnTo>
                  <a:pt x="201422" y="439956"/>
                </a:lnTo>
                <a:lnTo>
                  <a:pt x="202212" y="508283"/>
                </a:lnTo>
                <a:lnTo>
                  <a:pt x="202692" y="532638"/>
                </a:lnTo>
                <a:lnTo>
                  <a:pt x="190571" y="538233"/>
                </a:lnTo>
                <a:lnTo>
                  <a:pt x="178308" y="543686"/>
                </a:lnTo>
                <a:lnTo>
                  <a:pt x="166044" y="549140"/>
                </a:lnTo>
                <a:lnTo>
                  <a:pt x="153924" y="554736"/>
                </a:lnTo>
                <a:lnTo>
                  <a:pt x="153924" y="538150"/>
                </a:lnTo>
                <a:lnTo>
                  <a:pt x="153924" y="521493"/>
                </a:lnTo>
                <a:lnTo>
                  <a:pt x="153924" y="504694"/>
                </a:lnTo>
                <a:lnTo>
                  <a:pt x="153924" y="487680"/>
                </a:lnTo>
                <a:lnTo>
                  <a:pt x="127646" y="487680"/>
                </a:lnTo>
                <a:lnTo>
                  <a:pt x="101441" y="487680"/>
                </a:lnTo>
                <a:lnTo>
                  <a:pt x="75378" y="487680"/>
                </a:lnTo>
                <a:lnTo>
                  <a:pt x="49530" y="487680"/>
                </a:lnTo>
                <a:lnTo>
                  <a:pt x="49530" y="505277"/>
                </a:lnTo>
                <a:lnTo>
                  <a:pt x="49530" y="522731"/>
                </a:lnTo>
                <a:lnTo>
                  <a:pt x="49530" y="540186"/>
                </a:lnTo>
                <a:lnTo>
                  <a:pt x="49530" y="557784"/>
                </a:lnTo>
                <a:lnTo>
                  <a:pt x="37076" y="564189"/>
                </a:lnTo>
                <a:lnTo>
                  <a:pt x="24765" y="570738"/>
                </a:lnTo>
                <a:lnTo>
                  <a:pt x="12453" y="577286"/>
                </a:lnTo>
                <a:lnTo>
                  <a:pt x="0" y="583692"/>
                </a:lnTo>
                <a:lnTo>
                  <a:pt x="698" y="533530"/>
                </a:lnTo>
                <a:lnTo>
                  <a:pt x="1270" y="482882"/>
                </a:lnTo>
                <a:lnTo>
                  <a:pt x="1714" y="431768"/>
                </a:lnTo>
                <a:lnTo>
                  <a:pt x="2032" y="380209"/>
                </a:lnTo>
                <a:lnTo>
                  <a:pt x="2222" y="328227"/>
                </a:lnTo>
                <a:lnTo>
                  <a:pt x="2286" y="275844"/>
                </a:lnTo>
                <a:lnTo>
                  <a:pt x="2194" y="214384"/>
                </a:lnTo>
                <a:lnTo>
                  <a:pt x="1920" y="156142"/>
                </a:lnTo>
                <a:lnTo>
                  <a:pt x="1463" y="101047"/>
                </a:lnTo>
                <a:lnTo>
                  <a:pt x="822" y="49024"/>
                </a:lnTo>
                <a:lnTo>
                  <a:pt x="0" y="0"/>
                </a:lnTo>
                <a:close/>
              </a:path>
            </a:pathLst>
          </a:custGeom>
          <a:ln w="990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454025" y="1575053"/>
            <a:ext cx="349885" cy="708025"/>
          </a:xfrm>
          <a:custGeom>
            <a:avLst/>
            <a:gdLst/>
            <a:ahLst/>
            <a:cxnLst/>
            <a:rect l="l" t="t" r="r" b="b"/>
            <a:pathLst>
              <a:path w="349884" h="708025">
                <a:moveTo>
                  <a:pt x="297941" y="0"/>
                </a:moveTo>
                <a:lnTo>
                  <a:pt x="310967" y="20002"/>
                </a:lnTo>
                <a:lnTo>
                  <a:pt x="323849" y="40005"/>
                </a:lnTo>
                <a:lnTo>
                  <a:pt x="336732" y="60007"/>
                </a:lnTo>
                <a:lnTo>
                  <a:pt x="349757" y="80010"/>
                </a:lnTo>
                <a:lnTo>
                  <a:pt x="310455" y="80010"/>
                </a:lnTo>
                <a:lnTo>
                  <a:pt x="271367" y="80010"/>
                </a:lnTo>
                <a:lnTo>
                  <a:pt x="232421" y="80010"/>
                </a:lnTo>
                <a:lnTo>
                  <a:pt x="193547" y="80010"/>
                </a:lnTo>
                <a:lnTo>
                  <a:pt x="184963" y="113728"/>
                </a:lnTo>
                <a:lnTo>
                  <a:pt x="176307" y="145161"/>
                </a:lnTo>
                <a:lnTo>
                  <a:pt x="167509" y="174307"/>
                </a:lnTo>
                <a:lnTo>
                  <a:pt x="158495" y="201168"/>
                </a:lnTo>
                <a:lnTo>
                  <a:pt x="179069" y="201168"/>
                </a:lnTo>
                <a:lnTo>
                  <a:pt x="199643" y="201168"/>
                </a:lnTo>
                <a:lnTo>
                  <a:pt x="220217" y="201168"/>
                </a:lnTo>
                <a:lnTo>
                  <a:pt x="240791" y="201168"/>
                </a:lnTo>
                <a:lnTo>
                  <a:pt x="246626" y="192476"/>
                </a:lnTo>
                <a:lnTo>
                  <a:pt x="252602" y="183642"/>
                </a:lnTo>
                <a:lnTo>
                  <a:pt x="258579" y="174807"/>
                </a:lnTo>
                <a:lnTo>
                  <a:pt x="264413" y="166116"/>
                </a:lnTo>
                <a:lnTo>
                  <a:pt x="276415" y="180986"/>
                </a:lnTo>
                <a:lnTo>
                  <a:pt x="288416" y="195929"/>
                </a:lnTo>
                <a:lnTo>
                  <a:pt x="300418" y="211014"/>
                </a:lnTo>
                <a:lnTo>
                  <a:pt x="312419" y="226314"/>
                </a:lnTo>
                <a:lnTo>
                  <a:pt x="306145" y="232029"/>
                </a:lnTo>
                <a:lnTo>
                  <a:pt x="299942" y="237744"/>
                </a:lnTo>
                <a:lnTo>
                  <a:pt x="293881" y="243458"/>
                </a:lnTo>
                <a:lnTo>
                  <a:pt x="288035" y="249174"/>
                </a:lnTo>
                <a:lnTo>
                  <a:pt x="276320" y="306728"/>
                </a:lnTo>
                <a:lnTo>
                  <a:pt x="264032" y="358139"/>
                </a:lnTo>
                <a:lnTo>
                  <a:pt x="251174" y="403264"/>
                </a:lnTo>
                <a:lnTo>
                  <a:pt x="237743" y="441959"/>
                </a:lnTo>
                <a:lnTo>
                  <a:pt x="222718" y="477119"/>
                </a:lnTo>
                <a:lnTo>
                  <a:pt x="204977" y="511778"/>
                </a:lnTo>
                <a:lnTo>
                  <a:pt x="184380" y="546008"/>
                </a:lnTo>
                <a:lnTo>
                  <a:pt x="160781" y="579882"/>
                </a:lnTo>
                <a:lnTo>
                  <a:pt x="132480" y="612743"/>
                </a:lnTo>
                <a:lnTo>
                  <a:pt x="97821" y="645033"/>
                </a:lnTo>
                <a:lnTo>
                  <a:pt x="56733" y="676751"/>
                </a:lnTo>
                <a:lnTo>
                  <a:pt x="9143" y="707898"/>
                </a:lnTo>
                <a:lnTo>
                  <a:pt x="6095" y="701040"/>
                </a:lnTo>
                <a:lnTo>
                  <a:pt x="3047" y="694182"/>
                </a:lnTo>
                <a:lnTo>
                  <a:pt x="0" y="687324"/>
                </a:lnTo>
                <a:lnTo>
                  <a:pt x="39593" y="652771"/>
                </a:lnTo>
                <a:lnTo>
                  <a:pt x="75163" y="616829"/>
                </a:lnTo>
                <a:lnTo>
                  <a:pt x="106710" y="579571"/>
                </a:lnTo>
                <a:lnTo>
                  <a:pt x="134233" y="541068"/>
                </a:lnTo>
                <a:lnTo>
                  <a:pt x="157733" y="501395"/>
                </a:lnTo>
                <a:lnTo>
                  <a:pt x="175005" y="466089"/>
                </a:lnTo>
                <a:lnTo>
                  <a:pt x="191007" y="427227"/>
                </a:lnTo>
                <a:lnTo>
                  <a:pt x="205739" y="384809"/>
                </a:lnTo>
                <a:lnTo>
                  <a:pt x="219201" y="338835"/>
                </a:lnTo>
                <a:lnTo>
                  <a:pt x="231393" y="289305"/>
                </a:lnTo>
                <a:lnTo>
                  <a:pt x="242315" y="236220"/>
                </a:lnTo>
                <a:lnTo>
                  <a:pt x="219455" y="236220"/>
                </a:lnTo>
                <a:lnTo>
                  <a:pt x="196595" y="236220"/>
                </a:lnTo>
                <a:lnTo>
                  <a:pt x="173735" y="236220"/>
                </a:lnTo>
                <a:lnTo>
                  <a:pt x="150875" y="236220"/>
                </a:lnTo>
                <a:lnTo>
                  <a:pt x="146018" y="250078"/>
                </a:lnTo>
                <a:lnTo>
                  <a:pt x="140588" y="264223"/>
                </a:lnTo>
                <a:lnTo>
                  <a:pt x="134588" y="278653"/>
                </a:lnTo>
                <a:lnTo>
                  <a:pt x="128015" y="293370"/>
                </a:lnTo>
                <a:lnTo>
                  <a:pt x="154304" y="324361"/>
                </a:lnTo>
                <a:lnTo>
                  <a:pt x="172592" y="352139"/>
                </a:lnTo>
                <a:lnTo>
                  <a:pt x="182879" y="376630"/>
                </a:lnTo>
                <a:lnTo>
                  <a:pt x="185165" y="397764"/>
                </a:lnTo>
                <a:lnTo>
                  <a:pt x="181879" y="415766"/>
                </a:lnTo>
                <a:lnTo>
                  <a:pt x="176593" y="430911"/>
                </a:lnTo>
                <a:lnTo>
                  <a:pt x="169306" y="443198"/>
                </a:lnTo>
                <a:lnTo>
                  <a:pt x="160019" y="452628"/>
                </a:lnTo>
                <a:lnTo>
                  <a:pt x="150292" y="456473"/>
                </a:lnTo>
                <a:lnTo>
                  <a:pt x="142779" y="451961"/>
                </a:lnTo>
                <a:lnTo>
                  <a:pt x="137410" y="439019"/>
                </a:lnTo>
                <a:lnTo>
                  <a:pt x="134111" y="417576"/>
                </a:lnTo>
                <a:lnTo>
                  <a:pt x="131564" y="392310"/>
                </a:lnTo>
                <a:lnTo>
                  <a:pt x="127444" y="366903"/>
                </a:lnTo>
                <a:lnTo>
                  <a:pt x="121896" y="341495"/>
                </a:lnTo>
                <a:lnTo>
                  <a:pt x="115061" y="316230"/>
                </a:lnTo>
                <a:lnTo>
                  <a:pt x="96047" y="354365"/>
                </a:lnTo>
                <a:lnTo>
                  <a:pt x="74390" y="392144"/>
                </a:lnTo>
                <a:lnTo>
                  <a:pt x="50018" y="429494"/>
                </a:lnTo>
                <a:lnTo>
                  <a:pt x="22859" y="466344"/>
                </a:lnTo>
                <a:lnTo>
                  <a:pt x="18287" y="460248"/>
                </a:lnTo>
                <a:lnTo>
                  <a:pt x="13715" y="454152"/>
                </a:lnTo>
                <a:lnTo>
                  <a:pt x="9143" y="448818"/>
                </a:lnTo>
                <a:lnTo>
                  <a:pt x="34563" y="398240"/>
                </a:lnTo>
                <a:lnTo>
                  <a:pt x="57054" y="349377"/>
                </a:lnTo>
                <a:lnTo>
                  <a:pt x="76545" y="302228"/>
                </a:lnTo>
                <a:lnTo>
                  <a:pt x="92963" y="256794"/>
                </a:lnTo>
                <a:lnTo>
                  <a:pt x="107406" y="212669"/>
                </a:lnTo>
                <a:lnTo>
                  <a:pt x="119919" y="168402"/>
                </a:lnTo>
                <a:lnTo>
                  <a:pt x="130575" y="124134"/>
                </a:lnTo>
                <a:lnTo>
                  <a:pt x="139445" y="80010"/>
                </a:lnTo>
                <a:lnTo>
                  <a:pt x="129718" y="80010"/>
                </a:lnTo>
                <a:lnTo>
                  <a:pt x="119919" y="80010"/>
                </a:lnTo>
                <a:lnTo>
                  <a:pt x="109978" y="80010"/>
                </a:lnTo>
                <a:lnTo>
                  <a:pt x="99821" y="80010"/>
                </a:lnTo>
                <a:lnTo>
                  <a:pt x="85415" y="80700"/>
                </a:lnTo>
                <a:lnTo>
                  <a:pt x="70865" y="82677"/>
                </a:lnTo>
                <a:lnTo>
                  <a:pt x="56316" y="85796"/>
                </a:lnTo>
                <a:lnTo>
                  <a:pt x="41909" y="89916"/>
                </a:lnTo>
                <a:lnTo>
                  <a:pt x="35504" y="78605"/>
                </a:lnTo>
                <a:lnTo>
                  <a:pt x="28955" y="67437"/>
                </a:lnTo>
                <a:lnTo>
                  <a:pt x="22407" y="56268"/>
                </a:lnTo>
                <a:lnTo>
                  <a:pt x="16001" y="44958"/>
                </a:lnTo>
                <a:lnTo>
                  <a:pt x="65757" y="44958"/>
                </a:lnTo>
                <a:lnTo>
                  <a:pt x="115403" y="44958"/>
                </a:lnTo>
                <a:lnTo>
                  <a:pt x="165012" y="44958"/>
                </a:lnTo>
                <a:lnTo>
                  <a:pt x="214658" y="44958"/>
                </a:lnTo>
                <a:lnTo>
                  <a:pt x="264413" y="44958"/>
                </a:lnTo>
                <a:lnTo>
                  <a:pt x="272545" y="33647"/>
                </a:lnTo>
                <a:lnTo>
                  <a:pt x="280892" y="22479"/>
                </a:lnTo>
                <a:lnTo>
                  <a:pt x="289381" y="11310"/>
                </a:lnTo>
                <a:lnTo>
                  <a:pt x="297941" y="0"/>
                </a:lnTo>
                <a:close/>
              </a:path>
            </a:pathLst>
          </a:custGeom>
          <a:ln w="990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986794" y="1570100"/>
            <a:ext cx="113347" cy="14449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879477" y="1568958"/>
            <a:ext cx="209550" cy="714375"/>
          </a:xfrm>
          <a:custGeom>
            <a:avLst/>
            <a:gdLst/>
            <a:ahLst/>
            <a:cxnLst/>
            <a:rect l="l" t="t" r="r" b="b"/>
            <a:pathLst>
              <a:path w="209550" h="714375">
                <a:moveTo>
                  <a:pt x="167639" y="0"/>
                </a:moveTo>
                <a:lnTo>
                  <a:pt x="178367" y="14870"/>
                </a:lnTo>
                <a:lnTo>
                  <a:pt x="188880" y="29813"/>
                </a:lnTo>
                <a:lnTo>
                  <a:pt x="199251" y="44898"/>
                </a:lnTo>
                <a:lnTo>
                  <a:pt x="209549" y="60198"/>
                </a:lnTo>
                <a:lnTo>
                  <a:pt x="203704" y="66615"/>
                </a:lnTo>
                <a:lnTo>
                  <a:pt x="197643" y="73247"/>
                </a:lnTo>
                <a:lnTo>
                  <a:pt x="191440" y="80021"/>
                </a:lnTo>
                <a:lnTo>
                  <a:pt x="185165" y="86868"/>
                </a:lnTo>
                <a:lnTo>
                  <a:pt x="172878" y="116574"/>
                </a:lnTo>
                <a:lnTo>
                  <a:pt x="156590" y="157638"/>
                </a:lnTo>
                <a:lnTo>
                  <a:pt x="136302" y="209990"/>
                </a:lnTo>
                <a:lnTo>
                  <a:pt x="112013" y="273558"/>
                </a:lnTo>
                <a:lnTo>
                  <a:pt x="125158" y="287262"/>
                </a:lnTo>
                <a:lnTo>
                  <a:pt x="138302" y="303180"/>
                </a:lnTo>
                <a:lnTo>
                  <a:pt x="164591" y="341376"/>
                </a:lnTo>
                <a:lnTo>
                  <a:pt x="185642" y="386143"/>
                </a:lnTo>
                <a:lnTo>
                  <a:pt x="195833" y="434340"/>
                </a:lnTo>
                <a:lnTo>
                  <a:pt x="196667" y="458497"/>
                </a:lnTo>
                <a:lnTo>
                  <a:pt x="194500" y="481869"/>
                </a:lnTo>
                <a:lnTo>
                  <a:pt x="180593" y="526542"/>
                </a:lnTo>
                <a:lnTo>
                  <a:pt x="151637" y="564546"/>
                </a:lnTo>
                <a:lnTo>
                  <a:pt x="104393" y="592836"/>
                </a:lnTo>
                <a:lnTo>
                  <a:pt x="97416" y="569404"/>
                </a:lnTo>
                <a:lnTo>
                  <a:pt x="85724" y="549402"/>
                </a:lnTo>
                <a:lnTo>
                  <a:pt x="69461" y="532828"/>
                </a:lnTo>
                <a:lnTo>
                  <a:pt x="48767" y="519684"/>
                </a:lnTo>
                <a:lnTo>
                  <a:pt x="48767" y="561963"/>
                </a:lnTo>
                <a:lnTo>
                  <a:pt x="48767" y="604170"/>
                </a:lnTo>
                <a:lnTo>
                  <a:pt x="48767" y="646235"/>
                </a:lnTo>
                <a:lnTo>
                  <a:pt x="48767" y="688086"/>
                </a:lnTo>
                <a:lnTo>
                  <a:pt x="36647" y="694813"/>
                </a:lnTo>
                <a:lnTo>
                  <a:pt x="24383" y="701325"/>
                </a:lnTo>
                <a:lnTo>
                  <a:pt x="12120" y="707695"/>
                </a:lnTo>
                <a:lnTo>
                  <a:pt x="0" y="713994"/>
                </a:lnTo>
                <a:lnTo>
                  <a:pt x="2000" y="636674"/>
                </a:lnTo>
                <a:lnTo>
                  <a:pt x="2786" y="592719"/>
                </a:lnTo>
                <a:lnTo>
                  <a:pt x="3428" y="545211"/>
                </a:lnTo>
                <a:lnTo>
                  <a:pt x="3929" y="494130"/>
                </a:lnTo>
                <a:lnTo>
                  <a:pt x="4286" y="439459"/>
                </a:lnTo>
                <a:lnTo>
                  <a:pt x="4500" y="381181"/>
                </a:lnTo>
                <a:lnTo>
                  <a:pt x="4571" y="319278"/>
                </a:lnTo>
                <a:lnTo>
                  <a:pt x="4508" y="239708"/>
                </a:lnTo>
                <a:lnTo>
                  <a:pt x="4317" y="170913"/>
                </a:lnTo>
                <a:lnTo>
                  <a:pt x="4000" y="112871"/>
                </a:lnTo>
                <a:lnTo>
                  <a:pt x="3555" y="65560"/>
                </a:lnTo>
                <a:lnTo>
                  <a:pt x="2285" y="3048"/>
                </a:lnTo>
                <a:lnTo>
                  <a:pt x="12692" y="11049"/>
                </a:lnTo>
                <a:lnTo>
                  <a:pt x="23240" y="19050"/>
                </a:lnTo>
                <a:lnTo>
                  <a:pt x="33789" y="27051"/>
                </a:lnTo>
                <a:lnTo>
                  <a:pt x="44195" y="35052"/>
                </a:lnTo>
                <a:lnTo>
                  <a:pt x="68639" y="35052"/>
                </a:lnTo>
                <a:lnTo>
                  <a:pt x="92868" y="35052"/>
                </a:lnTo>
                <a:lnTo>
                  <a:pt x="116955" y="35052"/>
                </a:lnTo>
                <a:lnTo>
                  <a:pt x="140969" y="35052"/>
                </a:lnTo>
                <a:lnTo>
                  <a:pt x="147708" y="26360"/>
                </a:lnTo>
                <a:lnTo>
                  <a:pt x="154304" y="17525"/>
                </a:lnTo>
                <a:lnTo>
                  <a:pt x="160901" y="8691"/>
                </a:lnTo>
                <a:lnTo>
                  <a:pt x="167639" y="0"/>
                </a:lnTo>
                <a:close/>
              </a:path>
            </a:pathLst>
          </a:custGeom>
          <a:ln w="9905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225681" y="1546860"/>
            <a:ext cx="317500" cy="739140"/>
          </a:xfrm>
          <a:custGeom>
            <a:avLst/>
            <a:gdLst/>
            <a:ahLst/>
            <a:cxnLst/>
            <a:rect l="l" t="t" r="r" b="b"/>
            <a:pathLst>
              <a:path w="317500" h="739139">
                <a:moveTo>
                  <a:pt x="260603" y="0"/>
                </a:moveTo>
                <a:lnTo>
                  <a:pt x="270200" y="18740"/>
                </a:lnTo>
                <a:lnTo>
                  <a:pt x="279653" y="37338"/>
                </a:lnTo>
                <a:lnTo>
                  <a:pt x="289107" y="55935"/>
                </a:lnTo>
                <a:lnTo>
                  <a:pt x="298703" y="74676"/>
                </a:lnTo>
                <a:lnTo>
                  <a:pt x="266711" y="80379"/>
                </a:lnTo>
                <a:lnTo>
                  <a:pt x="239363" y="86010"/>
                </a:lnTo>
                <a:lnTo>
                  <a:pt x="216729" y="91499"/>
                </a:lnTo>
                <a:lnTo>
                  <a:pt x="198881" y="96774"/>
                </a:lnTo>
                <a:lnTo>
                  <a:pt x="198881" y="130933"/>
                </a:lnTo>
                <a:lnTo>
                  <a:pt x="198881" y="164877"/>
                </a:lnTo>
                <a:lnTo>
                  <a:pt x="198881" y="198679"/>
                </a:lnTo>
                <a:lnTo>
                  <a:pt x="198881" y="232410"/>
                </a:lnTo>
                <a:lnTo>
                  <a:pt x="209871" y="232410"/>
                </a:lnTo>
                <a:lnTo>
                  <a:pt x="221075" y="232410"/>
                </a:lnTo>
                <a:lnTo>
                  <a:pt x="232421" y="232410"/>
                </a:lnTo>
                <a:lnTo>
                  <a:pt x="243839" y="232410"/>
                </a:lnTo>
                <a:lnTo>
                  <a:pt x="251150" y="222813"/>
                </a:lnTo>
                <a:lnTo>
                  <a:pt x="258317" y="213360"/>
                </a:lnTo>
                <a:lnTo>
                  <a:pt x="265485" y="203906"/>
                </a:lnTo>
                <a:lnTo>
                  <a:pt x="272795" y="194310"/>
                </a:lnTo>
                <a:lnTo>
                  <a:pt x="284095" y="212609"/>
                </a:lnTo>
                <a:lnTo>
                  <a:pt x="295179" y="230981"/>
                </a:lnTo>
                <a:lnTo>
                  <a:pt x="306121" y="249495"/>
                </a:lnTo>
                <a:lnTo>
                  <a:pt x="316991" y="268224"/>
                </a:lnTo>
                <a:lnTo>
                  <a:pt x="287285" y="268224"/>
                </a:lnTo>
                <a:lnTo>
                  <a:pt x="257651" y="268224"/>
                </a:lnTo>
                <a:lnTo>
                  <a:pt x="228159" y="268224"/>
                </a:lnTo>
                <a:lnTo>
                  <a:pt x="198881" y="268224"/>
                </a:lnTo>
                <a:lnTo>
                  <a:pt x="198881" y="282070"/>
                </a:lnTo>
                <a:lnTo>
                  <a:pt x="198881" y="296132"/>
                </a:lnTo>
                <a:lnTo>
                  <a:pt x="198881" y="310336"/>
                </a:lnTo>
                <a:lnTo>
                  <a:pt x="198881" y="324612"/>
                </a:lnTo>
                <a:lnTo>
                  <a:pt x="237470" y="342888"/>
                </a:lnTo>
                <a:lnTo>
                  <a:pt x="285785" y="379154"/>
                </a:lnTo>
                <a:lnTo>
                  <a:pt x="300132" y="429482"/>
                </a:lnTo>
                <a:lnTo>
                  <a:pt x="297906" y="444257"/>
                </a:lnTo>
                <a:lnTo>
                  <a:pt x="292607" y="457962"/>
                </a:lnTo>
                <a:lnTo>
                  <a:pt x="286047" y="467391"/>
                </a:lnTo>
                <a:lnTo>
                  <a:pt x="278987" y="469392"/>
                </a:lnTo>
                <a:lnTo>
                  <a:pt x="271498" y="463962"/>
                </a:lnTo>
                <a:lnTo>
                  <a:pt x="263651" y="451104"/>
                </a:lnTo>
                <a:lnTo>
                  <a:pt x="253210" y="432554"/>
                </a:lnTo>
                <a:lnTo>
                  <a:pt x="238982" y="410146"/>
                </a:lnTo>
                <a:lnTo>
                  <a:pt x="220896" y="384024"/>
                </a:lnTo>
                <a:lnTo>
                  <a:pt x="198881" y="354330"/>
                </a:lnTo>
                <a:lnTo>
                  <a:pt x="198928" y="431585"/>
                </a:lnTo>
                <a:lnTo>
                  <a:pt x="199068" y="500056"/>
                </a:lnTo>
                <a:lnTo>
                  <a:pt x="199301" y="559730"/>
                </a:lnTo>
                <a:lnTo>
                  <a:pt x="199628" y="610593"/>
                </a:lnTo>
                <a:lnTo>
                  <a:pt x="200048" y="652631"/>
                </a:lnTo>
                <a:lnTo>
                  <a:pt x="201167" y="710184"/>
                </a:lnTo>
                <a:lnTo>
                  <a:pt x="188035" y="717601"/>
                </a:lnTo>
                <a:lnTo>
                  <a:pt x="174974" y="724947"/>
                </a:lnTo>
                <a:lnTo>
                  <a:pt x="162055" y="732151"/>
                </a:lnTo>
                <a:lnTo>
                  <a:pt x="149351" y="739140"/>
                </a:lnTo>
                <a:lnTo>
                  <a:pt x="149887" y="710134"/>
                </a:lnTo>
                <a:lnTo>
                  <a:pt x="150352" y="675691"/>
                </a:lnTo>
                <a:lnTo>
                  <a:pt x="150745" y="635801"/>
                </a:lnTo>
                <a:lnTo>
                  <a:pt x="151066" y="590454"/>
                </a:lnTo>
                <a:lnTo>
                  <a:pt x="151316" y="539643"/>
                </a:lnTo>
                <a:lnTo>
                  <a:pt x="151495" y="483358"/>
                </a:lnTo>
                <a:lnTo>
                  <a:pt x="151602" y="421589"/>
                </a:lnTo>
                <a:lnTo>
                  <a:pt x="151637" y="354330"/>
                </a:lnTo>
                <a:lnTo>
                  <a:pt x="142779" y="388322"/>
                </a:lnTo>
                <a:lnTo>
                  <a:pt x="131063" y="421671"/>
                </a:lnTo>
                <a:lnTo>
                  <a:pt x="99059" y="486156"/>
                </a:lnTo>
                <a:lnTo>
                  <a:pt x="57911" y="545687"/>
                </a:lnTo>
                <a:lnTo>
                  <a:pt x="9905" y="598932"/>
                </a:lnTo>
                <a:lnTo>
                  <a:pt x="6857" y="592836"/>
                </a:lnTo>
                <a:lnTo>
                  <a:pt x="3809" y="586740"/>
                </a:lnTo>
                <a:lnTo>
                  <a:pt x="0" y="580644"/>
                </a:lnTo>
                <a:lnTo>
                  <a:pt x="26146" y="538924"/>
                </a:lnTo>
                <a:lnTo>
                  <a:pt x="49720" y="497205"/>
                </a:lnTo>
                <a:lnTo>
                  <a:pt x="70723" y="455485"/>
                </a:lnTo>
                <a:lnTo>
                  <a:pt x="89153" y="413766"/>
                </a:lnTo>
                <a:lnTo>
                  <a:pt x="105275" y="373344"/>
                </a:lnTo>
                <a:lnTo>
                  <a:pt x="119252" y="335565"/>
                </a:lnTo>
                <a:lnTo>
                  <a:pt x="140207" y="268224"/>
                </a:lnTo>
                <a:lnTo>
                  <a:pt x="122372" y="268224"/>
                </a:lnTo>
                <a:lnTo>
                  <a:pt x="104393" y="268224"/>
                </a:lnTo>
                <a:lnTo>
                  <a:pt x="86415" y="268224"/>
                </a:lnTo>
                <a:lnTo>
                  <a:pt x="68579" y="268224"/>
                </a:lnTo>
                <a:lnTo>
                  <a:pt x="60959" y="269748"/>
                </a:lnTo>
                <a:lnTo>
                  <a:pt x="52577" y="272034"/>
                </a:lnTo>
                <a:lnTo>
                  <a:pt x="44195" y="274320"/>
                </a:lnTo>
                <a:lnTo>
                  <a:pt x="38480" y="263913"/>
                </a:lnTo>
                <a:lnTo>
                  <a:pt x="32765" y="253365"/>
                </a:lnTo>
                <a:lnTo>
                  <a:pt x="27050" y="242816"/>
                </a:lnTo>
                <a:lnTo>
                  <a:pt x="21335" y="232410"/>
                </a:lnTo>
                <a:lnTo>
                  <a:pt x="53911" y="232410"/>
                </a:lnTo>
                <a:lnTo>
                  <a:pt x="86486" y="232410"/>
                </a:lnTo>
                <a:lnTo>
                  <a:pt x="119062" y="232410"/>
                </a:lnTo>
                <a:lnTo>
                  <a:pt x="151637" y="232410"/>
                </a:lnTo>
                <a:lnTo>
                  <a:pt x="151637" y="200846"/>
                </a:lnTo>
                <a:lnTo>
                  <a:pt x="151637" y="169068"/>
                </a:lnTo>
                <a:lnTo>
                  <a:pt x="151637" y="137148"/>
                </a:lnTo>
                <a:lnTo>
                  <a:pt x="151637" y="105155"/>
                </a:lnTo>
                <a:lnTo>
                  <a:pt x="135207" y="108727"/>
                </a:lnTo>
                <a:lnTo>
                  <a:pt x="109918" y="112585"/>
                </a:lnTo>
                <a:lnTo>
                  <a:pt x="75771" y="116728"/>
                </a:lnTo>
                <a:lnTo>
                  <a:pt x="32765" y="121158"/>
                </a:lnTo>
                <a:lnTo>
                  <a:pt x="32765" y="114300"/>
                </a:lnTo>
                <a:lnTo>
                  <a:pt x="32765" y="107442"/>
                </a:lnTo>
                <a:lnTo>
                  <a:pt x="32765" y="100584"/>
                </a:lnTo>
                <a:lnTo>
                  <a:pt x="32765" y="93726"/>
                </a:lnTo>
                <a:lnTo>
                  <a:pt x="72913" y="84998"/>
                </a:lnTo>
                <a:lnTo>
                  <a:pt x="140350" y="66401"/>
                </a:lnTo>
                <a:lnTo>
                  <a:pt x="192345" y="45112"/>
                </a:lnTo>
                <a:lnTo>
                  <a:pt x="238898" y="16847"/>
                </a:lnTo>
                <a:lnTo>
                  <a:pt x="260603" y="0"/>
                </a:lnTo>
                <a:close/>
              </a:path>
            </a:pathLst>
          </a:custGeom>
          <a:ln w="990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803021" y="1540002"/>
            <a:ext cx="177800" cy="753110"/>
          </a:xfrm>
          <a:custGeom>
            <a:avLst/>
            <a:gdLst/>
            <a:ahLst/>
            <a:cxnLst/>
            <a:rect l="l" t="t" r="r" b="b"/>
            <a:pathLst>
              <a:path w="177800" h="753110">
                <a:moveTo>
                  <a:pt x="109727" y="0"/>
                </a:moveTo>
                <a:lnTo>
                  <a:pt x="126753" y="10287"/>
                </a:lnTo>
                <a:lnTo>
                  <a:pt x="143636" y="20574"/>
                </a:lnTo>
                <a:lnTo>
                  <a:pt x="160520" y="30860"/>
                </a:lnTo>
                <a:lnTo>
                  <a:pt x="177545" y="41148"/>
                </a:lnTo>
                <a:lnTo>
                  <a:pt x="172973" y="48589"/>
                </a:lnTo>
                <a:lnTo>
                  <a:pt x="168401" y="56102"/>
                </a:lnTo>
                <a:lnTo>
                  <a:pt x="163829" y="63757"/>
                </a:lnTo>
                <a:lnTo>
                  <a:pt x="159257" y="71628"/>
                </a:lnTo>
                <a:lnTo>
                  <a:pt x="159257" y="123375"/>
                </a:lnTo>
                <a:lnTo>
                  <a:pt x="159257" y="175126"/>
                </a:lnTo>
                <a:lnTo>
                  <a:pt x="159257" y="226883"/>
                </a:lnTo>
                <a:lnTo>
                  <a:pt x="159257" y="278651"/>
                </a:lnTo>
                <a:lnTo>
                  <a:pt x="159257" y="330433"/>
                </a:lnTo>
                <a:lnTo>
                  <a:pt x="159257" y="641604"/>
                </a:lnTo>
                <a:lnTo>
                  <a:pt x="155555" y="679775"/>
                </a:lnTo>
                <a:lnTo>
                  <a:pt x="142208" y="710946"/>
                </a:lnTo>
                <a:lnTo>
                  <a:pt x="119288" y="735258"/>
                </a:lnTo>
                <a:lnTo>
                  <a:pt x="86867" y="752856"/>
                </a:lnTo>
                <a:lnTo>
                  <a:pt x="80581" y="726983"/>
                </a:lnTo>
                <a:lnTo>
                  <a:pt x="64007" y="705326"/>
                </a:lnTo>
                <a:lnTo>
                  <a:pt x="37147" y="687812"/>
                </a:lnTo>
                <a:lnTo>
                  <a:pt x="0" y="674370"/>
                </a:lnTo>
                <a:lnTo>
                  <a:pt x="0" y="666928"/>
                </a:lnTo>
                <a:lnTo>
                  <a:pt x="0" y="659415"/>
                </a:lnTo>
                <a:lnTo>
                  <a:pt x="0" y="651760"/>
                </a:lnTo>
                <a:lnTo>
                  <a:pt x="0" y="643890"/>
                </a:lnTo>
                <a:lnTo>
                  <a:pt x="33158" y="648331"/>
                </a:lnTo>
                <a:lnTo>
                  <a:pt x="59531" y="651414"/>
                </a:lnTo>
                <a:lnTo>
                  <a:pt x="79188" y="653212"/>
                </a:lnTo>
                <a:lnTo>
                  <a:pt x="92201" y="653796"/>
                </a:lnTo>
                <a:lnTo>
                  <a:pt x="100762" y="651795"/>
                </a:lnTo>
                <a:lnTo>
                  <a:pt x="106965" y="645795"/>
                </a:lnTo>
                <a:lnTo>
                  <a:pt x="110740" y="635793"/>
                </a:lnTo>
                <a:lnTo>
                  <a:pt x="112013" y="621792"/>
                </a:lnTo>
                <a:lnTo>
                  <a:pt x="112013" y="570764"/>
                </a:lnTo>
                <a:lnTo>
                  <a:pt x="112013" y="519780"/>
                </a:lnTo>
                <a:lnTo>
                  <a:pt x="112013" y="468827"/>
                </a:lnTo>
                <a:lnTo>
                  <a:pt x="112013" y="417893"/>
                </a:lnTo>
                <a:lnTo>
                  <a:pt x="112013" y="366966"/>
                </a:lnTo>
                <a:lnTo>
                  <a:pt x="112013" y="316032"/>
                </a:lnTo>
                <a:lnTo>
                  <a:pt x="112013" y="265079"/>
                </a:lnTo>
                <a:lnTo>
                  <a:pt x="112013" y="214095"/>
                </a:lnTo>
                <a:lnTo>
                  <a:pt x="112013" y="163068"/>
                </a:lnTo>
                <a:lnTo>
                  <a:pt x="111871" y="110049"/>
                </a:lnTo>
                <a:lnTo>
                  <a:pt x="111442" y="65246"/>
                </a:lnTo>
                <a:lnTo>
                  <a:pt x="110728" y="28586"/>
                </a:lnTo>
                <a:lnTo>
                  <a:pt x="109727" y="0"/>
                </a:lnTo>
                <a:close/>
              </a:path>
            </a:pathLst>
          </a:custGeom>
          <a:ln w="990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72441" y="1540002"/>
            <a:ext cx="415290" cy="742950"/>
          </a:xfrm>
          <a:custGeom>
            <a:avLst/>
            <a:gdLst/>
            <a:ahLst/>
            <a:cxnLst/>
            <a:rect l="l" t="t" r="r" b="b"/>
            <a:pathLst>
              <a:path w="415289" h="742950">
                <a:moveTo>
                  <a:pt x="188975" y="0"/>
                </a:moveTo>
                <a:lnTo>
                  <a:pt x="206573" y="11418"/>
                </a:lnTo>
                <a:lnTo>
                  <a:pt x="224027" y="22764"/>
                </a:lnTo>
                <a:lnTo>
                  <a:pt x="241482" y="33968"/>
                </a:lnTo>
                <a:lnTo>
                  <a:pt x="259079" y="44957"/>
                </a:lnTo>
                <a:lnTo>
                  <a:pt x="254507" y="51125"/>
                </a:lnTo>
                <a:lnTo>
                  <a:pt x="249935" y="57150"/>
                </a:lnTo>
                <a:lnTo>
                  <a:pt x="245363" y="63174"/>
                </a:lnTo>
                <a:lnTo>
                  <a:pt x="240791" y="69342"/>
                </a:lnTo>
                <a:lnTo>
                  <a:pt x="241232" y="105775"/>
                </a:lnTo>
                <a:lnTo>
                  <a:pt x="242601" y="143065"/>
                </a:lnTo>
                <a:lnTo>
                  <a:pt x="244971" y="181213"/>
                </a:lnTo>
                <a:lnTo>
                  <a:pt x="248411" y="220218"/>
                </a:lnTo>
                <a:lnTo>
                  <a:pt x="252829" y="259639"/>
                </a:lnTo>
                <a:lnTo>
                  <a:pt x="258032" y="298989"/>
                </a:lnTo>
                <a:lnTo>
                  <a:pt x="263949" y="338197"/>
                </a:lnTo>
                <a:lnTo>
                  <a:pt x="270509" y="377190"/>
                </a:lnTo>
                <a:lnTo>
                  <a:pt x="278641" y="416480"/>
                </a:lnTo>
                <a:lnTo>
                  <a:pt x="289274" y="456628"/>
                </a:lnTo>
                <a:lnTo>
                  <a:pt x="302335" y="497633"/>
                </a:lnTo>
                <a:lnTo>
                  <a:pt x="317753" y="539496"/>
                </a:lnTo>
                <a:lnTo>
                  <a:pt x="336315" y="579679"/>
                </a:lnTo>
                <a:lnTo>
                  <a:pt x="358806" y="614648"/>
                </a:lnTo>
                <a:lnTo>
                  <a:pt x="385155" y="644616"/>
                </a:lnTo>
                <a:lnTo>
                  <a:pt x="415290" y="669798"/>
                </a:lnTo>
                <a:lnTo>
                  <a:pt x="415290" y="677418"/>
                </a:lnTo>
                <a:lnTo>
                  <a:pt x="415290" y="685038"/>
                </a:lnTo>
                <a:lnTo>
                  <a:pt x="415290" y="691896"/>
                </a:lnTo>
                <a:lnTo>
                  <a:pt x="397871" y="693741"/>
                </a:lnTo>
                <a:lnTo>
                  <a:pt x="382238" y="699230"/>
                </a:lnTo>
                <a:lnTo>
                  <a:pt x="368462" y="708290"/>
                </a:lnTo>
                <a:lnTo>
                  <a:pt x="356616" y="720852"/>
                </a:lnTo>
                <a:lnTo>
                  <a:pt x="330029" y="680442"/>
                </a:lnTo>
                <a:lnTo>
                  <a:pt x="307371" y="639318"/>
                </a:lnTo>
                <a:lnTo>
                  <a:pt x="288571" y="597622"/>
                </a:lnTo>
                <a:lnTo>
                  <a:pt x="273558" y="555498"/>
                </a:lnTo>
                <a:lnTo>
                  <a:pt x="261413" y="513480"/>
                </a:lnTo>
                <a:lnTo>
                  <a:pt x="251269" y="471963"/>
                </a:lnTo>
                <a:lnTo>
                  <a:pt x="243125" y="430875"/>
                </a:lnTo>
                <a:lnTo>
                  <a:pt x="236981" y="390144"/>
                </a:lnTo>
                <a:lnTo>
                  <a:pt x="230790" y="323754"/>
                </a:lnTo>
                <a:lnTo>
                  <a:pt x="228599" y="245364"/>
                </a:lnTo>
                <a:lnTo>
                  <a:pt x="226040" y="289821"/>
                </a:lnTo>
                <a:lnTo>
                  <a:pt x="221837" y="334137"/>
                </a:lnTo>
                <a:lnTo>
                  <a:pt x="216062" y="378452"/>
                </a:lnTo>
                <a:lnTo>
                  <a:pt x="208787" y="422909"/>
                </a:lnTo>
                <a:lnTo>
                  <a:pt x="196060" y="478940"/>
                </a:lnTo>
                <a:lnTo>
                  <a:pt x="180689" y="529399"/>
                </a:lnTo>
                <a:lnTo>
                  <a:pt x="162603" y="574428"/>
                </a:lnTo>
                <a:lnTo>
                  <a:pt x="141731" y="614172"/>
                </a:lnTo>
                <a:lnTo>
                  <a:pt x="117145" y="649616"/>
                </a:lnTo>
                <a:lnTo>
                  <a:pt x="86772" y="682847"/>
                </a:lnTo>
                <a:lnTo>
                  <a:pt x="50542" y="713934"/>
                </a:lnTo>
                <a:lnTo>
                  <a:pt x="8381" y="742950"/>
                </a:lnTo>
                <a:lnTo>
                  <a:pt x="6095" y="735330"/>
                </a:lnTo>
                <a:lnTo>
                  <a:pt x="3047" y="726948"/>
                </a:lnTo>
                <a:lnTo>
                  <a:pt x="0" y="719328"/>
                </a:lnTo>
                <a:lnTo>
                  <a:pt x="42600" y="679168"/>
                </a:lnTo>
                <a:lnTo>
                  <a:pt x="77914" y="637508"/>
                </a:lnTo>
                <a:lnTo>
                  <a:pt x="106084" y="594276"/>
                </a:lnTo>
                <a:lnTo>
                  <a:pt x="127253" y="549402"/>
                </a:lnTo>
                <a:lnTo>
                  <a:pt x="144006" y="501515"/>
                </a:lnTo>
                <a:lnTo>
                  <a:pt x="157829" y="449198"/>
                </a:lnTo>
                <a:lnTo>
                  <a:pt x="168937" y="392310"/>
                </a:lnTo>
                <a:lnTo>
                  <a:pt x="177545" y="330708"/>
                </a:lnTo>
                <a:lnTo>
                  <a:pt x="184077" y="251882"/>
                </a:lnTo>
                <a:lnTo>
                  <a:pt x="186363" y="207743"/>
                </a:lnTo>
                <a:lnTo>
                  <a:pt x="187996" y="160473"/>
                </a:lnTo>
                <a:lnTo>
                  <a:pt x="188975" y="110083"/>
                </a:lnTo>
                <a:lnTo>
                  <a:pt x="189302" y="56587"/>
                </a:lnTo>
                <a:lnTo>
                  <a:pt x="188975" y="0"/>
                </a:lnTo>
                <a:close/>
              </a:path>
            </a:pathLst>
          </a:custGeom>
          <a:ln w="990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14557" y="1524761"/>
            <a:ext cx="551180" cy="771525"/>
          </a:xfrm>
          <a:custGeom>
            <a:avLst/>
            <a:gdLst/>
            <a:ahLst/>
            <a:cxnLst/>
            <a:rect l="l" t="t" r="r" b="b"/>
            <a:pathLst>
              <a:path w="551179" h="771525">
                <a:moveTo>
                  <a:pt x="99822" y="0"/>
                </a:moveTo>
                <a:lnTo>
                  <a:pt x="117419" y="11560"/>
                </a:lnTo>
                <a:lnTo>
                  <a:pt x="134874" y="23336"/>
                </a:lnTo>
                <a:lnTo>
                  <a:pt x="152328" y="35254"/>
                </a:lnTo>
                <a:lnTo>
                  <a:pt x="169926" y="47243"/>
                </a:lnTo>
                <a:lnTo>
                  <a:pt x="164782" y="54685"/>
                </a:lnTo>
                <a:lnTo>
                  <a:pt x="159639" y="62198"/>
                </a:lnTo>
                <a:lnTo>
                  <a:pt x="154495" y="69853"/>
                </a:lnTo>
                <a:lnTo>
                  <a:pt x="149352" y="77724"/>
                </a:lnTo>
                <a:lnTo>
                  <a:pt x="149352" y="111454"/>
                </a:lnTo>
                <a:lnTo>
                  <a:pt x="149352" y="145256"/>
                </a:lnTo>
                <a:lnTo>
                  <a:pt x="149352" y="179200"/>
                </a:lnTo>
                <a:lnTo>
                  <a:pt x="149352" y="213360"/>
                </a:lnTo>
                <a:lnTo>
                  <a:pt x="155448" y="213360"/>
                </a:lnTo>
                <a:lnTo>
                  <a:pt x="162306" y="213360"/>
                </a:lnTo>
                <a:lnTo>
                  <a:pt x="168402" y="213360"/>
                </a:lnTo>
                <a:lnTo>
                  <a:pt x="175831" y="203656"/>
                </a:lnTo>
                <a:lnTo>
                  <a:pt x="183261" y="194024"/>
                </a:lnTo>
                <a:lnTo>
                  <a:pt x="190690" y="184534"/>
                </a:lnTo>
                <a:lnTo>
                  <a:pt x="198120" y="175260"/>
                </a:lnTo>
                <a:lnTo>
                  <a:pt x="208978" y="192405"/>
                </a:lnTo>
                <a:lnTo>
                  <a:pt x="219837" y="209550"/>
                </a:lnTo>
                <a:lnTo>
                  <a:pt x="230695" y="226695"/>
                </a:lnTo>
                <a:lnTo>
                  <a:pt x="241554" y="243840"/>
                </a:lnTo>
                <a:lnTo>
                  <a:pt x="257436" y="242006"/>
                </a:lnTo>
                <a:lnTo>
                  <a:pt x="273177" y="240029"/>
                </a:lnTo>
                <a:lnTo>
                  <a:pt x="288917" y="238053"/>
                </a:lnTo>
                <a:lnTo>
                  <a:pt x="304800" y="236220"/>
                </a:lnTo>
                <a:lnTo>
                  <a:pt x="302656" y="190238"/>
                </a:lnTo>
                <a:lnTo>
                  <a:pt x="300799" y="136969"/>
                </a:lnTo>
                <a:lnTo>
                  <a:pt x="299227" y="76557"/>
                </a:lnTo>
                <a:lnTo>
                  <a:pt x="297942" y="9143"/>
                </a:lnTo>
                <a:lnTo>
                  <a:pt x="316110" y="21145"/>
                </a:lnTo>
                <a:lnTo>
                  <a:pt x="334137" y="33146"/>
                </a:lnTo>
                <a:lnTo>
                  <a:pt x="352163" y="45148"/>
                </a:lnTo>
                <a:lnTo>
                  <a:pt x="370332" y="57149"/>
                </a:lnTo>
                <a:lnTo>
                  <a:pt x="365176" y="64007"/>
                </a:lnTo>
                <a:lnTo>
                  <a:pt x="359949" y="70865"/>
                </a:lnTo>
                <a:lnTo>
                  <a:pt x="354580" y="77723"/>
                </a:lnTo>
                <a:lnTo>
                  <a:pt x="348996" y="84581"/>
                </a:lnTo>
                <a:lnTo>
                  <a:pt x="348281" y="112025"/>
                </a:lnTo>
                <a:lnTo>
                  <a:pt x="348424" y="145256"/>
                </a:lnTo>
                <a:lnTo>
                  <a:pt x="349424" y="184344"/>
                </a:lnTo>
                <a:lnTo>
                  <a:pt x="351282" y="229361"/>
                </a:lnTo>
                <a:lnTo>
                  <a:pt x="376439" y="227076"/>
                </a:lnTo>
                <a:lnTo>
                  <a:pt x="401669" y="224790"/>
                </a:lnTo>
                <a:lnTo>
                  <a:pt x="427041" y="222504"/>
                </a:lnTo>
                <a:lnTo>
                  <a:pt x="452628" y="220218"/>
                </a:lnTo>
                <a:lnTo>
                  <a:pt x="460176" y="208799"/>
                </a:lnTo>
                <a:lnTo>
                  <a:pt x="467868" y="197453"/>
                </a:lnTo>
                <a:lnTo>
                  <a:pt x="475559" y="186249"/>
                </a:lnTo>
                <a:lnTo>
                  <a:pt x="483108" y="175260"/>
                </a:lnTo>
                <a:lnTo>
                  <a:pt x="497395" y="192393"/>
                </a:lnTo>
                <a:lnTo>
                  <a:pt x="511683" y="209454"/>
                </a:lnTo>
                <a:lnTo>
                  <a:pt x="525970" y="226373"/>
                </a:lnTo>
                <a:lnTo>
                  <a:pt x="540258" y="243077"/>
                </a:lnTo>
                <a:lnTo>
                  <a:pt x="493847" y="249233"/>
                </a:lnTo>
                <a:lnTo>
                  <a:pt x="447294" y="255174"/>
                </a:lnTo>
                <a:lnTo>
                  <a:pt x="400740" y="260973"/>
                </a:lnTo>
                <a:lnTo>
                  <a:pt x="354330" y="266700"/>
                </a:lnTo>
                <a:lnTo>
                  <a:pt x="356496" y="299001"/>
                </a:lnTo>
                <a:lnTo>
                  <a:pt x="358521" y="326231"/>
                </a:lnTo>
                <a:lnTo>
                  <a:pt x="360545" y="348460"/>
                </a:lnTo>
                <a:lnTo>
                  <a:pt x="362712" y="365760"/>
                </a:lnTo>
                <a:lnTo>
                  <a:pt x="386726" y="362211"/>
                </a:lnTo>
                <a:lnTo>
                  <a:pt x="410813" y="358521"/>
                </a:lnTo>
                <a:lnTo>
                  <a:pt x="435042" y="354830"/>
                </a:lnTo>
                <a:lnTo>
                  <a:pt x="459486" y="351282"/>
                </a:lnTo>
                <a:lnTo>
                  <a:pt x="466463" y="340542"/>
                </a:lnTo>
                <a:lnTo>
                  <a:pt x="473583" y="329945"/>
                </a:lnTo>
                <a:lnTo>
                  <a:pt x="480702" y="319349"/>
                </a:lnTo>
                <a:lnTo>
                  <a:pt x="487680" y="308609"/>
                </a:lnTo>
                <a:lnTo>
                  <a:pt x="501967" y="324731"/>
                </a:lnTo>
                <a:lnTo>
                  <a:pt x="516255" y="340995"/>
                </a:lnTo>
                <a:lnTo>
                  <a:pt x="530542" y="357258"/>
                </a:lnTo>
                <a:lnTo>
                  <a:pt x="544830" y="373379"/>
                </a:lnTo>
                <a:lnTo>
                  <a:pt x="525387" y="376797"/>
                </a:lnTo>
                <a:lnTo>
                  <a:pt x="505872" y="380142"/>
                </a:lnTo>
                <a:lnTo>
                  <a:pt x="486215" y="383345"/>
                </a:lnTo>
                <a:lnTo>
                  <a:pt x="466344" y="386334"/>
                </a:lnTo>
                <a:lnTo>
                  <a:pt x="479357" y="403467"/>
                </a:lnTo>
                <a:lnTo>
                  <a:pt x="492156" y="420528"/>
                </a:lnTo>
                <a:lnTo>
                  <a:pt x="504813" y="437447"/>
                </a:lnTo>
                <a:lnTo>
                  <a:pt x="517398" y="454152"/>
                </a:lnTo>
                <a:lnTo>
                  <a:pt x="510659" y="457569"/>
                </a:lnTo>
                <a:lnTo>
                  <a:pt x="504063" y="460914"/>
                </a:lnTo>
                <a:lnTo>
                  <a:pt x="497466" y="464117"/>
                </a:lnTo>
                <a:lnTo>
                  <a:pt x="490728" y="467106"/>
                </a:lnTo>
                <a:lnTo>
                  <a:pt x="469999" y="498800"/>
                </a:lnTo>
                <a:lnTo>
                  <a:pt x="448913" y="528637"/>
                </a:lnTo>
                <a:lnTo>
                  <a:pt x="427398" y="556474"/>
                </a:lnTo>
                <a:lnTo>
                  <a:pt x="405384" y="582168"/>
                </a:lnTo>
                <a:lnTo>
                  <a:pt x="426827" y="616029"/>
                </a:lnTo>
                <a:lnTo>
                  <a:pt x="448913" y="644461"/>
                </a:lnTo>
                <a:lnTo>
                  <a:pt x="471713" y="667464"/>
                </a:lnTo>
                <a:lnTo>
                  <a:pt x="495300" y="685038"/>
                </a:lnTo>
                <a:lnTo>
                  <a:pt x="499586" y="654010"/>
                </a:lnTo>
                <a:lnTo>
                  <a:pt x="504444" y="621411"/>
                </a:lnTo>
                <a:lnTo>
                  <a:pt x="509873" y="587097"/>
                </a:lnTo>
                <a:lnTo>
                  <a:pt x="515874" y="550926"/>
                </a:lnTo>
                <a:lnTo>
                  <a:pt x="523494" y="553974"/>
                </a:lnTo>
                <a:lnTo>
                  <a:pt x="531114" y="557022"/>
                </a:lnTo>
                <a:lnTo>
                  <a:pt x="537972" y="559308"/>
                </a:lnTo>
                <a:lnTo>
                  <a:pt x="536114" y="589740"/>
                </a:lnTo>
                <a:lnTo>
                  <a:pt x="535114" y="618172"/>
                </a:lnTo>
                <a:lnTo>
                  <a:pt x="534971" y="644604"/>
                </a:lnTo>
                <a:lnTo>
                  <a:pt x="535686" y="669036"/>
                </a:lnTo>
                <a:lnTo>
                  <a:pt x="537388" y="691336"/>
                </a:lnTo>
                <a:lnTo>
                  <a:pt x="540162" y="711422"/>
                </a:lnTo>
                <a:lnTo>
                  <a:pt x="543937" y="729364"/>
                </a:lnTo>
                <a:lnTo>
                  <a:pt x="548640" y="745236"/>
                </a:lnTo>
                <a:lnTo>
                  <a:pt x="550914" y="757213"/>
                </a:lnTo>
                <a:lnTo>
                  <a:pt x="547401" y="764476"/>
                </a:lnTo>
                <a:lnTo>
                  <a:pt x="538031" y="766881"/>
                </a:lnTo>
                <a:lnTo>
                  <a:pt x="522732" y="764286"/>
                </a:lnTo>
                <a:lnTo>
                  <a:pt x="485108" y="748474"/>
                </a:lnTo>
                <a:lnTo>
                  <a:pt x="445770" y="720090"/>
                </a:lnTo>
                <a:lnTo>
                  <a:pt x="406717" y="677608"/>
                </a:lnTo>
                <a:lnTo>
                  <a:pt x="371094" y="617982"/>
                </a:lnTo>
                <a:lnTo>
                  <a:pt x="340553" y="651826"/>
                </a:lnTo>
                <a:lnTo>
                  <a:pt x="306537" y="682087"/>
                </a:lnTo>
                <a:lnTo>
                  <a:pt x="269046" y="708836"/>
                </a:lnTo>
                <a:lnTo>
                  <a:pt x="228081" y="732147"/>
                </a:lnTo>
                <a:lnTo>
                  <a:pt x="183642" y="752094"/>
                </a:lnTo>
                <a:lnTo>
                  <a:pt x="182118" y="744474"/>
                </a:lnTo>
                <a:lnTo>
                  <a:pt x="180594" y="737616"/>
                </a:lnTo>
                <a:lnTo>
                  <a:pt x="179070" y="729996"/>
                </a:lnTo>
                <a:lnTo>
                  <a:pt x="220022" y="701741"/>
                </a:lnTo>
                <a:lnTo>
                  <a:pt x="257793" y="671840"/>
                </a:lnTo>
                <a:lnTo>
                  <a:pt x="292309" y="640293"/>
                </a:lnTo>
                <a:lnTo>
                  <a:pt x="323496" y="607100"/>
                </a:lnTo>
                <a:lnTo>
                  <a:pt x="351282" y="572262"/>
                </a:lnTo>
                <a:lnTo>
                  <a:pt x="342542" y="538555"/>
                </a:lnTo>
                <a:lnTo>
                  <a:pt x="334518" y="500348"/>
                </a:lnTo>
                <a:lnTo>
                  <a:pt x="327064" y="457711"/>
                </a:lnTo>
                <a:lnTo>
                  <a:pt x="320040" y="410718"/>
                </a:lnTo>
                <a:lnTo>
                  <a:pt x="305752" y="414135"/>
                </a:lnTo>
                <a:lnTo>
                  <a:pt x="291465" y="417480"/>
                </a:lnTo>
                <a:lnTo>
                  <a:pt x="277177" y="420683"/>
                </a:lnTo>
                <a:lnTo>
                  <a:pt x="262890" y="423672"/>
                </a:lnTo>
                <a:lnTo>
                  <a:pt x="256032" y="426720"/>
                </a:lnTo>
                <a:lnTo>
                  <a:pt x="249174" y="430530"/>
                </a:lnTo>
                <a:lnTo>
                  <a:pt x="243078" y="433578"/>
                </a:lnTo>
                <a:lnTo>
                  <a:pt x="238053" y="426160"/>
                </a:lnTo>
                <a:lnTo>
                  <a:pt x="233172" y="418814"/>
                </a:lnTo>
                <a:lnTo>
                  <a:pt x="228290" y="411610"/>
                </a:lnTo>
                <a:lnTo>
                  <a:pt x="223266" y="404622"/>
                </a:lnTo>
                <a:lnTo>
                  <a:pt x="222384" y="412325"/>
                </a:lnTo>
                <a:lnTo>
                  <a:pt x="220789" y="420528"/>
                </a:lnTo>
                <a:lnTo>
                  <a:pt x="218336" y="429160"/>
                </a:lnTo>
                <a:lnTo>
                  <a:pt x="214884" y="438150"/>
                </a:lnTo>
                <a:lnTo>
                  <a:pt x="206025" y="454318"/>
                </a:lnTo>
                <a:lnTo>
                  <a:pt x="197739" y="459486"/>
                </a:lnTo>
                <a:lnTo>
                  <a:pt x="190023" y="453794"/>
                </a:lnTo>
                <a:lnTo>
                  <a:pt x="182880" y="437388"/>
                </a:lnTo>
                <a:lnTo>
                  <a:pt x="175283" y="415254"/>
                </a:lnTo>
                <a:lnTo>
                  <a:pt x="167259" y="392334"/>
                </a:lnTo>
                <a:lnTo>
                  <a:pt x="158662" y="368700"/>
                </a:lnTo>
                <a:lnTo>
                  <a:pt x="149352" y="344424"/>
                </a:lnTo>
                <a:lnTo>
                  <a:pt x="149387" y="424505"/>
                </a:lnTo>
                <a:lnTo>
                  <a:pt x="149494" y="496157"/>
                </a:lnTo>
                <a:lnTo>
                  <a:pt x="149673" y="559379"/>
                </a:lnTo>
                <a:lnTo>
                  <a:pt x="149923" y="614171"/>
                </a:lnTo>
                <a:lnTo>
                  <a:pt x="150244" y="660534"/>
                </a:lnTo>
                <a:lnTo>
                  <a:pt x="151102" y="727971"/>
                </a:lnTo>
                <a:lnTo>
                  <a:pt x="151638" y="749046"/>
                </a:lnTo>
                <a:lnTo>
                  <a:pt x="138612" y="754641"/>
                </a:lnTo>
                <a:lnTo>
                  <a:pt x="125730" y="760095"/>
                </a:lnTo>
                <a:lnTo>
                  <a:pt x="112847" y="765548"/>
                </a:lnTo>
                <a:lnTo>
                  <a:pt x="99822" y="771144"/>
                </a:lnTo>
                <a:lnTo>
                  <a:pt x="100428" y="722862"/>
                </a:lnTo>
                <a:lnTo>
                  <a:pt x="100941" y="672741"/>
                </a:lnTo>
                <a:lnTo>
                  <a:pt x="101361" y="620807"/>
                </a:lnTo>
                <a:lnTo>
                  <a:pt x="101688" y="567087"/>
                </a:lnTo>
                <a:lnTo>
                  <a:pt x="101921" y="511608"/>
                </a:lnTo>
                <a:lnTo>
                  <a:pt x="102061" y="454396"/>
                </a:lnTo>
                <a:lnTo>
                  <a:pt x="102108" y="395478"/>
                </a:lnTo>
                <a:lnTo>
                  <a:pt x="85963" y="454318"/>
                </a:lnTo>
                <a:lnTo>
                  <a:pt x="66103" y="508444"/>
                </a:lnTo>
                <a:lnTo>
                  <a:pt x="42529" y="557712"/>
                </a:lnTo>
                <a:lnTo>
                  <a:pt x="15240" y="601980"/>
                </a:lnTo>
                <a:lnTo>
                  <a:pt x="9906" y="598170"/>
                </a:lnTo>
                <a:lnTo>
                  <a:pt x="4572" y="593598"/>
                </a:lnTo>
                <a:lnTo>
                  <a:pt x="0" y="589788"/>
                </a:lnTo>
                <a:lnTo>
                  <a:pt x="20291" y="542526"/>
                </a:lnTo>
                <a:lnTo>
                  <a:pt x="38704" y="494784"/>
                </a:lnTo>
                <a:lnTo>
                  <a:pt x="55223" y="446549"/>
                </a:lnTo>
                <a:lnTo>
                  <a:pt x="69837" y="397808"/>
                </a:lnTo>
                <a:lnTo>
                  <a:pt x="82531" y="348547"/>
                </a:lnTo>
                <a:lnTo>
                  <a:pt x="93292" y="298752"/>
                </a:lnTo>
                <a:lnTo>
                  <a:pt x="102108" y="248411"/>
                </a:lnTo>
                <a:lnTo>
                  <a:pt x="89535" y="248411"/>
                </a:lnTo>
                <a:lnTo>
                  <a:pt x="76962" y="248411"/>
                </a:lnTo>
                <a:lnTo>
                  <a:pt x="64389" y="248411"/>
                </a:lnTo>
                <a:lnTo>
                  <a:pt x="51816" y="248411"/>
                </a:lnTo>
                <a:lnTo>
                  <a:pt x="44196" y="250697"/>
                </a:lnTo>
                <a:lnTo>
                  <a:pt x="35814" y="252984"/>
                </a:lnTo>
                <a:lnTo>
                  <a:pt x="27432" y="255270"/>
                </a:lnTo>
                <a:lnTo>
                  <a:pt x="21717" y="244542"/>
                </a:lnTo>
                <a:lnTo>
                  <a:pt x="16002" y="234029"/>
                </a:lnTo>
                <a:lnTo>
                  <a:pt x="10287" y="223658"/>
                </a:lnTo>
                <a:lnTo>
                  <a:pt x="4572" y="213360"/>
                </a:lnTo>
                <a:lnTo>
                  <a:pt x="29027" y="213360"/>
                </a:lnTo>
                <a:lnTo>
                  <a:pt x="53340" y="213360"/>
                </a:lnTo>
                <a:lnTo>
                  <a:pt x="77652" y="213360"/>
                </a:lnTo>
                <a:lnTo>
                  <a:pt x="102108" y="213360"/>
                </a:lnTo>
                <a:lnTo>
                  <a:pt x="101965" y="155912"/>
                </a:lnTo>
                <a:lnTo>
                  <a:pt x="101536" y="101250"/>
                </a:lnTo>
                <a:lnTo>
                  <a:pt x="100822" y="49303"/>
                </a:lnTo>
                <a:lnTo>
                  <a:pt x="99822" y="0"/>
                </a:lnTo>
                <a:close/>
              </a:path>
            </a:pathLst>
          </a:custGeom>
          <a:ln w="990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1</a:t>
            </a:fld>
            <a:endParaRPr spc="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70305" algn="l"/>
              </a:tabLst>
            </a:pPr>
            <a:r>
              <a:rPr spc="-60" dirty="0"/>
              <a:t>第3</a:t>
            </a:r>
            <a:r>
              <a:rPr spc="-90" dirty="0"/>
              <a:t>章</a:t>
            </a:r>
            <a:r>
              <a:rPr dirty="0"/>
              <a:t>	</a:t>
            </a:r>
            <a:r>
              <a:rPr spc="30" dirty="0"/>
              <a:t>栈和队列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10</a:t>
            </a:fld>
            <a:endParaRPr spc="5" dirty="0"/>
          </a:p>
        </p:txBody>
      </p:sp>
      <p:sp>
        <p:nvSpPr>
          <p:cNvPr id="6" name="object 6"/>
          <p:cNvSpPr txBox="1"/>
          <p:nvPr/>
        </p:nvSpPr>
        <p:spPr>
          <a:xfrm>
            <a:off x="149490" y="148099"/>
            <a:ext cx="3775710" cy="4864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067435" algn="l"/>
              </a:tabLst>
            </a:pPr>
            <a:r>
              <a:rPr sz="3000" b="1" spc="5" dirty="0">
                <a:solidFill>
                  <a:srgbClr val="6500CC"/>
                </a:solidFill>
                <a:latin typeface="Times New Roman"/>
                <a:cs typeface="Times New Roman"/>
              </a:rPr>
              <a:t>3.1.2	</a:t>
            </a: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栈的表示和实现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70341" y="3616590"/>
            <a:ext cx="1778635" cy="1614805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665"/>
              </a:spcBef>
            </a:pPr>
            <a:r>
              <a:rPr sz="3000" b="1" dirty="0">
                <a:latin typeface="Times New Roman"/>
                <a:cs typeface="Times New Roman"/>
              </a:rPr>
              <a:t>//</a:t>
            </a:r>
            <a:r>
              <a:rPr sz="3000" b="1" spc="15" dirty="0">
                <a:latin typeface="SimSun"/>
                <a:cs typeface="SimSun"/>
              </a:rPr>
              <a:t>基地址</a:t>
            </a:r>
            <a:endParaRPr sz="30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3000" b="1" spc="5" dirty="0">
                <a:latin typeface="Times New Roman"/>
                <a:cs typeface="Times New Roman"/>
              </a:rPr>
              <a:t>/</a:t>
            </a:r>
            <a:r>
              <a:rPr sz="3000" b="1" dirty="0">
                <a:latin typeface="Times New Roman"/>
                <a:cs typeface="Times New Roman"/>
              </a:rPr>
              <a:t>/</a:t>
            </a:r>
            <a:r>
              <a:rPr sz="3000" b="1" spc="15" dirty="0">
                <a:latin typeface="SimSun"/>
                <a:cs typeface="SimSun"/>
              </a:rPr>
              <a:t>栈顶指针</a:t>
            </a:r>
            <a:endParaRPr sz="3000">
              <a:latin typeface="SimSun"/>
              <a:cs typeface="SimSun"/>
            </a:endParaRPr>
          </a:p>
          <a:p>
            <a:pPr marL="82550">
              <a:lnSpc>
                <a:spcPct val="100000"/>
              </a:lnSpc>
              <a:spcBef>
                <a:spcPts val="570"/>
              </a:spcBef>
            </a:pPr>
            <a:r>
              <a:rPr sz="3000" b="1" dirty="0">
                <a:latin typeface="Times New Roman"/>
                <a:cs typeface="Times New Roman"/>
              </a:rPr>
              <a:t>//</a:t>
            </a:r>
            <a:r>
              <a:rPr sz="3000" b="1" spc="15" dirty="0">
                <a:latin typeface="SimSun"/>
                <a:cs typeface="SimSun"/>
              </a:rPr>
              <a:t>栈容量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84370" y="3616590"/>
            <a:ext cx="3322954" cy="28663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4470" marR="5080">
              <a:lnSpc>
                <a:spcPct val="115799"/>
              </a:lnSpc>
              <a:spcBef>
                <a:spcPts val="95"/>
              </a:spcBef>
              <a:tabLst>
                <a:tab pos="844550" algn="l"/>
                <a:tab pos="2264410" algn="l"/>
              </a:tabLst>
            </a:pPr>
            <a:r>
              <a:rPr sz="3000" b="1" spc="5" dirty="0">
                <a:solidFill>
                  <a:srgbClr val="FF3300"/>
                </a:solidFill>
                <a:latin typeface="Times New Roman"/>
                <a:cs typeface="Times New Roman"/>
              </a:rPr>
              <a:t>SElem</a:t>
            </a:r>
            <a:r>
              <a:rPr sz="3000" b="1" spc="-210" dirty="0">
                <a:solidFill>
                  <a:srgbClr val="FF3300"/>
                </a:solidFill>
                <a:latin typeface="Times New Roman"/>
                <a:cs typeface="Times New Roman"/>
              </a:rPr>
              <a:t>T</a:t>
            </a:r>
            <a:r>
              <a:rPr sz="3000" b="1" spc="5" dirty="0">
                <a:solidFill>
                  <a:srgbClr val="FF3300"/>
                </a:solidFill>
                <a:latin typeface="Times New Roman"/>
                <a:cs typeface="Times New Roman"/>
              </a:rPr>
              <a:t>yp</a:t>
            </a:r>
            <a:r>
              <a:rPr sz="3000" b="1" spc="10" dirty="0">
                <a:solidFill>
                  <a:srgbClr val="FF3300"/>
                </a:solidFill>
                <a:latin typeface="Times New Roman"/>
                <a:cs typeface="Times New Roman"/>
              </a:rPr>
              <a:t>e</a:t>
            </a:r>
            <a:r>
              <a:rPr sz="3000" b="1" dirty="0">
                <a:solidFill>
                  <a:srgbClr val="FF3300"/>
                </a:solidFill>
                <a:latin typeface="Times New Roman"/>
                <a:cs typeface="Times New Roman"/>
              </a:rPr>
              <a:t>	*base;  </a:t>
            </a:r>
            <a:r>
              <a:rPr sz="3000" b="1" spc="-20" dirty="0">
                <a:solidFill>
                  <a:srgbClr val="FF3300"/>
                </a:solidFill>
                <a:latin typeface="Times New Roman"/>
                <a:cs typeface="Times New Roman"/>
              </a:rPr>
              <a:t>SElemType	</a:t>
            </a:r>
            <a:r>
              <a:rPr sz="3000" b="1" spc="5" dirty="0">
                <a:solidFill>
                  <a:srgbClr val="FF3300"/>
                </a:solidFill>
                <a:latin typeface="Times New Roman"/>
                <a:cs typeface="Times New Roman"/>
              </a:rPr>
              <a:t>*top;  int	</a:t>
            </a:r>
            <a:r>
              <a:rPr sz="3000" b="1" dirty="0">
                <a:solidFill>
                  <a:srgbClr val="FF3300"/>
                </a:solidFill>
                <a:latin typeface="Times New Roman"/>
                <a:cs typeface="Times New Roman"/>
              </a:rPr>
              <a:t>stacksize;</a:t>
            </a: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}</a:t>
            </a:r>
            <a:r>
              <a:rPr sz="3000" b="1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SqStack;</a:t>
            </a:r>
            <a:endParaRPr sz="3000">
              <a:latin typeface="Times New Roman"/>
              <a:cs typeface="Times New Roman"/>
            </a:endParaRPr>
          </a:p>
          <a:p>
            <a:pPr marL="285750">
              <a:lnSpc>
                <a:spcPct val="100000"/>
              </a:lnSpc>
              <a:spcBef>
                <a:spcPts val="2090"/>
              </a:spcBef>
              <a:tabLst>
                <a:tab pos="1823085" algn="l"/>
              </a:tabLst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SqStack	S;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0569" y="595438"/>
            <a:ext cx="8178165" cy="3046730"/>
          </a:xfrm>
          <a:prstGeom prst="rect">
            <a:avLst/>
          </a:prstGeom>
        </p:spPr>
        <p:txBody>
          <a:bodyPr vert="horz" wrap="square" lIns="0" tIns="27114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2135"/>
              </a:spcBef>
              <a:buSzPct val="96666"/>
              <a:buFont typeface="Wingdings"/>
              <a:buChar char=""/>
              <a:tabLst>
                <a:tab pos="356235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顺序栈的</a:t>
            </a:r>
            <a:r>
              <a:rPr sz="3000" b="1" spc="15" dirty="0">
                <a:solidFill>
                  <a:srgbClr val="6500CC"/>
                </a:solidFill>
                <a:latin typeface="Times New Roman"/>
                <a:cs typeface="Times New Roman"/>
              </a:rPr>
              <a:t>C</a:t>
            </a:r>
            <a:r>
              <a:rPr sz="3000" b="1" spc="20" dirty="0">
                <a:solidFill>
                  <a:srgbClr val="6500CC"/>
                </a:solidFill>
                <a:latin typeface="SimSun"/>
                <a:cs typeface="SimSun"/>
              </a:rPr>
              <a:t>语言实现</a:t>
            </a:r>
            <a:endParaRPr sz="3000">
              <a:latin typeface="SimSun"/>
              <a:cs typeface="SimSun"/>
            </a:endParaRPr>
          </a:p>
          <a:p>
            <a:pPr marL="746125">
              <a:lnSpc>
                <a:spcPct val="100000"/>
              </a:lnSpc>
              <a:spcBef>
                <a:spcPts val="2035"/>
              </a:spcBef>
            </a:pPr>
            <a:r>
              <a:rPr sz="3000" b="1" spc="5" dirty="0">
                <a:latin typeface="Times New Roman"/>
                <a:cs typeface="Times New Roman"/>
              </a:rPr>
              <a:t>//-----</a:t>
            </a:r>
            <a:r>
              <a:rPr sz="3000" b="1" spc="10" dirty="0">
                <a:latin typeface="Times New Roman"/>
                <a:cs typeface="Times New Roman"/>
              </a:rPr>
              <a:t> </a:t>
            </a:r>
            <a:r>
              <a:rPr sz="3000" b="1" spc="15" dirty="0">
                <a:latin typeface="SimSun"/>
                <a:cs typeface="SimSun"/>
              </a:rPr>
              <a:t>栈的顺序存储表</a:t>
            </a:r>
            <a:r>
              <a:rPr sz="3000" b="1" spc="10" dirty="0">
                <a:latin typeface="SimSun"/>
                <a:cs typeface="SimSun"/>
              </a:rPr>
              <a:t>示</a:t>
            </a:r>
            <a:r>
              <a:rPr sz="3000" b="1" spc="-725" dirty="0">
                <a:latin typeface="SimSun"/>
                <a:cs typeface="SimSun"/>
              </a:rPr>
              <a:t> </a:t>
            </a:r>
            <a:r>
              <a:rPr sz="3000" b="1" spc="5" dirty="0">
                <a:latin typeface="Times New Roman"/>
                <a:cs typeface="Times New Roman"/>
              </a:rPr>
              <a:t>-----</a:t>
            </a:r>
            <a:endParaRPr sz="3000">
              <a:latin typeface="Times New Roman"/>
              <a:cs typeface="Times New Roman"/>
            </a:endParaRPr>
          </a:p>
          <a:p>
            <a:pPr marL="746125" marR="5080">
              <a:lnSpc>
                <a:spcPct val="115799"/>
              </a:lnSpc>
              <a:spcBef>
                <a:spcPts val="5"/>
              </a:spcBef>
              <a:tabLst>
                <a:tab pos="2131695" algn="l"/>
                <a:tab pos="5705475" algn="l"/>
                <a:tab pos="6092825" algn="l"/>
                <a:tab pos="6797040" algn="l"/>
              </a:tabLst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#define	</a:t>
            </a:r>
            <a:r>
              <a:rPr sz="3000" b="1" spc="-10" dirty="0">
                <a:solidFill>
                  <a:srgbClr val="0000FF"/>
                </a:solidFill>
                <a:latin typeface="Times New Roman"/>
                <a:cs typeface="Times New Roman"/>
              </a:rPr>
              <a:t>STACK_INIT_SIZE	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100;</a:t>
            </a:r>
            <a:r>
              <a:rPr sz="3000" b="1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latin typeface="Times New Roman"/>
                <a:cs typeface="Times New Roman"/>
              </a:rPr>
              <a:t>//</a:t>
            </a:r>
            <a:r>
              <a:rPr sz="3000" b="1" spc="15" dirty="0">
                <a:latin typeface="SimSun"/>
                <a:cs typeface="SimSun"/>
              </a:rPr>
              <a:t>栈容量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#defin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e</a:t>
            </a:r>
            <a:r>
              <a:rPr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3000" b="1" spc="-210" dirty="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ACKINCREMEN</a:t>
            </a:r>
            <a:r>
              <a:rPr sz="3000" b="1" spc="15" dirty="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10;</a:t>
            </a:r>
            <a:r>
              <a:rPr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3000" b="1" spc="5" dirty="0">
                <a:latin typeface="Times New Roman"/>
                <a:cs typeface="Times New Roman"/>
              </a:rPr>
              <a:t>/</a:t>
            </a:r>
            <a:r>
              <a:rPr sz="3000" b="1" dirty="0">
                <a:latin typeface="Times New Roman"/>
                <a:cs typeface="Times New Roman"/>
              </a:rPr>
              <a:t>/</a:t>
            </a:r>
            <a:r>
              <a:rPr sz="3000" b="1" spc="10" dirty="0">
                <a:latin typeface="SimSun"/>
                <a:cs typeface="SimSun"/>
              </a:rPr>
              <a:t>栈增量 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typedef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struct</a:t>
            </a:r>
            <a:r>
              <a:rPr sz="3000" b="1" spc="-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{</a:t>
            </a:r>
            <a:endParaRPr sz="3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70305" algn="l"/>
              </a:tabLst>
            </a:pPr>
            <a:r>
              <a:rPr spc="-60" dirty="0"/>
              <a:t>第3</a:t>
            </a:r>
            <a:r>
              <a:rPr spc="-90" dirty="0"/>
              <a:t>章</a:t>
            </a:r>
            <a:r>
              <a:rPr dirty="0"/>
              <a:t>	</a:t>
            </a:r>
            <a:r>
              <a:rPr spc="30" dirty="0"/>
              <a:t>栈和队列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9490" y="0"/>
            <a:ext cx="4150360" cy="1430655"/>
          </a:xfrm>
          <a:prstGeom prst="rect">
            <a:avLst/>
          </a:prstGeom>
        </p:spPr>
        <p:txBody>
          <a:bodyPr vert="horz" wrap="square" lIns="0" tIns="257175" rIns="0" bIns="0" rtlCol="0">
            <a:spAutoFit/>
          </a:bodyPr>
          <a:lstStyle/>
          <a:p>
            <a:pPr marL="1068070" lvl="2" indent="-1055370">
              <a:lnSpc>
                <a:spcPct val="100000"/>
              </a:lnSpc>
              <a:spcBef>
                <a:spcPts val="2025"/>
              </a:spcBef>
              <a:buFont typeface="Times New Roman"/>
              <a:buAutoNum type="arabicPeriod" startAt="2"/>
              <a:tabLst>
                <a:tab pos="1067435" algn="l"/>
                <a:tab pos="1068070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栈的表示和实现</a:t>
            </a:r>
            <a:endParaRPr sz="3000">
              <a:latin typeface="SimSun"/>
              <a:cs typeface="SimSun"/>
            </a:endParaRPr>
          </a:p>
          <a:p>
            <a:pPr marL="1056640" lvl="3" indent="-343535">
              <a:lnSpc>
                <a:spcPct val="100000"/>
              </a:lnSpc>
              <a:spcBef>
                <a:spcPts val="1935"/>
              </a:spcBef>
              <a:buSzPct val="96666"/>
              <a:buFont typeface="Wingdings"/>
              <a:buChar char=""/>
              <a:tabLst>
                <a:tab pos="1057275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栈初始化过程演示</a:t>
            </a:r>
            <a:endParaRPr sz="3000">
              <a:latin typeface="SimSun"/>
              <a:cs typeface="SimSun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912327" y="4926914"/>
          <a:ext cx="7127239" cy="493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9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897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937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529590" y="5585459"/>
            <a:ext cx="1321435" cy="601345"/>
          </a:xfrm>
          <a:prstGeom prst="rect">
            <a:avLst/>
          </a:prstGeom>
          <a:ln w="13970">
            <a:solidFill>
              <a:srgbClr val="808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300"/>
              </a:spcBef>
            </a:pPr>
            <a:r>
              <a:rPr sz="3000" b="1" spc="5" dirty="0">
                <a:solidFill>
                  <a:srgbClr val="0707F9"/>
                </a:solidFill>
                <a:latin typeface="Times New Roman"/>
                <a:cs typeface="Times New Roman"/>
              </a:rPr>
              <a:t>S.top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9590" y="4166615"/>
            <a:ext cx="1321435" cy="601345"/>
          </a:xfrm>
          <a:prstGeom prst="rect">
            <a:avLst/>
          </a:prstGeom>
          <a:ln w="13970">
            <a:solidFill>
              <a:srgbClr val="808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300"/>
              </a:spcBef>
            </a:pPr>
            <a:r>
              <a:rPr sz="3000" b="1" spc="5" dirty="0">
                <a:solidFill>
                  <a:srgbClr val="0707F9"/>
                </a:solidFill>
                <a:latin typeface="Times New Roman"/>
                <a:cs typeface="Times New Roman"/>
              </a:rPr>
              <a:t>S.base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9683" y="4926329"/>
            <a:ext cx="1114425" cy="111760"/>
          </a:xfrm>
          <a:custGeom>
            <a:avLst/>
            <a:gdLst/>
            <a:ahLst/>
            <a:cxnLst/>
            <a:rect l="l" t="t" r="r" b="b"/>
            <a:pathLst>
              <a:path w="1114425" h="111760">
                <a:moveTo>
                  <a:pt x="771906" y="22098"/>
                </a:moveTo>
                <a:lnTo>
                  <a:pt x="0" y="22098"/>
                </a:lnTo>
                <a:lnTo>
                  <a:pt x="0" y="89154"/>
                </a:lnTo>
                <a:lnTo>
                  <a:pt x="13715" y="89154"/>
                </a:lnTo>
                <a:lnTo>
                  <a:pt x="13716" y="49530"/>
                </a:lnTo>
                <a:lnTo>
                  <a:pt x="27431" y="35814"/>
                </a:lnTo>
                <a:lnTo>
                  <a:pt x="27431" y="49530"/>
                </a:lnTo>
                <a:lnTo>
                  <a:pt x="758190" y="49530"/>
                </a:lnTo>
                <a:lnTo>
                  <a:pt x="758190" y="35814"/>
                </a:lnTo>
                <a:lnTo>
                  <a:pt x="771906" y="22098"/>
                </a:lnTo>
                <a:close/>
              </a:path>
              <a:path w="1114425" h="111760">
                <a:moveTo>
                  <a:pt x="27431" y="49530"/>
                </a:moveTo>
                <a:lnTo>
                  <a:pt x="27431" y="35814"/>
                </a:lnTo>
                <a:lnTo>
                  <a:pt x="13716" y="49530"/>
                </a:lnTo>
                <a:lnTo>
                  <a:pt x="27431" y="49530"/>
                </a:lnTo>
                <a:close/>
              </a:path>
              <a:path w="1114425" h="111760">
                <a:moveTo>
                  <a:pt x="27431" y="61722"/>
                </a:moveTo>
                <a:lnTo>
                  <a:pt x="27431" y="49530"/>
                </a:lnTo>
                <a:lnTo>
                  <a:pt x="13716" y="49530"/>
                </a:lnTo>
                <a:lnTo>
                  <a:pt x="13716" y="61722"/>
                </a:lnTo>
                <a:lnTo>
                  <a:pt x="27431" y="61722"/>
                </a:lnTo>
                <a:close/>
              </a:path>
              <a:path w="1114425" h="111760">
                <a:moveTo>
                  <a:pt x="785622" y="79139"/>
                </a:moveTo>
                <a:lnTo>
                  <a:pt x="785622" y="61722"/>
                </a:lnTo>
                <a:lnTo>
                  <a:pt x="13716" y="61722"/>
                </a:lnTo>
                <a:lnTo>
                  <a:pt x="27431" y="75438"/>
                </a:lnTo>
                <a:lnTo>
                  <a:pt x="27431" y="89154"/>
                </a:lnTo>
                <a:lnTo>
                  <a:pt x="758190" y="89154"/>
                </a:lnTo>
                <a:lnTo>
                  <a:pt x="758190" y="75437"/>
                </a:lnTo>
                <a:lnTo>
                  <a:pt x="770382" y="87630"/>
                </a:lnTo>
                <a:lnTo>
                  <a:pt x="770382" y="81534"/>
                </a:lnTo>
                <a:lnTo>
                  <a:pt x="785622" y="79139"/>
                </a:lnTo>
                <a:close/>
              </a:path>
              <a:path w="1114425" h="111760">
                <a:moveTo>
                  <a:pt x="27431" y="89154"/>
                </a:moveTo>
                <a:lnTo>
                  <a:pt x="27431" y="75438"/>
                </a:lnTo>
                <a:lnTo>
                  <a:pt x="13716" y="61722"/>
                </a:lnTo>
                <a:lnTo>
                  <a:pt x="13715" y="89154"/>
                </a:lnTo>
                <a:lnTo>
                  <a:pt x="27431" y="89154"/>
                </a:lnTo>
                <a:close/>
              </a:path>
              <a:path w="1114425" h="111760">
                <a:moveTo>
                  <a:pt x="1114044" y="55626"/>
                </a:moveTo>
                <a:lnTo>
                  <a:pt x="758190" y="0"/>
                </a:lnTo>
                <a:lnTo>
                  <a:pt x="758190" y="22098"/>
                </a:lnTo>
                <a:lnTo>
                  <a:pt x="771906" y="22098"/>
                </a:lnTo>
                <a:lnTo>
                  <a:pt x="771906" y="28346"/>
                </a:lnTo>
                <a:lnTo>
                  <a:pt x="785622" y="16002"/>
                </a:lnTo>
                <a:lnTo>
                  <a:pt x="785622" y="32112"/>
                </a:lnTo>
                <a:lnTo>
                  <a:pt x="935296" y="55626"/>
                </a:lnTo>
                <a:lnTo>
                  <a:pt x="1022604" y="41910"/>
                </a:lnTo>
                <a:lnTo>
                  <a:pt x="1022604" y="69919"/>
                </a:lnTo>
                <a:lnTo>
                  <a:pt x="1114044" y="55626"/>
                </a:lnTo>
                <a:close/>
              </a:path>
              <a:path w="1114425" h="111760">
                <a:moveTo>
                  <a:pt x="771906" y="28346"/>
                </a:moveTo>
                <a:lnTo>
                  <a:pt x="771906" y="22098"/>
                </a:lnTo>
                <a:lnTo>
                  <a:pt x="758190" y="35814"/>
                </a:lnTo>
                <a:lnTo>
                  <a:pt x="758190" y="49530"/>
                </a:lnTo>
                <a:lnTo>
                  <a:pt x="770382" y="49530"/>
                </a:lnTo>
                <a:lnTo>
                  <a:pt x="770382" y="29718"/>
                </a:lnTo>
                <a:lnTo>
                  <a:pt x="771906" y="28346"/>
                </a:lnTo>
                <a:close/>
              </a:path>
              <a:path w="1114425" h="111760">
                <a:moveTo>
                  <a:pt x="771906" y="89154"/>
                </a:moveTo>
                <a:lnTo>
                  <a:pt x="758190" y="75437"/>
                </a:lnTo>
                <a:lnTo>
                  <a:pt x="758190" y="89154"/>
                </a:lnTo>
                <a:lnTo>
                  <a:pt x="771906" y="89154"/>
                </a:lnTo>
                <a:close/>
              </a:path>
              <a:path w="1114425" h="111760">
                <a:moveTo>
                  <a:pt x="771906" y="109107"/>
                </a:moveTo>
                <a:lnTo>
                  <a:pt x="771906" y="89154"/>
                </a:lnTo>
                <a:lnTo>
                  <a:pt x="758190" y="89154"/>
                </a:lnTo>
                <a:lnTo>
                  <a:pt x="758189" y="111252"/>
                </a:lnTo>
                <a:lnTo>
                  <a:pt x="771906" y="109107"/>
                </a:lnTo>
                <a:close/>
              </a:path>
              <a:path w="1114425" h="111760">
                <a:moveTo>
                  <a:pt x="785622" y="32112"/>
                </a:moveTo>
                <a:lnTo>
                  <a:pt x="785622" y="16002"/>
                </a:lnTo>
                <a:lnTo>
                  <a:pt x="770382" y="29718"/>
                </a:lnTo>
                <a:lnTo>
                  <a:pt x="785622" y="32112"/>
                </a:lnTo>
                <a:close/>
              </a:path>
              <a:path w="1114425" h="111760">
                <a:moveTo>
                  <a:pt x="785622" y="49530"/>
                </a:moveTo>
                <a:lnTo>
                  <a:pt x="785622" y="32112"/>
                </a:lnTo>
                <a:lnTo>
                  <a:pt x="770382" y="29718"/>
                </a:lnTo>
                <a:lnTo>
                  <a:pt x="770382" y="49530"/>
                </a:lnTo>
                <a:lnTo>
                  <a:pt x="785622" y="49530"/>
                </a:lnTo>
                <a:close/>
              </a:path>
              <a:path w="1114425" h="111760">
                <a:moveTo>
                  <a:pt x="1022604" y="69919"/>
                </a:moveTo>
                <a:lnTo>
                  <a:pt x="1022604" y="69342"/>
                </a:lnTo>
                <a:lnTo>
                  <a:pt x="935296" y="55626"/>
                </a:lnTo>
                <a:lnTo>
                  <a:pt x="770382" y="81534"/>
                </a:lnTo>
                <a:lnTo>
                  <a:pt x="785622" y="95250"/>
                </a:lnTo>
                <a:lnTo>
                  <a:pt x="785622" y="106963"/>
                </a:lnTo>
                <a:lnTo>
                  <a:pt x="1022604" y="69919"/>
                </a:lnTo>
                <a:close/>
              </a:path>
              <a:path w="1114425" h="111760">
                <a:moveTo>
                  <a:pt x="785622" y="106963"/>
                </a:moveTo>
                <a:lnTo>
                  <a:pt x="785622" y="95250"/>
                </a:lnTo>
                <a:lnTo>
                  <a:pt x="770382" y="81534"/>
                </a:lnTo>
                <a:lnTo>
                  <a:pt x="770382" y="87630"/>
                </a:lnTo>
                <a:lnTo>
                  <a:pt x="771906" y="89154"/>
                </a:lnTo>
                <a:lnTo>
                  <a:pt x="771906" y="109107"/>
                </a:lnTo>
                <a:lnTo>
                  <a:pt x="785622" y="106963"/>
                </a:lnTo>
                <a:close/>
              </a:path>
              <a:path w="1114425" h="111760">
                <a:moveTo>
                  <a:pt x="1022604" y="69342"/>
                </a:moveTo>
                <a:lnTo>
                  <a:pt x="1022604" y="41910"/>
                </a:lnTo>
                <a:lnTo>
                  <a:pt x="935296" y="55626"/>
                </a:lnTo>
                <a:lnTo>
                  <a:pt x="1022604" y="69342"/>
                </a:lnTo>
                <a:close/>
              </a:path>
            </a:pathLst>
          </a:custGeom>
          <a:solidFill>
            <a:srgbClr val="009D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9683" y="5236464"/>
            <a:ext cx="1114425" cy="111760"/>
          </a:xfrm>
          <a:custGeom>
            <a:avLst/>
            <a:gdLst/>
            <a:ahLst/>
            <a:cxnLst/>
            <a:rect l="l" t="t" r="r" b="b"/>
            <a:pathLst>
              <a:path w="1114425" h="111760">
                <a:moveTo>
                  <a:pt x="771906" y="22098"/>
                </a:moveTo>
                <a:lnTo>
                  <a:pt x="0" y="22098"/>
                </a:lnTo>
                <a:lnTo>
                  <a:pt x="0" y="89154"/>
                </a:lnTo>
                <a:lnTo>
                  <a:pt x="13715" y="89154"/>
                </a:lnTo>
                <a:lnTo>
                  <a:pt x="13716" y="49530"/>
                </a:lnTo>
                <a:lnTo>
                  <a:pt x="27431" y="35814"/>
                </a:lnTo>
                <a:lnTo>
                  <a:pt x="27431" y="49530"/>
                </a:lnTo>
                <a:lnTo>
                  <a:pt x="758190" y="49530"/>
                </a:lnTo>
                <a:lnTo>
                  <a:pt x="758190" y="35814"/>
                </a:lnTo>
                <a:lnTo>
                  <a:pt x="771906" y="22098"/>
                </a:lnTo>
                <a:close/>
              </a:path>
              <a:path w="1114425" h="111760">
                <a:moveTo>
                  <a:pt x="27431" y="49530"/>
                </a:moveTo>
                <a:lnTo>
                  <a:pt x="27431" y="35814"/>
                </a:lnTo>
                <a:lnTo>
                  <a:pt x="13716" y="49530"/>
                </a:lnTo>
                <a:lnTo>
                  <a:pt x="27431" y="49530"/>
                </a:lnTo>
                <a:close/>
              </a:path>
              <a:path w="1114425" h="111760">
                <a:moveTo>
                  <a:pt x="27431" y="61722"/>
                </a:moveTo>
                <a:lnTo>
                  <a:pt x="27431" y="49530"/>
                </a:lnTo>
                <a:lnTo>
                  <a:pt x="13716" y="49530"/>
                </a:lnTo>
                <a:lnTo>
                  <a:pt x="13716" y="61722"/>
                </a:lnTo>
                <a:lnTo>
                  <a:pt x="27431" y="61722"/>
                </a:lnTo>
                <a:close/>
              </a:path>
              <a:path w="1114425" h="111760">
                <a:moveTo>
                  <a:pt x="785622" y="79139"/>
                </a:moveTo>
                <a:lnTo>
                  <a:pt x="785622" y="61722"/>
                </a:lnTo>
                <a:lnTo>
                  <a:pt x="13716" y="61722"/>
                </a:lnTo>
                <a:lnTo>
                  <a:pt x="27431" y="75438"/>
                </a:lnTo>
                <a:lnTo>
                  <a:pt x="27431" y="89154"/>
                </a:lnTo>
                <a:lnTo>
                  <a:pt x="758190" y="89154"/>
                </a:lnTo>
                <a:lnTo>
                  <a:pt x="758190" y="75437"/>
                </a:lnTo>
                <a:lnTo>
                  <a:pt x="770382" y="87630"/>
                </a:lnTo>
                <a:lnTo>
                  <a:pt x="770382" y="81534"/>
                </a:lnTo>
                <a:lnTo>
                  <a:pt x="785622" y="79139"/>
                </a:lnTo>
                <a:close/>
              </a:path>
              <a:path w="1114425" h="111760">
                <a:moveTo>
                  <a:pt x="27431" y="89154"/>
                </a:moveTo>
                <a:lnTo>
                  <a:pt x="27431" y="75438"/>
                </a:lnTo>
                <a:lnTo>
                  <a:pt x="13716" y="61722"/>
                </a:lnTo>
                <a:lnTo>
                  <a:pt x="13715" y="89154"/>
                </a:lnTo>
                <a:lnTo>
                  <a:pt x="27431" y="89154"/>
                </a:lnTo>
                <a:close/>
              </a:path>
              <a:path w="1114425" h="111760">
                <a:moveTo>
                  <a:pt x="1114044" y="55626"/>
                </a:moveTo>
                <a:lnTo>
                  <a:pt x="758190" y="0"/>
                </a:lnTo>
                <a:lnTo>
                  <a:pt x="758190" y="22098"/>
                </a:lnTo>
                <a:lnTo>
                  <a:pt x="771906" y="22098"/>
                </a:lnTo>
                <a:lnTo>
                  <a:pt x="771906" y="28346"/>
                </a:lnTo>
                <a:lnTo>
                  <a:pt x="785622" y="16002"/>
                </a:lnTo>
                <a:lnTo>
                  <a:pt x="785622" y="32112"/>
                </a:lnTo>
                <a:lnTo>
                  <a:pt x="935296" y="55626"/>
                </a:lnTo>
                <a:lnTo>
                  <a:pt x="1022604" y="41910"/>
                </a:lnTo>
                <a:lnTo>
                  <a:pt x="1022604" y="69919"/>
                </a:lnTo>
                <a:lnTo>
                  <a:pt x="1114044" y="55626"/>
                </a:lnTo>
                <a:close/>
              </a:path>
              <a:path w="1114425" h="111760">
                <a:moveTo>
                  <a:pt x="771906" y="28346"/>
                </a:moveTo>
                <a:lnTo>
                  <a:pt x="771906" y="22098"/>
                </a:lnTo>
                <a:lnTo>
                  <a:pt x="758190" y="35814"/>
                </a:lnTo>
                <a:lnTo>
                  <a:pt x="758190" y="49530"/>
                </a:lnTo>
                <a:lnTo>
                  <a:pt x="770382" y="49530"/>
                </a:lnTo>
                <a:lnTo>
                  <a:pt x="770382" y="29718"/>
                </a:lnTo>
                <a:lnTo>
                  <a:pt x="771906" y="28346"/>
                </a:lnTo>
                <a:close/>
              </a:path>
              <a:path w="1114425" h="111760">
                <a:moveTo>
                  <a:pt x="771906" y="89154"/>
                </a:moveTo>
                <a:lnTo>
                  <a:pt x="758190" y="75437"/>
                </a:lnTo>
                <a:lnTo>
                  <a:pt x="758190" y="89154"/>
                </a:lnTo>
                <a:lnTo>
                  <a:pt x="771906" y="89154"/>
                </a:lnTo>
                <a:close/>
              </a:path>
              <a:path w="1114425" h="111760">
                <a:moveTo>
                  <a:pt x="771906" y="109107"/>
                </a:moveTo>
                <a:lnTo>
                  <a:pt x="771906" y="89154"/>
                </a:lnTo>
                <a:lnTo>
                  <a:pt x="758190" y="89154"/>
                </a:lnTo>
                <a:lnTo>
                  <a:pt x="758189" y="111252"/>
                </a:lnTo>
                <a:lnTo>
                  <a:pt x="771906" y="109107"/>
                </a:lnTo>
                <a:close/>
              </a:path>
              <a:path w="1114425" h="111760">
                <a:moveTo>
                  <a:pt x="785622" y="32112"/>
                </a:moveTo>
                <a:lnTo>
                  <a:pt x="785622" y="16002"/>
                </a:lnTo>
                <a:lnTo>
                  <a:pt x="770382" y="29718"/>
                </a:lnTo>
                <a:lnTo>
                  <a:pt x="785622" y="32112"/>
                </a:lnTo>
                <a:close/>
              </a:path>
              <a:path w="1114425" h="111760">
                <a:moveTo>
                  <a:pt x="785622" y="49530"/>
                </a:moveTo>
                <a:lnTo>
                  <a:pt x="785622" y="32112"/>
                </a:lnTo>
                <a:lnTo>
                  <a:pt x="770382" y="29718"/>
                </a:lnTo>
                <a:lnTo>
                  <a:pt x="770382" y="49530"/>
                </a:lnTo>
                <a:lnTo>
                  <a:pt x="785622" y="49530"/>
                </a:lnTo>
                <a:close/>
              </a:path>
              <a:path w="1114425" h="111760">
                <a:moveTo>
                  <a:pt x="1022604" y="69919"/>
                </a:moveTo>
                <a:lnTo>
                  <a:pt x="1022604" y="69342"/>
                </a:lnTo>
                <a:lnTo>
                  <a:pt x="935296" y="55626"/>
                </a:lnTo>
                <a:lnTo>
                  <a:pt x="770382" y="81534"/>
                </a:lnTo>
                <a:lnTo>
                  <a:pt x="785622" y="95250"/>
                </a:lnTo>
                <a:lnTo>
                  <a:pt x="785622" y="106963"/>
                </a:lnTo>
                <a:lnTo>
                  <a:pt x="1022604" y="69919"/>
                </a:lnTo>
                <a:close/>
              </a:path>
              <a:path w="1114425" h="111760">
                <a:moveTo>
                  <a:pt x="785622" y="106963"/>
                </a:moveTo>
                <a:lnTo>
                  <a:pt x="785622" y="95250"/>
                </a:lnTo>
                <a:lnTo>
                  <a:pt x="770382" y="81534"/>
                </a:lnTo>
                <a:lnTo>
                  <a:pt x="770382" y="87630"/>
                </a:lnTo>
                <a:lnTo>
                  <a:pt x="771906" y="89154"/>
                </a:lnTo>
                <a:lnTo>
                  <a:pt x="771906" y="109107"/>
                </a:lnTo>
                <a:lnTo>
                  <a:pt x="785622" y="106963"/>
                </a:lnTo>
                <a:close/>
              </a:path>
              <a:path w="1114425" h="111760">
                <a:moveTo>
                  <a:pt x="1022604" y="69342"/>
                </a:moveTo>
                <a:lnTo>
                  <a:pt x="1022604" y="41910"/>
                </a:lnTo>
                <a:lnTo>
                  <a:pt x="935296" y="55626"/>
                </a:lnTo>
                <a:lnTo>
                  <a:pt x="1022604" y="69342"/>
                </a:lnTo>
                <a:close/>
              </a:path>
            </a:pathLst>
          </a:custGeom>
          <a:solidFill>
            <a:srgbClr val="009D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857889" y="1569137"/>
            <a:ext cx="7857490" cy="2192655"/>
          </a:xfrm>
          <a:prstGeom prst="rect">
            <a:avLst/>
          </a:prstGeom>
        </p:spPr>
        <p:txBody>
          <a:bodyPr vert="horz" wrap="square" lIns="0" tIns="253365" rIns="0" bIns="0" rtlCol="0">
            <a:spAutoFit/>
          </a:bodyPr>
          <a:lstStyle/>
          <a:p>
            <a:pPr marL="576580" indent="-545465">
              <a:lnSpc>
                <a:spcPct val="100000"/>
              </a:lnSpc>
              <a:spcBef>
                <a:spcPts val="1995"/>
              </a:spcBef>
              <a:buFont typeface="Times New Roman"/>
              <a:buAutoNum type="arabicParenBoth"/>
              <a:tabLst>
                <a:tab pos="577215" algn="l"/>
              </a:tabLst>
            </a:pP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给栈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申请栈空间</a:t>
            </a:r>
            <a:endParaRPr sz="3000">
              <a:latin typeface="SimSun"/>
              <a:cs typeface="SimSun"/>
            </a:endParaRPr>
          </a:p>
          <a:p>
            <a:pPr marL="557530" indent="-545465">
              <a:lnSpc>
                <a:spcPct val="100000"/>
              </a:lnSpc>
              <a:spcBef>
                <a:spcPts val="1900"/>
              </a:spcBef>
              <a:buFont typeface="Times New Roman"/>
              <a:buAutoNum type="arabicParenBoth"/>
              <a:tabLst>
                <a:tab pos="558165" algn="l"/>
              </a:tabLst>
            </a:pP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设置基地址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S.base</a:t>
            </a: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和栈顶地</a:t>
            </a:r>
            <a:r>
              <a:rPr sz="3000" b="1" spc="20" dirty="0">
                <a:solidFill>
                  <a:srgbClr val="0000FF"/>
                </a:solidFill>
                <a:latin typeface="SimSun"/>
                <a:cs typeface="SimSun"/>
              </a:rPr>
              <a:t>址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S.top</a:t>
            </a:r>
            <a:endParaRPr sz="3000">
              <a:latin typeface="Times New Roman"/>
              <a:cs typeface="Times New Roman"/>
            </a:endParaRPr>
          </a:p>
          <a:p>
            <a:pPr marL="557530" indent="-545465">
              <a:lnSpc>
                <a:spcPct val="100000"/>
              </a:lnSpc>
              <a:spcBef>
                <a:spcPts val="2460"/>
              </a:spcBef>
              <a:buFont typeface="Times New Roman"/>
              <a:buAutoNum type="arabicParenBoth"/>
              <a:tabLst>
                <a:tab pos="558165" algn="l"/>
              </a:tabLst>
            </a:pP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设置栈容量</a:t>
            </a:r>
            <a:r>
              <a:rPr sz="30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S.stacksize=STACK_INIT_SIZE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11</a:t>
            </a:fld>
            <a:endParaRPr spc="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70305" algn="l"/>
              </a:tabLst>
            </a:pPr>
            <a:r>
              <a:rPr spc="-60" dirty="0"/>
              <a:t>第3</a:t>
            </a:r>
            <a:r>
              <a:rPr spc="-90" dirty="0"/>
              <a:t>章</a:t>
            </a:r>
            <a:r>
              <a:rPr dirty="0"/>
              <a:t>	</a:t>
            </a:r>
            <a:r>
              <a:rPr spc="30" dirty="0"/>
              <a:t>栈和队列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12</a:t>
            </a:fld>
            <a:endParaRPr spc="5" dirty="0"/>
          </a:p>
        </p:txBody>
      </p:sp>
      <p:sp>
        <p:nvSpPr>
          <p:cNvPr id="6" name="object 6"/>
          <p:cNvSpPr txBox="1"/>
          <p:nvPr/>
        </p:nvSpPr>
        <p:spPr>
          <a:xfrm>
            <a:off x="149528" y="148138"/>
            <a:ext cx="3775710" cy="4864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067435" algn="l"/>
              </a:tabLst>
            </a:pPr>
            <a:r>
              <a:rPr sz="3000" b="1" spc="5" dirty="0">
                <a:solidFill>
                  <a:srgbClr val="6500CC"/>
                </a:solidFill>
                <a:latin typeface="Times New Roman"/>
                <a:cs typeface="Times New Roman"/>
              </a:rPr>
              <a:t>3.1.2	</a:t>
            </a: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栈的表示和实现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2563" y="584685"/>
            <a:ext cx="8517890" cy="5856605"/>
          </a:xfrm>
          <a:prstGeom prst="rect">
            <a:avLst/>
          </a:prstGeom>
        </p:spPr>
        <p:txBody>
          <a:bodyPr vert="horz" wrap="square" lIns="0" tIns="281305" rIns="0" bIns="0" rtlCol="0">
            <a:spAutoFit/>
          </a:bodyPr>
          <a:lstStyle/>
          <a:p>
            <a:pPr marL="403225" indent="-343535">
              <a:lnSpc>
                <a:spcPct val="100000"/>
              </a:lnSpc>
              <a:spcBef>
                <a:spcPts val="2215"/>
              </a:spcBef>
              <a:buSzPct val="96666"/>
              <a:buFont typeface="Wingdings"/>
              <a:buChar char=""/>
              <a:tabLst>
                <a:tab pos="403860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栈初始化算法</a:t>
            </a:r>
            <a:endParaRPr sz="3000">
              <a:latin typeface="SimSun"/>
              <a:cs typeface="SimSun"/>
            </a:endParaRPr>
          </a:p>
          <a:p>
            <a:pPr marL="108585">
              <a:lnSpc>
                <a:spcPct val="100000"/>
              </a:lnSpc>
              <a:spcBef>
                <a:spcPts val="2125"/>
              </a:spcBef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Status InitStack (SqStack</a:t>
            </a:r>
            <a:r>
              <a:rPr sz="3000" b="1" spc="4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&amp;S){</a:t>
            </a:r>
            <a:endParaRPr sz="3000">
              <a:latin typeface="Times New Roman"/>
              <a:cs typeface="Times New Roman"/>
            </a:endParaRPr>
          </a:p>
          <a:p>
            <a:pPr marL="204470" marR="5080" indent="5467985">
              <a:lnSpc>
                <a:spcPct val="120800"/>
              </a:lnSpc>
            </a:pPr>
            <a:r>
              <a:rPr sz="3000" b="1" spc="5" dirty="0">
                <a:latin typeface="Times New Roman"/>
                <a:cs typeface="Times New Roman"/>
              </a:rPr>
              <a:t>//</a:t>
            </a:r>
            <a:r>
              <a:rPr sz="3000" b="1" spc="-85" dirty="0">
                <a:latin typeface="Times New Roman"/>
                <a:cs typeface="Times New Roman"/>
              </a:rPr>
              <a:t> </a:t>
            </a:r>
            <a:r>
              <a:rPr sz="3000" b="1" spc="15" dirty="0">
                <a:latin typeface="SimSun"/>
                <a:cs typeface="SimSun"/>
              </a:rPr>
              <a:t>构造一个空</a:t>
            </a:r>
            <a:r>
              <a:rPr sz="3000" b="1" spc="20" dirty="0">
                <a:latin typeface="SimSun"/>
                <a:cs typeface="SimSun"/>
              </a:rPr>
              <a:t>栈</a:t>
            </a:r>
            <a:r>
              <a:rPr sz="3000" b="1" spc="10" dirty="0">
                <a:latin typeface="Times New Roman"/>
                <a:cs typeface="Times New Roman"/>
              </a:rPr>
              <a:t>S  </a:t>
            </a:r>
            <a:r>
              <a:rPr sz="30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S.base=(ElemType*)malloc(STACK_INIT_SIZE*</a:t>
            </a:r>
            <a:endParaRPr sz="3000">
              <a:latin typeface="Times New Roman"/>
              <a:cs typeface="Times New Roman"/>
            </a:endParaRPr>
          </a:p>
          <a:p>
            <a:pPr marL="4137660">
              <a:lnSpc>
                <a:spcPct val="100000"/>
              </a:lnSpc>
              <a:spcBef>
                <a:spcPts val="760"/>
              </a:spcBef>
            </a:pPr>
            <a:r>
              <a:rPr sz="3000" b="1" spc="-10" dirty="0">
                <a:solidFill>
                  <a:srgbClr val="0000FF"/>
                </a:solidFill>
                <a:latin typeface="Times New Roman"/>
                <a:cs typeface="Times New Roman"/>
              </a:rPr>
              <a:t>sizeof(ElemType));</a:t>
            </a:r>
            <a:endParaRPr sz="3000">
              <a:latin typeface="Times New Roman"/>
              <a:cs typeface="Times New Roman"/>
            </a:endParaRPr>
          </a:p>
          <a:p>
            <a:pPr marL="300355" marR="386080" indent="-635">
              <a:lnSpc>
                <a:spcPct val="120800"/>
              </a:lnSpc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if</a:t>
            </a:r>
            <a:r>
              <a:rPr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(!S.base)</a:t>
            </a:r>
            <a:r>
              <a:rPr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exit </a:t>
            </a:r>
            <a:r>
              <a:rPr sz="3000" b="1" spc="15" dirty="0">
                <a:solidFill>
                  <a:srgbClr val="0000FF"/>
                </a:solidFill>
                <a:latin typeface="Times New Roman"/>
                <a:cs typeface="Times New Roman"/>
              </a:rPr>
              <a:t>(OVERFLOW);</a:t>
            </a:r>
            <a:r>
              <a:rPr sz="3000" b="1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latin typeface="Times New Roman"/>
                <a:cs typeface="Times New Roman"/>
              </a:rPr>
              <a:t>//</a:t>
            </a:r>
            <a:r>
              <a:rPr sz="3000" b="1" spc="15" dirty="0">
                <a:latin typeface="SimSun"/>
                <a:cs typeface="SimSun"/>
              </a:rPr>
              <a:t>存储分配失败 </a:t>
            </a:r>
            <a:r>
              <a:rPr sz="3000" b="1" spc="5" dirty="0">
                <a:solidFill>
                  <a:srgbClr val="FF3300"/>
                </a:solidFill>
                <a:latin typeface="Times New Roman"/>
                <a:cs typeface="Times New Roman"/>
              </a:rPr>
              <a:t>S.top </a:t>
            </a:r>
            <a:r>
              <a:rPr sz="3000" b="1" spc="10" dirty="0">
                <a:solidFill>
                  <a:srgbClr val="FF3300"/>
                </a:solidFill>
                <a:latin typeface="Times New Roman"/>
                <a:cs typeface="Times New Roman"/>
              </a:rPr>
              <a:t>=</a:t>
            </a:r>
            <a:r>
              <a:rPr sz="3000" b="1" spc="15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3000" b="1" spc="5" dirty="0">
                <a:solidFill>
                  <a:srgbClr val="FF3300"/>
                </a:solidFill>
                <a:latin typeface="Times New Roman"/>
                <a:cs typeface="Times New Roman"/>
              </a:rPr>
              <a:t>S.base;</a:t>
            </a:r>
            <a:endParaRPr sz="3000">
              <a:latin typeface="Times New Roman"/>
              <a:cs typeface="Times New Roman"/>
            </a:endParaRPr>
          </a:p>
          <a:p>
            <a:pPr marL="300355" marR="2529840">
              <a:lnSpc>
                <a:spcPct val="120800"/>
              </a:lnSpc>
            </a:pPr>
            <a:r>
              <a:rPr sz="3000" b="1" spc="5" dirty="0">
                <a:solidFill>
                  <a:srgbClr val="FF3300"/>
                </a:solidFill>
                <a:latin typeface="Times New Roman"/>
                <a:cs typeface="Times New Roman"/>
              </a:rPr>
              <a:t>S.stacksize </a:t>
            </a:r>
            <a:r>
              <a:rPr sz="3000" b="1" spc="10" dirty="0">
                <a:solidFill>
                  <a:srgbClr val="FF3300"/>
                </a:solidFill>
                <a:latin typeface="Times New Roman"/>
                <a:cs typeface="Times New Roman"/>
              </a:rPr>
              <a:t>=</a:t>
            </a:r>
            <a:r>
              <a:rPr sz="3000" b="1" spc="-95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3000" b="1" spc="-5" dirty="0">
                <a:solidFill>
                  <a:srgbClr val="FF3300"/>
                </a:solidFill>
                <a:latin typeface="Times New Roman"/>
                <a:cs typeface="Times New Roman"/>
              </a:rPr>
              <a:t>STACK_INIT_SIZE;  </a:t>
            </a:r>
            <a:r>
              <a:rPr sz="30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return</a:t>
            </a:r>
            <a:r>
              <a:rPr sz="3000" b="1" spc="-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OK;</a:t>
            </a: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}</a:t>
            </a:r>
            <a:endParaRPr sz="3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70305" algn="l"/>
              </a:tabLst>
            </a:pPr>
            <a:r>
              <a:rPr spc="-60" dirty="0"/>
              <a:t>第3</a:t>
            </a:r>
            <a:r>
              <a:rPr spc="-90" dirty="0"/>
              <a:t>章</a:t>
            </a:r>
            <a:r>
              <a:rPr dirty="0"/>
              <a:t>	</a:t>
            </a:r>
            <a:r>
              <a:rPr spc="30" dirty="0"/>
              <a:t>栈和队列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9490" y="0"/>
            <a:ext cx="3775710" cy="1430655"/>
          </a:xfrm>
          <a:prstGeom prst="rect">
            <a:avLst/>
          </a:prstGeom>
        </p:spPr>
        <p:txBody>
          <a:bodyPr vert="horz" wrap="square" lIns="0" tIns="257175" rIns="0" bIns="0" rtlCol="0">
            <a:spAutoFit/>
          </a:bodyPr>
          <a:lstStyle/>
          <a:p>
            <a:pPr marL="1068070" lvl="2" indent="-1055370">
              <a:lnSpc>
                <a:spcPct val="100000"/>
              </a:lnSpc>
              <a:spcBef>
                <a:spcPts val="2025"/>
              </a:spcBef>
              <a:buFont typeface="Times New Roman"/>
              <a:buAutoNum type="arabicPeriod" startAt="2"/>
              <a:tabLst>
                <a:tab pos="1067435" algn="l"/>
                <a:tab pos="1068070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栈的表示和实现</a:t>
            </a:r>
            <a:endParaRPr sz="3000">
              <a:latin typeface="SimSun"/>
              <a:cs typeface="SimSun"/>
            </a:endParaRPr>
          </a:p>
          <a:p>
            <a:pPr marL="1054735" lvl="3" indent="-343535">
              <a:lnSpc>
                <a:spcPct val="100000"/>
              </a:lnSpc>
              <a:spcBef>
                <a:spcPts val="1935"/>
              </a:spcBef>
              <a:buSzPct val="96666"/>
              <a:buFont typeface="Wingdings"/>
              <a:buChar char=""/>
              <a:tabLst>
                <a:tab pos="1055370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入栈操作演示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57889" y="1569137"/>
            <a:ext cx="6735445" cy="1423035"/>
          </a:xfrm>
          <a:prstGeom prst="rect">
            <a:avLst/>
          </a:prstGeom>
        </p:spPr>
        <p:txBody>
          <a:bodyPr vert="horz" wrap="square" lIns="0" tIns="253365" rIns="0" bIns="0" rtlCol="0">
            <a:spAutoFit/>
          </a:bodyPr>
          <a:lstStyle/>
          <a:p>
            <a:pPr marL="576580" indent="-546100">
              <a:lnSpc>
                <a:spcPct val="100000"/>
              </a:lnSpc>
              <a:spcBef>
                <a:spcPts val="1995"/>
              </a:spcBef>
              <a:buFont typeface="Times New Roman"/>
              <a:buAutoNum type="arabicParenBoth"/>
              <a:tabLst>
                <a:tab pos="577215" algn="l"/>
              </a:tabLst>
            </a:pP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如果栈满，给栈增加容量</a:t>
            </a:r>
            <a:endParaRPr sz="3000">
              <a:latin typeface="SimSun"/>
              <a:cs typeface="SimSun"/>
            </a:endParaRPr>
          </a:p>
          <a:p>
            <a:pPr marL="557530" indent="-545465">
              <a:lnSpc>
                <a:spcPct val="100000"/>
              </a:lnSpc>
              <a:spcBef>
                <a:spcPts val="1900"/>
              </a:spcBef>
              <a:buFont typeface="Times New Roman"/>
              <a:buAutoNum type="arabicParenBoth"/>
              <a:tabLst>
                <a:tab pos="558165" algn="l"/>
              </a:tabLst>
            </a:pPr>
            <a:r>
              <a:rPr sz="3000" b="1" spc="20" dirty="0">
                <a:solidFill>
                  <a:srgbClr val="0000FF"/>
                </a:solidFill>
                <a:latin typeface="SimSun"/>
                <a:cs typeface="SimSun"/>
              </a:rPr>
              <a:t>将数据存入栈顶位置，栈顶后移一位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9590" y="4166615"/>
            <a:ext cx="1321435" cy="601345"/>
          </a:xfrm>
          <a:prstGeom prst="rect">
            <a:avLst/>
          </a:prstGeom>
          <a:ln w="13970">
            <a:solidFill>
              <a:srgbClr val="808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300"/>
              </a:spcBef>
            </a:pPr>
            <a:r>
              <a:rPr sz="3000" b="1" spc="5" dirty="0">
                <a:solidFill>
                  <a:srgbClr val="0707F9"/>
                </a:solidFill>
                <a:latin typeface="Times New Roman"/>
                <a:cs typeface="Times New Roman"/>
              </a:rPr>
              <a:t>S.base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9683" y="4926329"/>
            <a:ext cx="1114425" cy="111760"/>
          </a:xfrm>
          <a:custGeom>
            <a:avLst/>
            <a:gdLst/>
            <a:ahLst/>
            <a:cxnLst/>
            <a:rect l="l" t="t" r="r" b="b"/>
            <a:pathLst>
              <a:path w="1114425" h="111760">
                <a:moveTo>
                  <a:pt x="771906" y="22098"/>
                </a:moveTo>
                <a:lnTo>
                  <a:pt x="0" y="22098"/>
                </a:lnTo>
                <a:lnTo>
                  <a:pt x="0" y="89154"/>
                </a:lnTo>
                <a:lnTo>
                  <a:pt x="13715" y="89154"/>
                </a:lnTo>
                <a:lnTo>
                  <a:pt x="13716" y="49530"/>
                </a:lnTo>
                <a:lnTo>
                  <a:pt x="27431" y="35814"/>
                </a:lnTo>
                <a:lnTo>
                  <a:pt x="27431" y="49530"/>
                </a:lnTo>
                <a:lnTo>
                  <a:pt x="758190" y="49530"/>
                </a:lnTo>
                <a:lnTo>
                  <a:pt x="758190" y="35814"/>
                </a:lnTo>
                <a:lnTo>
                  <a:pt x="771906" y="22098"/>
                </a:lnTo>
                <a:close/>
              </a:path>
              <a:path w="1114425" h="111760">
                <a:moveTo>
                  <a:pt x="27431" y="49530"/>
                </a:moveTo>
                <a:lnTo>
                  <a:pt x="27431" y="35814"/>
                </a:lnTo>
                <a:lnTo>
                  <a:pt x="13716" y="49530"/>
                </a:lnTo>
                <a:lnTo>
                  <a:pt x="27431" y="49530"/>
                </a:lnTo>
                <a:close/>
              </a:path>
              <a:path w="1114425" h="111760">
                <a:moveTo>
                  <a:pt x="27431" y="61722"/>
                </a:moveTo>
                <a:lnTo>
                  <a:pt x="27431" y="49530"/>
                </a:lnTo>
                <a:lnTo>
                  <a:pt x="13716" y="49530"/>
                </a:lnTo>
                <a:lnTo>
                  <a:pt x="13716" y="61722"/>
                </a:lnTo>
                <a:lnTo>
                  <a:pt x="27431" y="61722"/>
                </a:lnTo>
                <a:close/>
              </a:path>
              <a:path w="1114425" h="111760">
                <a:moveTo>
                  <a:pt x="785622" y="79139"/>
                </a:moveTo>
                <a:lnTo>
                  <a:pt x="785622" y="61722"/>
                </a:lnTo>
                <a:lnTo>
                  <a:pt x="13716" y="61722"/>
                </a:lnTo>
                <a:lnTo>
                  <a:pt x="27431" y="75438"/>
                </a:lnTo>
                <a:lnTo>
                  <a:pt x="27431" y="89154"/>
                </a:lnTo>
                <a:lnTo>
                  <a:pt x="758190" y="89154"/>
                </a:lnTo>
                <a:lnTo>
                  <a:pt x="758190" y="75437"/>
                </a:lnTo>
                <a:lnTo>
                  <a:pt x="770382" y="87630"/>
                </a:lnTo>
                <a:lnTo>
                  <a:pt x="770382" y="81534"/>
                </a:lnTo>
                <a:lnTo>
                  <a:pt x="785622" y="79139"/>
                </a:lnTo>
                <a:close/>
              </a:path>
              <a:path w="1114425" h="111760">
                <a:moveTo>
                  <a:pt x="27431" y="89154"/>
                </a:moveTo>
                <a:lnTo>
                  <a:pt x="27431" y="75438"/>
                </a:lnTo>
                <a:lnTo>
                  <a:pt x="13716" y="61722"/>
                </a:lnTo>
                <a:lnTo>
                  <a:pt x="13715" y="89154"/>
                </a:lnTo>
                <a:lnTo>
                  <a:pt x="27431" y="89154"/>
                </a:lnTo>
                <a:close/>
              </a:path>
              <a:path w="1114425" h="111760">
                <a:moveTo>
                  <a:pt x="1114044" y="55626"/>
                </a:moveTo>
                <a:lnTo>
                  <a:pt x="758190" y="0"/>
                </a:lnTo>
                <a:lnTo>
                  <a:pt x="758190" y="22098"/>
                </a:lnTo>
                <a:lnTo>
                  <a:pt x="771906" y="22098"/>
                </a:lnTo>
                <a:lnTo>
                  <a:pt x="771906" y="28346"/>
                </a:lnTo>
                <a:lnTo>
                  <a:pt x="785622" y="16002"/>
                </a:lnTo>
                <a:lnTo>
                  <a:pt x="785622" y="32112"/>
                </a:lnTo>
                <a:lnTo>
                  <a:pt x="935296" y="55626"/>
                </a:lnTo>
                <a:lnTo>
                  <a:pt x="1022604" y="41910"/>
                </a:lnTo>
                <a:lnTo>
                  <a:pt x="1022604" y="69919"/>
                </a:lnTo>
                <a:lnTo>
                  <a:pt x="1114044" y="55626"/>
                </a:lnTo>
                <a:close/>
              </a:path>
              <a:path w="1114425" h="111760">
                <a:moveTo>
                  <a:pt x="771906" y="28346"/>
                </a:moveTo>
                <a:lnTo>
                  <a:pt x="771906" y="22098"/>
                </a:lnTo>
                <a:lnTo>
                  <a:pt x="758190" y="35814"/>
                </a:lnTo>
                <a:lnTo>
                  <a:pt x="758190" y="49530"/>
                </a:lnTo>
                <a:lnTo>
                  <a:pt x="770382" y="49530"/>
                </a:lnTo>
                <a:lnTo>
                  <a:pt x="770382" y="29718"/>
                </a:lnTo>
                <a:lnTo>
                  <a:pt x="771906" y="28346"/>
                </a:lnTo>
                <a:close/>
              </a:path>
              <a:path w="1114425" h="111760">
                <a:moveTo>
                  <a:pt x="771906" y="89154"/>
                </a:moveTo>
                <a:lnTo>
                  <a:pt x="758190" y="75437"/>
                </a:lnTo>
                <a:lnTo>
                  <a:pt x="758190" y="89154"/>
                </a:lnTo>
                <a:lnTo>
                  <a:pt x="771906" y="89154"/>
                </a:lnTo>
                <a:close/>
              </a:path>
              <a:path w="1114425" h="111760">
                <a:moveTo>
                  <a:pt x="771906" y="109107"/>
                </a:moveTo>
                <a:lnTo>
                  <a:pt x="771906" y="89154"/>
                </a:lnTo>
                <a:lnTo>
                  <a:pt x="758190" y="89154"/>
                </a:lnTo>
                <a:lnTo>
                  <a:pt x="758189" y="111252"/>
                </a:lnTo>
                <a:lnTo>
                  <a:pt x="771906" y="109107"/>
                </a:lnTo>
                <a:close/>
              </a:path>
              <a:path w="1114425" h="111760">
                <a:moveTo>
                  <a:pt x="785622" y="32112"/>
                </a:moveTo>
                <a:lnTo>
                  <a:pt x="785622" y="16002"/>
                </a:lnTo>
                <a:lnTo>
                  <a:pt x="770382" y="29718"/>
                </a:lnTo>
                <a:lnTo>
                  <a:pt x="785622" y="32112"/>
                </a:lnTo>
                <a:close/>
              </a:path>
              <a:path w="1114425" h="111760">
                <a:moveTo>
                  <a:pt x="785622" y="49530"/>
                </a:moveTo>
                <a:lnTo>
                  <a:pt x="785622" y="32112"/>
                </a:lnTo>
                <a:lnTo>
                  <a:pt x="770382" y="29718"/>
                </a:lnTo>
                <a:lnTo>
                  <a:pt x="770382" y="49530"/>
                </a:lnTo>
                <a:lnTo>
                  <a:pt x="785622" y="49530"/>
                </a:lnTo>
                <a:close/>
              </a:path>
              <a:path w="1114425" h="111760">
                <a:moveTo>
                  <a:pt x="1022604" y="69919"/>
                </a:moveTo>
                <a:lnTo>
                  <a:pt x="1022604" y="69342"/>
                </a:lnTo>
                <a:lnTo>
                  <a:pt x="935296" y="55626"/>
                </a:lnTo>
                <a:lnTo>
                  <a:pt x="770382" y="81534"/>
                </a:lnTo>
                <a:lnTo>
                  <a:pt x="785622" y="95250"/>
                </a:lnTo>
                <a:lnTo>
                  <a:pt x="785622" y="106963"/>
                </a:lnTo>
                <a:lnTo>
                  <a:pt x="1022604" y="69919"/>
                </a:lnTo>
                <a:close/>
              </a:path>
              <a:path w="1114425" h="111760">
                <a:moveTo>
                  <a:pt x="785622" y="106963"/>
                </a:moveTo>
                <a:lnTo>
                  <a:pt x="785622" y="95250"/>
                </a:lnTo>
                <a:lnTo>
                  <a:pt x="770382" y="81534"/>
                </a:lnTo>
                <a:lnTo>
                  <a:pt x="770382" y="87630"/>
                </a:lnTo>
                <a:lnTo>
                  <a:pt x="771906" y="89154"/>
                </a:lnTo>
                <a:lnTo>
                  <a:pt x="771906" y="109107"/>
                </a:lnTo>
                <a:lnTo>
                  <a:pt x="785622" y="106963"/>
                </a:lnTo>
                <a:close/>
              </a:path>
              <a:path w="1114425" h="111760">
                <a:moveTo>
                  <a:pt x="1022604" y="69342"/>
                </a:moveTo>
                <a:lnTo>
                  <a:pt x="1022604" y="41910"/>
                </a:lnTo>
                <a:lnTo>
                  <a:pt x="935296" y="55626"/>
                </a:lnTo>
                <a:lnTo>
                  <a:pt x="1022604" y="69342"/>
                </a:lnTo>
                <a:close/>
              </a:path>
            </a:pathLst>
          </a:custGeom>
          <a:solidFill>
            <a:srgbClr val="009D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07671" y="5564885"/>
            <a:ext cx="123825" cy="466090"/>
          </a:xfrm>
          <a:custGeom>
            <a:avLst/>
            <a:gdLst/>
            <a:ahLst/>
            <a:cxnLst/>
            <a:rect l="l" t="t" r="r" b="b"/>
            <a:pathLst>
              <a:path w="123825" h="466089">
                <a:moveTo>
                  <a:pt x="123444" y="123443"/>
                </a:moveTo>
                <a:lnTo>
                  <a:pt x="61722" y="0"/>
                </a:lnTo>
                <a:lnTo>
                  <a:pt x="0" y="123443"/>
                </a:lnTo>
                <a:lnTo>
                  <a:pt x="41148" y="123443"/>
                </a:lnTo>
                <a:lnTo>
                  <a:pt x="41148" y="102869"/>
                </a:lnTo>
                <a:lnTo>
                  <a:pt x="82296" y="102869"/>
                </a:lnTo>
                <a:lnTo>
                  <a:pt x="82296" y="123443"/>
                </a:lnTo>
                <a:lnTo>
                  <a:pt x="123444" y="123443"/>
                </a:lnTo>
                <a:close/>
              </a:path>
              <a:path w="123825" h="466089">
                <a:moveTo>
                  <a:pt x="82296" y="123443"/>
                </a:moveTo>
                <a:lnTo>
                  <a:pt x="82296" y="102869"/>
                </a:lnTo>
                <a:lnTo>
                  <a:pt x="41148" y="102869"/>
                </a:lnTo>
                <a:lnTo>
                  <a:pt x="41148" y="123443"/>
                </a:lnTo>
                <a:lnTo>
                  <a:pt x="82296" y="123443"/>
                </a:lnTo>
                <a:close/>
              </a:path>
              <a:path w="123825" h="466089">
                <a:moveTo>
                  <a:pt x="82296" y="465581"/>
                </a:moveTo>
                <a:lnTo>
                  <a:pt x="82296" y="123443"/>
                </a:lnTo>
                <a:lnTo>
                  <a:pt x="41148" y="123443"/>
                </a:lnTo>
                <a:lnTo>
                  <a:pt x="41148" y="465581"/>
                </a:lnTo>
                <a:lnTo>
                  <a:pt x="82296" y="465581"/>
                </a:lnTo>
                <a:close/>
              </a:path>
            </a:pathLst>
          </a:custGeom>
          <a:solidFill>
            <a:srgbClr val="009D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1912327" y="4926914"/>
          <a:ext cx="7772397" cy="495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9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57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57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023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600" b="1" dirty="0">
                          <a:latin typeface="Constantia"/>
                          <a:cs typeface="Constantia"/>
                        </a:rPr>
                        <a:t>a</a:t>
                      </a:r>
                      <a:endParaRPr sz="2600">
                        <a:latin typeface="Constantia"/>
                        <a:cs typeface="Constantia"/>
                      </a:endParaRPr>
                    </a:p>
                  </a:txBody>
                  <a:tcPr marL="0" marR="0" marT="279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600" b="1" dirty="0">
                          <a:latin typeface="Constantia"/>
                          <a:cs typeface="Constantia"/>
                        </a:rPr>
                        <a:t>b</a:t>
                      </a:r>
                      <a:endParaRPr sz="2600">
                        <a:latin typeface="Constantia"/>
                        <a:cs typeface="Constantia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600" b="1" dirty="0">
                          <a:latin typeface="Constantia"/>
                          <a:cs typeface="Constantia"/>
                        </a:rPr>
                        <a:t>c</a:t>
                      </a:r>
                      <a:endParaRPr sz="2600">
                        <a:latin typeface="Constantia"/>
                        <a:cs typeface="Constantia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600" b="1" dirty="0">
                          <a:latin typeface="Constantia"/>
                          <a:cs typeface="Constantia"/>
                        </a:rPr>
                        <a:t>d</a:t>
                      </a:r>
                      <a:endParaRPr sz="2600">
                        <a:latin typeface="Constantia"/>
                        <a:cs typeface="Constantia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600" b="1" dirty="0">
                          <a:latin typeface="Constantia"/>
                          <a:cs typeface="Constantia"/>
                        </a:rPr>
                        <a:t>e</a:t>
                      </a:r>
                      <a:endParaRPr sz="2600">
                        <a:latin typeface="Constantia"/>
                        <a:cs typeface="Constantia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600" b="1" dirty="0">
                          <a:latin typeface="Constantia"/>
                          <a:cs typeface="Constantia"/>
                        </a:rPr>
                        <a:t>f</a:t>
                      </a:r>
                      <a:endParaRPr sz="2600">
                        <a:latin typeface="Constantia"/>
                        <a:cs typeface="Constantia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0">
                        <a:lnSpc>
                          <a:spcPts val="2965"/>
                        </a:lnSpc>
                      </a:pPr>
                      <a:r>
                        <a:rPr sz="3000" b="1" dirty="0">
                          <a:solidFill>
                            <a:srgbClr val="0000FF"/>
                          </a:solidFill>
                          <a:latin typeface="Constantia"/>
                          <a:cs typeface="Constantia"/>
                        </a:rPr>
                        <a:t>e</a:t>
                      </a:r>
                      <a:endParaRPr sz="3000">
                        <a:latin typeface="Constantia"/>
                        <a:cs typeface="Constantia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5730240" y="6123432"/>
          <a:ext cx="2096769" cy="6012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53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8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66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1218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3000" b="1" dirty="0">
                          <a:solidFill>
                            <a:srgbClr val="0707F9"/>
                          </a:solidFill>
                          <a:latin typeface="Times New Roman"/>
                          <a:cs typeface="Times New Roman"/>
                        </a:rPr>
                        <a:t>S.to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9050">
                      <a:solidFill>
                        <a:srgbClr val="808000"/>
                      </a:solidFill>
                      <a:prstDash val="solid"/>
                    </a:lnL>
                    <a:lnR w="19050">
                      <a:solidFill>
                        <a:srgbClr val="808000"/>
                      </a:solidFill>
                      <a:prstDash val="solid"/>
                    </a:lnR>
                    <a:lnT w="19050">
                      <a:solidFill>
                        <a:srgbClr val="808000"/>
                      </a:solidFill>
                      <a:prstDash val="solid"/>
                    </a:lnT>
                    <a:lnB w="19050">
                      <a:solidFill>
                        <a:srgbClr val="808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3000" b="1" spc="-1045" dirty="0">
                          <a:solidFill>
                            <a:srgbClr val="0707F9"/>
                          </a:solidFill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3000" b="1" spc="-5" dirty="0">
                          <a:solidFill>
                            <a:srgbClr val="0707F9"/>
                          </a:solidFill>
                          <a:latin typeface="Times New Roman"/>
                          <a:cs typeface="Times New Roman"/>
                        </a:rPr>
                        <a:t>S.t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9050">
                      <a:solidFill>
                        <a:srgbClr val="808000"/>
                      </a:solidFill>
                      <a:prstDash val="solid"/>
                    </a:lnL>
                    <a:lnR w="19050">
                      <a:solidFill>
                        <a:srgbClr val="808000"/>
                      </a:solidFill>
                      <a:prstDash val="solid"/>
                    </a:lnR>
                    <a:lnT w="19050">
                      <a:solidFill>
                        <a:srgbClr val="808000"/>
                      </a:solidFill>
                      <a:prstDash val="solid"/>
                    </a:lnT>
                    <a:lnB w="19050">
                      <a:solidFill>
                        <a:srgbClr val="808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3000" b="1" spc="5" dirty="0">
                          <a:solidFill>
                            <a:srgbClr val="0707F9"/>
                          </a:solidFill>
                          <a:latin typeface="Times New Roman"/>
                          <a:cs typeface="Times New Roman"/>
                        </a:rPr>
                        <a:t>op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9050">
                      <a:solidFill>
                        <a:srgbClr val="808000"/>
                      </a:solidFill>
                      <a:prstDash val="solid"/>
                    </a:lnL>
                    <a:lnR w="19050">
                      <a:solidFill>
                        <a:srgbClr val="808000"/>
                      </a:solidFill>
                      <a:prstDash val="solid"/>
                    </a:lnR>
                    <a:lnT w="19050">
                      <a:solidFill>
                        <a:srgbClr val="808000"/>
                      </a:solidFill>
                      <a:prstDash val="solid"/>
                    </a:lnT>
                    <a:lnB w="19050">
                      <a:solidFill>
                        <a:srgbClr val="808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object 13"/>
          <p:cNvSpPr/>
          <p:nvPr/>
        </p:nvSpPr>
        <p:spPr>
          <a:xfrm>
            <a:off x="6684136" y="5564885"/>
            <a:ext cx="123825" cy="466090"/>
          </a:xfrm>
          <a:custGeom>
            <a:avLst/>
            <a:gdLst/>
            <a:ahLst/>
            <a:cxnLst/>
            <a:rect l="l" t="t" r="r" b="b"/>
            <a:pathLst>
              <a:path w="123825" h="466089">
                <a:moveTo>
                  <a:pt x="123456" y="123443"/>
                </a:moveTo>
                <a:lnTo>
                  <a:pt x="61734" y="0"/>
                </a:lnTo>
                <a:lnTo>
                  <a:pt x="0" y="123443"/>
                </a:lnTo>
                <a:lnTo>
                  <a:pt x="41159" y="123443"/>
                </a:lnTo>
                <a:lnTo>
                  <a:pt x="41159" y="102869"/>
                </a:lnTo>
                <a:lnTo>
                  <a:pt x="82308" y="102869"/>
                </a:lnTo>
                <a:lnTo>
                  <a:pt x="82308" y="123443"/>
                </a:lnTo>
                <a:lnTo>
                  <a:pt x="123456" y="123443"/>
                </a:lnTo>
                <a:close/>
              </a:path>
              <a:path w="123825" h="466089">
                <a:moveTo>
                  <a:pt x="82308" y="123443"/>
                </a:moveTo>
                <a:lnTo>
                  <a:pt x="82308" y="102869"/>
                </a:lnTo>
                <a:lnTo>
                  <a:pt x="41159" y="102869"/>
                </a:lnTo>
                <a:lnTo>
                  <a:pt x="41159" y="123443"/>
                </a:lnTo>
                <a:lnTo>
                  <a:pt x="82308" y="123443"/>
                </a:lnTo>
                <a:close/>
              </a:path>
              <a:path w="123825" h="466089">
                <a:moveTo>
                  <a:pt x="82308" y="465581"/>
                </a:moveTo>
                <a:lnTo>
                  <a:pt x="82308" y="123443"/>
                </a:lnTo>
                <a:lnTo>
                  <a:pt x="41159" y="123443"/>
                </a:lnTo>
                <a:lnTo>
                  <a:pt x="41159" y="465581"/>
                </a:lnTo>
                <a:lnTo>
                  <a:pt x="82308" y="465581"/>
                </a:lnTo>
                <a:close/>
              </a:path>
            </a:pathLst>
          </a:custGeom>
          <a:solidFill>
            <a:srgbClr val="009D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13</a:t>
            </a:fld>
            <a:endParaRPr spc="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70305" algn="l"/>
              </a:tabLst>
            </a:pPr>
            <a:r>
              <a:rPr spc="-60" dirty="0"/>
              <a:t>第3</a:t>
            </a:r>
            <a:r>
              <a:rPr spc="-90" dirty="0"/>
              <a:t>章</a:t>
            </a:r>
            <a:r>
              <a:rPr dirty="0"/>
              <a:t>	</a:t>
            </a:r>
            <a:r>
              <a:rPr spc="30" dirty="0"/>
              <a:t>栈和队列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14</a:t>
            </a:fld>
            <a:endParaRPr spc="5" dirty="0"/>
          </a:p>
        </p:txBody>
      </p:sp>
      <p:sp>
        <p:nvSpPr>
          <p:cNvPr id="6" name="object 6"/>
          <p:cNvSpPr txBox="1"/>
          <p:nvPr/>
        </p:nvSpPr>
        <p:spPr>
          <a:xfrm>
            <a:off x="149528" y="148061"/>
            <a:ext cx="3775710" cy="4864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067435" algn="l"/>
              </a:tabLst>
            </a:pPr>
            <a:r>
              <a:rPr sz="3000" b="1" spc="5" dirty="0">
                <a:solidFill>
                  <a:srgbClr val="6500CC"/>
                </a:solidFill>
                <a:latin typeface="Times New Roman"/>
                <a:cs typeface="Times New Roman"/>
              </a:rPr>
              <a:t>3.1.2	</a:t>
            </a: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栈的表示和实现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1978" y="773675"/>
            <a:ext cx="8519795" cy="58654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424180" indent="-343535">
              <a:lnSpc>
                <a:spcPct val="100000"/>
              </a:lnSpc>
              <a:spcBef>
                <a:spcPts val="120"/>
              </a:spcBef>
              <a:buSzPct val="96666"/>
              <a:buFont typeface="Wingdings"/>
              <a:buChar char=""/>
              <a:tabLst>
                <a:tab pos="424815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入栈操作演示</a:t>
            </a:r>
            <a:endParaRPr sz="3000">
              <a:latin typeface="SimSun"/>
              <a:cs typeface="SimSun"/>
            </a:endParaRPr>
          </a:p>
          <a:p>
            <a:pPr marL="300355" marR="1567180" indent="-192405">
              <a:lnSpc>
                <a:spcPct val="100800"/>
              </a:lnSpc>
              <a:spcBef>
                <a:spcPts val="2465"/>
              </a:spcBef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Status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Push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(SqStack &amp;S, </a:t>
            </a:r>
            <a:r>
              <a:rPr sz="3000" b="1" spc="-20" dirty="0">
                <a:solidFill>
                  <a:srgbClr val="0000FF"/>
                </a:solidFill>
                <a:latin typeface="Times New Roman"/>
                <a:cs typeface="Times New Roman"/>
              </a:rPr>
              <a:t>SElemType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e) {  if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(S.top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- S.base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&gt;=</a:t>
            </a:r>
            <a:r>
              <a:rPr sz="3000" b="1" spc="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S.stacksize)</a:t>
            </a:r>
            <a:endParaRPr sz="3000">
              <a:latin typeface="Times New Roman"/>
              <a:cs typeface="Times New Roman"/>
            </a:endParaRPr>
          </a:p>
          <a:p>
            <a:pPr marL="779780" marR="1337945" indent="-287655">
              <a:lnSpc>
                <a:spcPts val="3620"/>
              </a:lnSpc>
              <a:spcBef>
                <a:spcPts val="125"/>
              </a:spcBef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{ S.base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= </a:t>
            </a:r>
            <a:r>
              <a:rPr sz="3000" b="1" spc="-20" dirty="0">
                <a:solidFill>
                  <a:srgbClr val="0000FF"/>
                </a:solidFill>
                <a:latin typeface="Times New Roman"/>
                <a:cs typeface="Times New Roman"/>
              </a:rPr>
              <a:t>(ElemType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*) </a:t>
            </a:r>
            <a:r>
              <a:rPr sz="30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realloc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( S.base,  (S.stacksize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+ </a:t>
            </a:r>
            <a:r>
              <a:rPr sz="30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STACKINCREMENT)</a:t>
            </a:r>
            <a:r>
              <a:rPr sz="3000" b="1" spc="-9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*</a:t>
            </a:r>
            <a:endParaRPr sz="3000">
              <a:latin typeface="Times New Roman"/>
              <a:cs typeface="Times New Roman"/>
            </a:endParaRPr>
          </a:p>
          <a:p>
            <a:pPr marL="5193030">
              <a:lnSpc>
                <a:spcPts val="3510"/>
              </a:lnSpc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sizeof</a:t>
            </a:r>
            <a:r>
              <a:rPr sz="3000" b="1" spc="-4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-15" dirty="0">
                <a:solidFill>
                  <a:srgbClr val="0000FF"/>
                </a:solidFill>
                <a:latin typeface="Times New Roman"/>
                <a:cs typeface="Times New Roman"/>
              </a:rPr>
              <a:t>(ElemType));</a:t>
            </a:r>
            <a:endParaRPr sz="3000">
              <a:latin typeface="Times New Roman"/>
              <a:cs typeface="Times New Roman"/>
            </a:endParaRPr>
          </a:p>
          <a:p>
            <a:pPr marL="683895" marR="5080" indent="-635">
              <a:lnSpc>
                <a:spcPts val="3590"/>
              </a:lnSpc>
              <a:spcBef>
                <a:spcPts val="190"/>
              </a:spcBef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if</a:t>
            </a:r>
            <a:r>
              <a:rPr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(!S.base)</a:t>
            </a:r>
            <a:r>
              <a:rPr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exit </a:t>
            </a:r>
            <a:r>
              <a:rPr sz="3000" b="1" spc="15" dirty="0">
                <a:solidFill>
                  <a:srgbClr val="0000FF"/>
                </a:solidFill>
                <a:latin typeface="Times New Roman"/>
                <a:cs typeface="Times New Roman"/>
              </a:rPr>
              <a:t>(OVERFLOW);</a:t>
            </a:r>
            <a:r>
              <a:rPr sz="3000" b="1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latin typeface="Times New Roman"/>
                <a:cs typeface="Times New Roman"/>
              </a:rPr>
              <a:t>//</a:t>
            </a:r>
            <a:r>
              <a:rPr sz="3000" b="1" spc="15" dirty="0">
                <a:latin typeface="SimSun"/>
                <a:cs typeface="SimSun"/>
              </a:rPr>
              <a:t>存储分配失败 </a:t>
            </a:r>
            <a:r>
              <a:rPr sz="3000" b="1" spc="5" dirty="0">
                <a:solidFill>
                  <a:srgbClr val="FF3300"/>
                </a:solidFill>
                <a:latin typeface="Times New Roman"/>
                <a:cs typeface="Times New Roman"/>
              </a:rPr>
              <a:t>S.top </a:t>
            </a:r>
            <a:r>
              <a:rPr sz="3000" b="1" spc="10" dirty="0">
                <a:solidFill>
                  <a:srgbClr val="FF3300"/>
                </a:solidFill>
                <a:latin typeface="Times New Roman"/>
                <a:cs typeface="Times New Roman"/>
              </a:rPr>
              <a:t>= </a:t>
            </a:r>
            <a:r>
              <a:rPr sz="3000" b="1" spc="5" dirty="0">
                <a:solidFill>
                  <a:srgbClr val="FF3300"/>
                </a:solidFill>
                <a:latin typeface="Times New Roman"/>
                <a:cs typeface="Times New Roman"/>
              </a:rPr>
              <a:t>S.base </a:t>
            </a:r>
            <a:r>
              <a:rPr sz="3000" b="1" spc="10" dirty="0">
                <a:solidFill>
                  <a:srgbClr val="FF3300"/>
                </a:solidFill>
                <a:latin typeface="Times New Roman"/>
                <a:cs typeface="Times New Roman"/>
              </a:rPr>
              <a:t>+ </a:t>
            </a:r>
            <a:r>
              <a:rPr sz="3000" b="1" dirty="0">
                <a:solidFill>
                  <a:srgbClr val="FF3300"/>
                </a:solidFill>
                <a:latin typeface="Times New Roman"/>
                <a:cs typeface="Times New Roman"/>
              </a:rPr>
              <a:t>S.stacksize;</a:t>
            </a:r>
            <a:endParaRPr sz="3000">
              <a:latin typeface="Times New Roman"/>
              <a:cs typeface="Times New Roman"/>
            </a:endParaRPr>
          </a:p>
          <a:p>
            <a:pPr marL="683895">
              <a:lnSpc>
                <a:spcPts val="3510"/>
              </a:lnSpc>
            </a:pPr>
            <a:r>
              <a:rPr sz="3000" b="1" spc="5" dirty="0">
                <a:solidFill>
                  <a:srgbClr val="FF3300"/>
                </a:solidFill>
                <a:latin typeface="Times New Roman"/>
                <a:cs typeface="Times New Roman"/>
              </a:rPr>
              <a:t>S.stacksize </a:t>
            </a:r>
            <a:r>
              <a:rPr sz="3000" b="1" spc="10" dirty="0">
                <a:solidFill>
                  <a:srgbClr val="FF3300"/>
                </a:solidFill>
                <a:latin typeface="Times New Roman"/>
                <a:cs typeface="Times New Roman"/>
              </a:rPr>
              <a:t>+=</a:t>
            </a:r>
            <a:r>
              <a:rPr sz="3000" b="1" spc="-20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3000" b="1" spc="-5" dirty="0">
                <a:solidFill>
                  <a:srgbClr val="FF3300"/>
                </a:solidFill>
                <a:latin typeface="Times New Roman"/>
                <a:cs typeface="Times New Roman"/>
              </a:rPr>
              <a:t>STACKINCREMENT;</a:t>
            </a:r>
            <a:endParaRPr sz="3000">
              <a:latin typeface="Times New Roman"/>
              <a:cs typeface="Times New Roman"/>
            </a:endParaRPr>
          </a:p>
          <a:p>
            <a:pPr marL="300355">
              <a:lnSpc>
                <a:spcPct val="100000"/>
              </a:lnSpc>
              <a:spcBef>
                <a:spcPts val="25"/>
              </a:spcBef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}</a:t>
            </a:r>
            <a:endParaRPr sz="3000">
              <a:latin typeface="Times New Roman"/>
              <a:cs typeface="Times New Roman"/>
            </a:endParaRPr>
          </a:p>
          <a:p>
            <a:pPr marL="300355">
              <a:lnSpc>
                <a:spcPct val="100000"/>
              </a:lnSpc>
              <a:spcBef>
                <a:spcPts val="25"/>
              </a:spcBef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*S.top++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=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e; </a:t>
            </a:r>
            <a:r>
              <a:rPr sz="30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return</a:t>
            </a:r>
            <a:r>
              <a:rPr sz="3000" b="1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OK;</a:t>
            </a: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}</a:t>
            </a:r>
            <a:endParaRPr sz="3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70305" algn="l"/>
              </a:tabLst>
            </a:pPr>
            <a:r>
              <a:rPr spc="-60" dirty="0"/>
              <a:t>第3</a:t>
            </a:r>
            <a:r>
              <a:rPr spc="-90" dirty="0"/>
              <a:t>章</a:t>
            </a:r>
            <a:r>
              <a:rPr dirty="0"/>
              <a:t>	</a:t>
            </a:r>
            <a:r>
              <a:rPr spc="30" dirty="0"/>
              <a:t>栈和队列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15</a:t>
            </a:fld>
            <a:endParaRPr spc="5" dirty="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482980" y="1916354"/>
          <a:ext cx="6599554" cy="38672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96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31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5532">
                <a:tc>
                  <a:txBody>
                    <a:bodyPr/>
                    <a:lstStyle/>
                    <a:p>
                      <a:pPr marL="31750">
                        <a:lnSpc>
                          <a:spcPts val="3295"/>
                        </a:lnSpc>
                      </a:pPr>
                      <a:r>
                        <a:rPr sz="3000" b="1" spc="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DestroyStack(&amp;S)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4965">
                        <a:lnSpc>
                          <a:spcPts val="3295"/>
                        </a:lnSpc>
                      </a:pPr>
                      <a:r>
                        <a:rPr sz="3000" b="1" dirty="0">
                          <a:latin typeface="Times New Roman"/>
                          <a:cs typeface="Times New Roman"/>
                        </a:rPr>
                        <a:t>//</a:t>
                      </a:r>
                      <a:r>
                        <a:rPr sz="3000" b="1" spc="15" dirty="0">
                          <a:latin typeface="SimSun"/>
                          <a:cs typeface="SimSun"/>
                        </a:rPr>
                        <a:t>销毁栈</a:t>
                      </a:r>
                      <a:endParaRPr sz="3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145">
                <a:tc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0" b="1" spc="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ClearStack(&amp;S)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 marL="39052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0" b="1" dirty="0">
                          <a:latin typeface="Times New Roman"/>
                          <a:cs typeface="Times New Roman"/>
                        </a:rPr>
                        <a:t>//</a:t>
                      </a:r>
                      <a:r>
                        <a:rPr sz="3000" b="1" spc="15" dirty="0">
                          <a:latin typeface="SimSun"/>
                          <a:cs typeface="SimSun"/>
                        </a:rPr>
                        <a:t>清空栈</a:t>
                      </a:r>
                      <a:endParaRPr sz="3000">
                        <a:latin typeface="SimSun"/>
                        <a:cs typeface="SimSun"/>
                      </a:endParaRPr>
                    </a:p>
                  </a:txBody>
                  <a:tcPr marL="0" marR="0" marT="1143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5395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0" b="1" spc="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StackEmpty(S)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 marL="3702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0" b="1" dirty="0">
                          <a:latin typeface="Times New Roman"/>
                          <a:cs typeface="Times New Roman"/>
                        </a:rPr>
                        <a:t>//</a:t>
                      </a:r>
                      <a:r>
                        <a:rPr sz="3000" b="1" spc="15" dirty="0">
                          <a:latin typeface="SimSun"/>
                          <a:cs typeface="SimSun"/>
                        </a:rPr>
                        <a:t>判栈空</a:t>
                      </a:r>
                      <a:endParaRPr sz="3000">
                        <a:latin typeface="SimSun"/>
                        <a:cs typeface="SimSun"/>
                      </a:endParaRPr>
                    </a:p>
                  </a:txBody>
                  <a:tcPr marL="0" marR="0" marT="1143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4645">
                <a:tc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3000" b="1" spc="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StackLength(S)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L="32956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3000" b="1" dirty="0">
                          <a:latin typeface="Times New Roman"/>
                          <a:cs typeface="Times New Roman"/>
                        </a:rPr>
                        <a:t>//</a:t>
                      </a:r>
                      <a:r>
                        <a:rPr sz="3000" b="1" spc="15" dirty="0">
                          <a:latin typeface="SimSun"/>
                          <a:cs typeface="SimSun"/>
                        </a:rPr>
                        <a:t>求栈长度</a:t>
                      </a:r>
                      <a:endParaRPr sz="3000">
                        <a:latin typeface="SimSun"/>
                        <a:cs typeface="SimSun"/>
                      </a:endParaRPr>
                    </a:p>
                  </a:txBody>
                  <a:tcPr marL="0" marR="0" marT="5080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652">
                <a:tc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3000" b="1" spc="-2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GetTop(S,</a:t>
                      </a:r>
                      <a:r>
                        <a:rPr sz="3000" b="1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000" b="1" spc="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&amp;e)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L="33337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3000" b="1" dirty="0">
                          <a:latin typeface="Times New Roman"/>
                          <a:cs typeface="Times New Roman"/>
                        </a:rPr>
                        <a:t>//</a:t>
                      </a:r>
                      <a:r>
                        <a:rPr sz="3000" b="1" spc="15" dirty="0">
                          <a:latin typeface="SimSun"/>
                          <a:cs typeface="SimSun"/>
                        </a:rPr>
                        <a:t>取栈顶元素</a:t>
                      </a:r>
                      <a:endParaRPr sz="3000">
                        <a:latin typeface="SimSun"/>
                        <a:cs typeface="SimSun"/>
                      </a:endParaRPr>
                    </a:p>
                  </a:txBody>
                  <a:tcPr marL="0" marR="0" marT="5080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0166"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3000" b="1" spc="1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Pop(&amp;S,</a:t>
                      </a:r>
                      <a:r>
                        <a:rPr sz="3000" b="1" spc="1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000" b="1" spc="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&amp;e)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58419" marB="0"/>
                </a:tc>
                <a:tc>
                  <a:txBody>
                    <a:bodyPr/>
                    <a:lstStyle/>
                    <a:p>
                      <a:pPr marL="28511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3000" b="1" dirty="0">
                          <a:latin typeface="Times New Roman"/>
                          <a:cs typeface="Times New Roman"/>
                        </a:rPr>
                        <a:t>//</a:t>
                      </a:r>
                      <a:r>
                        <a:rPr sz="3000" b="1" spc="15" dirty="0">
                          <a:latin typeface="SimSun"/>
                          <a:cs typeface="SimSun"/>
                        </a:rPr>
                        <a:t>出栈</a:t>
                      </a:r>
                      <a:endParaRPr sz="3000">
                        <a:latin typeface="SimSun"/>
                        <a:cs typeface="SimSun"/>
                      </a:endParaRPr>
                    </a:p>
                  </a:txBody>
                  <a:tcPr marL="0" marR="0" marT="58419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2680">
                <a:tc>
                  <a:txBody>
                    <a:bodyPr/>
                    <a:lstStyle/>
                    <a:p>
                      <a:pPr marL="67310">
                        <a:lnSpc>
                          <a:spcPts val="3554"/>
                        </a:lnSpc>
                        <a:spcBef>
                          <a:spcPts val="225"/>
                        </a:spcBef>
                      </a:pPr>
                      <a:r>
                        <a:rPr sz="3000" b="1" spc="-1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StackTravers(S,</a:t>
                      </a:r>
                      <a:r>
                        <a:rPr sz="3000" b="1" spc="-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000" b="1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visit())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/>
                </a:tc>
                <a:tc>
                  <a:txBody>
                    <a:bodyPr/>
                    <a:lstStyle/>
                    <a:p>
                      <a:pPr marL="239395">
                        <a:lnSpc>
                          <a:spcPts val="3554"/>
                        </a:lnSpc>
                        <a:spcBef>
                          <a:spcPts val="225"/>
                        </a:spcBef>
                      </a:pPr>
                      <a:r>
                        <a:rPr sz="3000" b="1" dirty="0">
                          <a:latin typeface="Times New Roman"/>
                          <a:cs typeface="Times New Roman"/>
                        </a:rPr>
                        <a:t>//</a:t>
                      </a:r>
                      <a:r>
                        <a:rPr sz="3000" b="1" spc="15" dirty="0">
                          <a:latin typeface="SimSun"/>
                          <a:cs typeface="SimSun"/>
                        </a:rPr>
                        <a:t>遍历栈</a:t>
                      </a:r>
                      <a:endParaRPr sz="3000">
                        <a:latin typeface="SimSun"/>
                        <a:cs typeface="SimSun"/>
                      </a:endParaRPr>
                    </a:p>
                  </a:txBody>
                  <a:tcPr marL="0" marR="0" marT="28575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49490" y="0"/>
            <a:ext cx="3775710" cy="1430655"/>
          </a:xfrm>
          <a:prstGeom prst="rect">
            <a:avLst/>
          </a:prstGeom>
        </p:spPr>
        <p:txBody>
          <a:bodyPr vert="horz" wrap="square" lIns="0" tIns="257175" rIns="0" bIns="0" rtlCol="0">
            <a:spAutoFit/>
          </a:bodyPr>
          <a:lstStyle/>
          <a:p>
            <a:pPr marL="1054735" marR="5080" lvl="2" indent="-1054735" algn="r">
              <a:lnSpc>
                <a:spcPct val="100000"/>
              </a:lnSpc>
              <a:spcBef>
                <a:spcPts val="2025"/>
              </a:spcBef>
              <a:buFont typeface="Times New Roman"/>
              <a:buAutoNum type="arabicPeriod" startAt="2"/>
              <a:tabLst>
                <a:tab pos="1054735" algn="l"/>
                <a:tab pos="1055370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栈的表示和实现</a:t>
            </a:r>
            <a:endParaRPr sz="3000">
              <a:latin typeface="SimSun"/>
              <a:cs typeface="SimSun"/>
            </a:endParaRPr>
          </a:p>
          <a:p>
            <a:pPr marL="343535" marR="17780" lvl="3" indent="-343535" algn="r">
              <a:lnSpc>
                <a:spcPct val="100000"/>
              </a:lnSpc>
              <a:spcBef>
                <a:spcPts val="1930"/>
              </a:spcBef>
              <a:buSzPct val="96666"/>
              <a:buFont typeface="Wingdings"/>
              <a:buChar char=""/>
              <a:tabLst>
                <a:tab pos="343535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其它栈操作讨论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70305" algn="l"/>
              </a:tabLst>
            </a:pPr>
            <a:r>
              <a:rPr spc="-60" dirty="0"/>
              <a:t>第3</a:t>
            </a:r>
            <a:r>
              <a:rPr spc="-90" dirty="0"/>
              <a:t>章</a:t>
            </a:r>
            <a:r>
              <a:rPr dirty="0"/>
              <a:t>	</a:t>
            </a:r>
            <a:r>
              <a:rPr spc="30" dirty="0"/>
              <a:t>栈和队列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16</a:t>
            </a:fld>
            <a:endParaRPr spc="5" dirty="0"/>
          </a:p>
        </p:txBody>
      </p:sp>
      <p:sp>
        <p:nvSpPr>
          <p:cNvPr id="6" name="object 6"/>
          <p:cNvSpPr txBox="1"/>
          <p:nvPr/>
        </p:nvSpPr>
        <p:spPr>
          <a:xfrm>
            <a:off x="6519847" y="3995261"/>
            <a:ext cx="1393825" cy="113030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sz="3000" b="1" spc="5" dirty="0">
                <a:latin typeface="Times New Roman"/>
                <a:cs typeface="Times New Roman"/>
              </a:rPr>
              <a:t>/</a:t>
            </a:r>
            <a:r>
              <a:rPr sz="3000" b="1" dirty="0">
                <a:latin typeface="Times New Roman"/>
                <a:cs typeface="Times New Roman"/>
              </a:rPr>
              <a:t>/</a:t>
            </a:r>
            <a:r>
              <a:rPr sz="3000" b="1" spc="15" dirty="0">
                <a:latin typeface="SimSun"/>
                <a:cs typeface="SimSun"/>
              </a:rPr>
              <a:t>数据域</a:t>
            </a:r>
            <a:endParaRPr sz="30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3000" b="1" dirty="0">
                <a:latin typeface="Times New Roman"/>
                <a:cs typeface="Times New Roman"/>
              </a:rPr>
              <a:t>//</a:t>
            </a:r>
            <a:r>
              <a:rPr sz="3000" b="1" spc="15" dirty="0">
                <a:latin typeface="SimSun"/>
                <a:cs typeface="SimSun"/>
              </a:rPr>
              <a:t>链域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80732" y="3995261"/>
            <a:ext cx="3684270" cy="1684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1490" marR="5080" indent="-635">
              <a:lnSpc>
                <a:spcPct val="120800"/>
              </a:lnSpc>
              <a:spcBef>
                <a:spcPts val="95"/>
              </a:spcBef>
              <a:tabLst>
                <a:tab pos="2720340" algn="l"/>
              </a:tabLst>
            </a:pPr>
            <a:r>
              <a:rPr sz="3000" b="1" spc="-20" dirty="0">
                <a:solidFill>
                  <a:srgbClr val="FF3300"/>
                </a:solidFill>
                <a:latin typeface="Times New Roman"/>
                <a:cs typeface="Times New Roman"/>
              </a:rPr>
              <a:t>ElemType	</a:t>
            </a:r>
            <a:r>
              <a:rPr sz="3000" b="1" spc="5" dirty="0">
                <a:solidFill>
                  <a:srgbClr val="FF3300"/>
                </a:solidFill>
                <a:latin typeface="Times New Roman"/>
                <a:cs typeface="Times New Roman"/>
              </a:rPr>
              <a:t>data;  struct Snode</a:t>
            </a:r>
            <a:r>
              <a:rPr sz="3000" b="1" spc="-70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3000" b="1" spc="10" dirty="0">
                <a:solidFill>
                  <a:srgbClr val="FF3300"/>
                </a:solidFill>
                <a:latin typeface="Times New Roman"/>
                <a:cs typeface="Times New Roman"/>
              </a:rPr>
              <a:t>*next;</a:t>
            </a: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}SNode,</a:t>
            </a:r>
            <a:r>
              <a:rPr sz="3000" b="1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*LinkStack;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9605" y="148099"/>
            <a:ext cx="3775710" cy="4864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067435" algn="l"/>
              </a:tabLst>
            </a:pPr>
            <a:r>
              <a:rPr sz="3000" b="1" spc="5" dirty="0">
                <a:solidFill>
                  <a:srgbClr val="6500CC"/>
                </a:solidFill>
                <a:latin typeface="Times New Roman"/>
                <a:cs typeface="Times New Roman"/>
              </a:rPr>
              <a:t>3.1.2	</a:t>
            </a: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栈的表示和实现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7609" y="2700021"/>
            <a:ext cx="5153660" cy="13208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20"/>
              </a:spcBef>
              <a:buSzPct val="96666"/>
              <a:buFont typeface="Wingdings"/>
              <a:buChar char=""/>
              <a:tabLst>
                <a:tab pos="356235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链栈的</a:t>
            </a:r>
            <a:r>
              <a:rPr sz="3000" b="1" spc="15" dirty="0">
                <a:solidFill>
                  <a:srgbClr val="6500CC"/>
                </a:solidFill>
                <a:latin typeface="Times New Roman"/>
                <a:cs typeface="Times New Roman"/>
              </a:rPr>
              <a:t>C</a:t>
            </a:r>
            <a:r>
              <a:rPr sz="3000" b="1" spc="20" dirty="0">
                <a:solidFill>
                  <a:srgbClr val="6500CC"/>
                </a:solidFill>
                <a:latin typeface="SimSun"/>
                <a:cs typeface="SimSun"/>
              </a:rPr>
              <a:t>语言类型定义</a:t>
            </a:r>
            <a:endParaRPr sz="30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50">
              <a:latin typeface="Times New Roman"/>
              <a:cs typeface="Times New Roman"/>
            </a:endParaRPr>
          </a:p>
          <a:p>
            <a:pPr marL="1266825">
              <a:lnSpc>
                <a:spcPct val="100000"/>
              </a:lnSpc>
              <a:tabLst>
                <a:tab pos="3827145" algn="l"/>
              </a:tabLst>
            </a:pPr>
            <a:r>
              <a:rPr sz="3000" b="1" spc="-25" dirty="0">
                <a:solidFill>
                  <a:srgbClr val="0000FF"/>
                </a:solidFill>
                <a:latin typeface="Times New Roman"/>
                <a:cs typeface="Times New Roman"/>
              </a:rPr>
              <a:t>Typedef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 struct	SNode</a:t>
            </a:r>
            <a:r>
              <a:rPr sz="3000" b="1" spc="-6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{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06194" y="1238250"/>
            <a:ext cx="8004809" cy="1062355"/>
          </a:xfrm>
          <a:prstGeom prst="rect">
            <a:avLst/>
          </a:prstGeom>
          <a:ln w="13969">
            <a:solidFill>
              <a:srgbClr val="808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8425" marR="194945" indent="767080">
              <a:lnSpc>
                <a:spcPct val="100800"/>
              </a:lnSpc>
              <a:spcBef>
                <a:spcPts val="310"/>
              </a:spcBef>
            </a:pPr>
            <a:r>
              <a:rPr sz="3000" b="1" spc="20" dirty="0">
                <a:solidFill>
                  <a:srgbClr val="0707F9"/>
                </a:solidFill>
                <a:latin typeface="SimSun"/>
                <a:cs typeface="SimSun"/>
              </a:rPr>
              <a:t>链栈的实现与链表的实现基本相同</a:t>
            </a:r>
            <a:r>
              <a:rPr sz="3000" b="1" spc="15" dirty="0">
                <a:solidFill>
                  <a:srgbClr val="0707F9"/>
                </a:solidFill>
                <a:latin typeface="SimSun"/>
                <a:cs typeface="SimSun"/>
              </a:rPr>
              <a:t>，</a:t>
            </a:r>
            <a:r>
              <a:rPr sz="3000" b="1" spc="20" dirty="0">
                <a:solidFill>
                  <a:srgbClr val="FF3300"/>
                </a:solidFill>
                <a:latin typeface="SimSun"/>
                <a:cs typeface="SimSun"/>
              </a:rPr>
              <a:t>头结 </a:t>
            </a:r>
            <a:r>
              <a:rPr sz="3000" b="1" spc="15" dirty="0">
                <a:solidFill>
                  <a:srgbClr val="FF3300"/>
                </a:solidFill>
                <a:latin typeface="SimSun"/>
                <a:cs typeface="SimSun"/>
              </a:rPr>
              <a:t>点作为栈顶位</a:t>
            </a:r>
            <a:r>
              <a:rPr sz="3000" b="1" spc="20" dirty="0">
                <a:solidFill>
                  <a:srgbClr val="FF3300"/>
                </a:solidFill>
                <a:latin typeface="SimSun"/>
                <a:cs typeface="SimSun"/>
              </a:rPr>
              <a:t>置</a:t>
            </a:r>
            <a:r>
              <a:rPr sz="3000" b="1" spc="10" dirty="0">
                <a:solidFill>
                  <a:srgbClr val="0707F9"/>
                </a:solidFill>
                <a:latin typeface="SimSun"/>
                <a:cs typeface="SimSun"/>
              </a:rPr>
              <a:t>。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70305" algn="l"/>
              </a:tabLst>
            </a:pPr>
            <a:r>
              <a:rPr spc="-60" dirty="0"/>
              <a:t>第3</a:t>
            </a:r>
            <a:r>
              <a:rPr spc="-90" dirty="0"/>
              <a:t>章</a:t>
            </a:r>
            <a:r>
              <a:rPr dirty="0"/>
              <a:t>	</a:t>
            </a:r>
            <a:r>
              <a:rPr spc="30" dirty="0"/>
              <a:t>栈和队列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17</a:t>
            </a:fld>
            <a:endParaRPr spc="5" dirty="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482980" y="1450005"/>
          <a:ext cx="6599554" cy="50018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96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31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21111">
                <a:tc>
                  <a:txBody>
                    <a:bodyPr/>
                    <a:lstStyle/>
                    <a:p>
                      <a:pPr marL="31750">
                        <a:lnSpc>
                          <a:spcPts val="3295"/>
                        </a:lnSpc>
                      </a:pPr>
                      <a:r>
                        <a:rPr sz="3000" b="1" spc="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InitStack(&amp;S)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3000" b="1" spc="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DestroyStack(&amp;S)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3060">
                        <a:lnSpc>
                          <a:spcPts val="3295"/>
                        </a:lnSpc>
                      </a:pPr>
                      <a:r>
                        <a:rPr sz="3000" b="1" dirty="0">
                          <a:latin typeface="Times New Roman"/>
                          <a:cs typeface="Times New Roman"/>
                        </a:rPr>
                        <a:t>//</a:t>
                      </a:r>
                      <a:r>
                        <a:rPr sz="3000" b="1" spc="15" dirty="0">
                          <a:latin typeface="SimSun"/>
                          <a:cs typeface="SimSun"/>
                        </a:rPr>
                        <a:t>初始化栈</a:t>
                      </a:r>
                      <a:endParaRPr sz="3000">
                        <a:latin typeface="SimSun"/>
                        <a:cs typeface="SimSun"/>
                      </a:endParaRPr>
                    </a:p>
                    <a:p>
                      <a:pPr marL="35496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3000" b="1" dirty="0">
                          <a:latin typeface="Times New Roman"/>
                          <a:cs typeface="Times New Roman"/>
                        </a:rPr>
                        <a:t>//</a:t>
                      </a:r>
                      <a:r>
                        <a:rPr sz="3000" b="1" spc="15" dirty="0">
                          <a:latin typeface="SimSun"/>
                          <a:cs typeface="SimSun"/>
                        </a:rPr>
                        <a:t>销毁栈</a:t>
                      </a:r>
                      <a:endParaRPr sz="3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61">
                <a:tc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0" b="1" spc="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ClearStack(&amp;S)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 marL="39052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0" b="1" dirty="0">
                          <a:latin typeface="Times New Roman"/>
                          <a:cs typeface="Times New Roman"/>
                        </a:rPr>
                        <a:t>//</a:t>
                      </a:r>
                      <a:r>
                        <a:rPr sz="3000" b="1" spc="15" dirty="0">
                          <a:latin typeface="SimSun"/>
                          <a:cs typeface="SimSun"/>
                        </a:rPr>
                        <a:t>清空栈</a:t>
                      </a:r>
                      <a:endParaRPr sz="3000">
                        <a:latin typeface="SimSun"/>
                        <a:cs typeface="SimSun"/>
                      </a:endParaRPr>
                    </a:p>
                  </a:txBody>
                  <a:tcPr marL="0" marR="0" marT="1143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5395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0" b="1" spc="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StackEmpty(S)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 marL="3702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0" b="1" dirty="0">
                          <a:latin typeface="Times New Roman"/>
                          <a:cs typeface="Times New Roman"/>
                        </a:rPr>
                        <a:t>//</a:t>
                      </a:r>
                      <a:r>
                        <a:rPr sz="3000" b="1" spc="15" dirty="0">
                          <a:latin typeface="SimSun"/>
                          <a:cs typeface="SimSun"/>
                        </a:rPr>
                        <a:t>判栈空</a:t>
                      </a:r>
                      <a:endParaRPr sz="3000">
                        <a:latin typeface="SimSun"/>
                        <a:cs typeface="SimSun"/>
                      </a:endParaRPr>
                    </a:p>
                  </a:txBody>
                  <a:tcPr marL="0" marR="0" marT="1143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029">
                <a:tc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3000" b="1" spc="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StackLength(S)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L="32956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3000" b="1" dirty="0">
                          <a:latin typeface="Times New Roman"/>
                          <a:cs typeface="Times New Roman"/>
                        </a:rPr>
                        <a:t>//</a:t>
                      </a:r>
                      <a:r>
                        <a:rPr sz="3000" b="1" spc="15" dirty="0">
                          <a:latin typeface="SimSun"/>
                          <a:cs typeface="SimSun"/>
                        </a:rPr>
                        <a:t>求栈长度</a:t>
                      </a:r>
                      <a:endParaRPr sz="3000">
                        <a:latin typeface="SimSun"/>
                        <a:cs typeface="SimSun"/>
                      </a:endParaRPr>
                    </a:p>
                  </a:txBody>
                  <a:tcPr marL="0" marR="0" marT="5080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4645">
                <a:tc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3000" b="1" spc="-2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GetTop(S,</a:t>
                      </a:r>
                      <a:r>
                        <a:rPr sz="3000" b="1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000" b="1" spc="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&amp;e)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L="33337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3000" b="1" dirty="0">
                          <a:latin typeface="Times New Roman"/>
                          <a:cs typeface="Times New Roman"/>
                        </a:rPr>
                        <a:t>//</a:t>
                      </a:r>
                      <a:r>
                        <a:rPr sz="3000" b="1" spc="15" dirty="0">
                          <a:latin typeface="SimSun"/>
                          <a:cs typeface="SimSun"/>
                        </a:rPr>
                        <a:t>取栈顶元素</a:t>
                      </a:r>
                      <a:endParaRPr sz="3000">
                        <a:latin typeface="SimSun"/>
                        <a:cs typeface="SimSun"/>
                      </a:endParaRPr>
                    </a:p>
                  </a:txBody>
                  <a:tcPr marL="0" marR="0" marT="5080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4645">
                <a:tc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3000" b="1" spc="1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Push(&amp;S,</a:t>
                      </a:r>
                      <a:r>
                        <a:rPr sz="3000" b="1" spc="2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000" b="1" spc="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e)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L="30670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3000" b="1" dirty="0">
                          <a:latin typeface="Times New Roman"/>
                          <a:cs typeface="Times New Roman"/>
                        </a:rPr>
                        <a:t>//</a:t>
                      </a:r>
                      <a:r>
                        <a:rPr sz="3000" b="1" spc="15" dirty="0">
                          <a:latin typeface="SimSun"/>
                          <a:cs typeface="SimSun"/>
                        </a:rPr>
                        <a:t>入栈</a:t>
                      </a:r>
                      <a:endParaRPr sz="3000">
                        <a:latin typeface="SimSun"/>
                        <a:cs typeface="SimSun"/>
                      </a:endParaRPr>
                    </a:p>
                  </a:txBody>
                  <a:tcPr marL="0" marR="0" marT="5080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2543"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3000" b="1" spc="1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Pop(&amp;S,</a:t>
                      </a:r>
                      <a:r>
                        <a:rPr sz="3000" b="1" spc="1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000" b="1" spc="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&amp;e)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L="28511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3000" b="1" dirty="0">
                          <a:latin typeface="Times New Roman"/>
                          <a:cs typeface="Times New Roman"/>
                        </a:rPr>
                        <a:t>//</a:t>
                      </a:r>
                      <a:r>
                        <a:rPr sz="3000" b="1" spc="15" dirty="0">
                          <a:latin typeface="SimSun"/>
                          <a:cs typeface="SimSun"/>
                        </a:rPr>
                        <a:t>出栈</a:t>
                      </a:r>
                      <a:endParaRPr sz="3000">
                        <a:latin typeface="SimSun"/>
                        <a:cs typeface="SimSun"/>
                      </a:endParaRPr>
                    </a:p>
                  </a:txBody>
                  <a:tcPr marL="0" marR="0" marT="5080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2680">
                <a:tc>
                  <a:txBody>
                    <a:bodyPr/>
                    <a:lstStyle/>
                    <a:p>
                      <a:pPr marL="67310">
                        <a:lnSpc>
                          <a:spcPts val="3554"/>
                        </a:lnSpc>
                        <a:spcBef>
                          <a:spcPts val="225"/>
                        </a:spcBef>
                      </a:pPr>
                      <a:r>
                        <a:rPr sz="3000" b="1" spc="-1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StackTravers(S,</a:t>
                      </a:r>
                      <a:r>
                        <a:rPr sz="3000" b="1" spc="-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000" b="1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visit())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/>
                </a:tc>
                <a:tc>
                  <a:txBody>
                    <a:bodyPr/>
                    <a:lstStyle/>
                    <a:p>
                      <a:pPr marL="239395">
                        <a:lnSpc>
                          <a:spcPts val="3554"/>
                        </a:lnSpc>
                        <a:spcBef>
                          <a:spcPts val="225"/>
                        </a:spcBef>
                      </a:pPr>
                      <a:r>
                        <a:rPr sz="3000" b="1" dirty="0">
                          <a:latin typeface="Times New Roman"/>
                          <a:cs typeface="Times New Roman"/>
                        </a:rPr>
                        <a:t>//</a:t>
                      </a:r>
                      <a:r>
                        <a:rPr sz="3000" b="1" spc="15" dirty="0">
                          <a:latin typeface="SimSun"/>
                          <a:cs typeface="SimSun"/>
                        </a:rPr>
                        <a:t>遍历栈</a:t>
                      </a:r>
                      <a:endParaRPr sz="3000">
                        <a:latin typeface="SimSun"/>
                        <a:cs typeface="SimSun"/>
                      </a:endParaRPr>
                    </a:p>
                  </a:txBody>
                  <a:tcPr marL="0" marR="0" marT="28575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926150" y="773637"/>
            <a:ext cx="4605020" cy="4864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20"/>
              </a:spcBef>
              <a:buSzPct val="96666"/>
              <a:buFont typeface="Wingdings"/>
              <a:buChar char=""/>
              <a:tabLst>
                <a:tab pos="356235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讨论链栈基本操作的实现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9682" y="148022"/>
            <a:ext cx="3775710" cy="4864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067435" algn="l"/>
              </a:tabLst>
            </a:pPr>
            <a:r>
              <a:rPr sz="3000" b="1" spc="5" dirty="0">
                <a:solidFill>
                  <a:srgbClr val="6500CC"/>
                </a:solidFill>
                <a:latin typeface="Times New Roman"/>
                <a:cs typeface="Times New Roman"/>
              </a:rPr>
              <a:t>3.1.2	</a:t>
            </a: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栈的表示和实现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70305" algn="l"/>
              </a:tabLst>
            </a:pPr>
            <a:r>
              <a:rPr spc="-60" dirty="0"/>
              <a:t>第3</a:t>
            </a:r>
            <a:r>
              <a:rPr spc="-90" dirty="0"/>
              <a:t>章</a:t>
            </a:r>
            <a:r>
              <a:rPr dirty="0"/>
              <a:t>	</a:t>
            </a:r>
            <a:r>
              <a:rPr spc="30" dirty="0"/>
              <a:t>栈和队列</a:t>
            </a:r>
          </a:p>
        </p:txBody>
      </p:sp>
      <p:sp>
        <p:nvSpPr>
          <p:cNvPr id="6" name="object 6"/>
          <p:cNvSpPr/>
          <p:nvPr/>
        </p:nvSpPr>
        <p:spPr>
          <a:xfrm>
            <a:off x="2769235" y="2308860"/>
            <a:ext cx="0" cy="3821429"/>
          </a:xfrm>
          <a:custGeom>
            <a:avLst/>
            <a:gdLst/>
            <a:ahLst/>
            <a:cxnLst/>
            <a:rect l="l" t="t" r="r" b="b"/>
            <a:pathLst>
              <a:path h="3821429">
                <a:moveTo>
                  <a:pt x="0" y="0"/>
                </a:moveTo>
                <a:lnTo>
                  <a:pt x="0" y="3821429"/>
                </a:lnTo>
              </a:path>
            </a:pathLst>
          </a:custGeom>
          <a:ln w="1397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76220" y="2315717"/>
            <a:ext cx="5005070" cy="0"/>
          </a:xfrm>
          <a:custGeom>
            <a:avLst/>
            <a:gdLst/>
            <a:ahLst/>
            <a:cxnLst/>
            <a:rect l="l" t="t" r="r" b="b"/>
            <a:pathLst>
              <a:path w="5005070">
                <a:moveTo>
                  <a:pt x="0" y="0"/>
                </a:moveTo>
                <a:lnTo>
                  <a:pt x="5005070" y="0"/>
                </a:lnTo>
              </a:path>
            </a:pathLst>
          </a:custGeom>
          <a:ln w="1371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87640" y="2308860"/>
            <a:ext cx="0" cy="3821429"/>
          </a:xfrm>
          <a:custGeom>
            <a:avLst/>
            <a:gdLst/>
            <a:ahLst/>
            <a:cxnLst/>
            <a:rect l="l" t="t" r="r" b="b"/>
            <a:pathLst>
              <a:path h="3821429">
                <a:moveTo>
                  <a:pt x="0" y="0"/>
                </a:moveTo>
                <a:lnTo>
                  <a:pt x="0" y="3821429"/>
                </a:lnTo>
              </a:path>
            </a:pathLst>
          </a:custGeom>
          <a:ln w="127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75851" y="6123432"/>
            <a:ext cx="5005070" cy="0"/>
          </a:xfrm>
          <a:custGeom>
            <a:avLst/>
            <a:gdLst/>
            <a:ahLst/>
            <a:cxnLst/>
            <a:rect l="l" t="t" r="r" b="b"/>
            <a:pathLst>
              <a:path w="5005070">
                <a:moveTo>
                  <a:pt x="0" y="0"/>
                </a:moveTo>
                <a:lnTo>
                  <a:pt x="5004815" y="0"/>
                </a:lnTo>
              </a:path>
            </a:pathLst>
          </a:custGeom>
          <a:ln w="1371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96539" y="2336292"/>
            <a:ext cx="0" cy="3766820"/>
          </a:xfrm>
          <a:custGeom>
            <a:avLst/>
            <a:gdLst/>
            <a:ahLst/>
            <a:cxnLst/>
            <a:rect l="l" t="t" r="r" b="b"/>
            <a:pathLst>
              <a:path h="3766820">
                <a:moveTo>
                  <a:pt x="0" y="0"/>
                </a:moveTo>
                <a:lnTo>
                  <a:pt x="0" y="3766566"/>
                </a:lnTo>
              </a:path>
            </a:pathLst>
          </a:custGeom>
          <a:ln w="127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02889" y="2343150"/>
            <a:ext cx="4950460" cy="0"/>
          </a:xfrm>
          <a:custGeom>
            <a:avLst/>
            <a:gdLst/>
            <a:ahLst/>
            <a:cxnLst/>
            <a:rect l="l" t="t" r="r" b="b"/>
            <a:pathLst>
              <a:path w="4950459">
                <a:moveTo>
                  <a:pt x="0" y="0"/>
                </a:moveTo>
                <a:lnTo>
                  <a:pt x="4950459" y="0"/>
                </a:lnTo>
              </a:path>
            </a:pathLst>
          </a:custGeom>
          <a:ln w="1371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760334" y="2336292"/>
            <a:ext cx="0" cy="3766820"/>
          </a:xfrm>
          <a:custGeom>
            <a:avLst/>
            <a:gdLst/>
            <a:ahLst/>
            <a:cxnLst/>
            <a:rect l="l" t="t" r="r" b="b"/>
            <a:pathLst>
              <a:path h="3766820">
                <a:moveTo>
                  <a:pt x="0" y="0"/>
                </a:moveTo>
                <a:lnTo>
                  <a:pt x="0" y="3766565"/>
                </a:lnTo>
              </a:path>
            </a:pathLst>
          </a:custGeom>
          <a:ln w="1397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03283" y="6096000"/>
            <a:ext cx="4950460" cy="0"/>
          </a:xfrm>
          <a:custGeom>
            <a:avLst/>
            <a:gdLst/>
            <a:ahLst/>
            <a:cxnLst/>
            <a:rect l="l" t="t" r="r" b="b"/>
            <a:pathLst>
              <a:path w="4950459">
                <a:moveTo>
                  <a:pt x="0" y="0"/>
                </a:moveTo>
                <a:lnTo>
                  <a:pt x="4949952" y="0"/>
                </a:lnTo>
              </a:path>
            </a:pathLst>
          </a:custGeom>
          <a:ln w="1371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789554" y="1134872"/>
            <a:ext cx="4977130" cy="4799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80695">
              <a:lnSpc>
                <a:spcPct val="100000"/>
              </a:lnSpc>
              <a:spcBef>
                <a:spcPts val="105"/>
              </a:spcBef>
              <a:tabLst>
                <a:tab pos="1247775" algn="l"/>
              </a:tabLst>
            </a:pPr>
            <a:r>
              <a:rPr sz="3450" b="1" dirty="0">
                <a:solidFill>
                  <a:srgbClr val="0000FF"/>
                </a:solidFill>
                <a:latin typeface="Times New Roman"/>
                <a:cs typeface="Times New Roman"/>
              </a:rPr>
              <a:t>3.2	</a:t>
            </a:r>
            <a:r>
              <a:rPr sz="3450" b="1" spc="-5" dirty="0">
                <a:solidFill>
                  <a:srgbClr val="0000FF"/>
                </a:solidFill>
                <a:latin typeface="SimSun"/>
                <a:cs typeface="SimSun"/>
              </a:rPr>
              <a:t>栈的应用举例</a:t>
            </a:r>
            <a:endParaRPr sz="345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3800">
              <a:latin typeface="Times New Roman"/>
              <a:cs typeface="Times New Roman"/>
            </a:endParaRPr>
          </a:p>
          <a:p>
            <a:pPr marL="1052830" lvl="2" indent="-961390">
              <a:lnSpc>
                <a:spcPct val="100000"/>
              </a:lnSpc>
              <a:spcBef>
                <a:spcPts val="2260"/>
              </a:spcBef>
              <a:buFont typeface="Arial"/>
              <a:buAutoNum type="arabicPeriod"/>
              <a:tabLst>
                <a:tab pos="1053465" algn="l"/>
              </a:tabLst>
            </a:pPr>
            <a:r>
              <a:rPr sz="3000" b="1" spc="15" dirty="0">
                <a:solidFill>
                  <a:srgbClr val="FF3300"/>
                </a:solidFill>
                <a:latin typeface="SimSun"/>
                <a:cs typeface="SimSun"/>
              </a:rPr>
              <a:t>数制转换</a:t>
            </a:r>
            <a:endParaRPr sz="3000">
              <a:latin typeface="SimSun"/>
              <a:cs typeface="SimSun"/>
            </a:endParaRPr>
          </a:p>
          <a:p>
            <a:pPr marL="1052830" lvl="2" indent="-961390">
              <a:lnSpc>
                <a:spcPct val="100000"/>
              </a:lnSpc>
              <a:spcBef>
                <a:spcPts val="2200"/>
              </a:spcBef>
              <a:buFont typeface="Arial"/>
              <a:buAutoNum type="arabicPeriod"/>
              <a:tabLst>
                <a:tab pos="1053465" algn="l"/>
              </a:tabLst>
            </a:pP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括号匹配的检验</a:t>
            </a:r>
            <a:endParaRPr sz="3000">
              <a:latin typeface="SimSun"/>
              <a:cs typeface="SimSun"/>
            </a:endParaRPr>
          </a:p>
          <a:p>
            <a:pPr marL="92075">
              <a:lnSpc>
                <a:spcPct val="100000"/>
              </a:lnSpc>
              <a:spcBef>
                <a:spcPts val="2205"/>
              </a:spcBef>
            </a:pPr>
            <a:r>
              <a:rPr sz="3000" b="1" spc="5" dirty="0">
                <a:solidFill>
                  <a:srgbClr val="0000FF"/>
                </a:solidFill>
                <a:latin typeface="Arial"/>
                <a:cs typeface="Arial"/>
              </a:rPr>
              <a:t>3.3.4</a:t>
            </a:r>
            <a:r>
              <a:rPr sz="30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行编辑程序问题</a:t>
            </a:r>
            <a:endParaRPr sz="3000">
              <a:latin typeface="SimSun"/>
              <a:cs typeface="SimSun"/>
            </a:endParaRPr>
          </a:p>
          <a:p>
            <a:pPr marL="1052830" lvl="2" indent="-961390">
              <a:lnSpc>
                <a:spcPct val="100000"/>
              </a:lnSpc>
              <a:spcBef>
                <a:spcPts val="2200"/>
              </a:spcBef>
              <a:buFont typeface="Arial"/>
              <a:buAutoNum type="arabicPeriod" startAt="4"/>
              <a:tabLst>
                <a:tab pos="1053465" algn="l"/>
              </a:tabLst>
            </a:pP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迷宫求解</a:t>
            </a:r>
            <a:endParaRPr sz="3000">
              <a:latin typeface="SimSun"/>
              <a:cs typeface="SimSun"/>
            </a:endParaRPr>
          </a:p>
          <a:p>
            <a:pPr marL="1052830" lvl="2" indent="-961390">
              <a:lnSpc>
                <a:spcPct val="100000"/>
              </a:lnSpc>
              <a:spcBef>
                <a:spcPts val="2205"/>
              </a:spcBef>
              <a:buFont typeface="Arial"/>
              <a:buAutoNum type="arabicPeriod" startAt="4"/>
              <a:tabLst>
                <a:tab pos="1053465" algn="l"/>
              </a:tabLst>
            </a:pP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表达式求值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18</a:t>
            </a:fld>
            <a:endParaRPr spc="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70305" algn="l"/>
              </a:tabLst>
            </a:pPr>
            <a:r>
              <a:rPr spc="-60" dirty="0"/>
              <a:t>第3</a:t>
            </a:r>
            <a:r>
              <a:rPr spc="-90" dirty="0"/>
              <a:t>章</a:t>
            </a:r>
            <a:r>
              <a:rPr dirty="0"/>
              <a:t>	</a:t>
            </a:r>
            <a:r>
              <a:rPr spc="30" dirty="0"/>
              <a:t>栈和队列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95680" y="1911857"/>
            <a:ext cx="8858250" cy="1062355"/>
          </a:xfrm>
          <a:prstGeom prst="rect">
            <a:avLst/>
          </a:prstGeom>
          <a:ln w="13969">
            <a:solidFill>
              <a:srgbClr val="808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9060" marR="215900" indent="767080">
              <a:lnSpc>
                <a:spcPct val="100800"/>
              </a:lnSpc>
              <a:spcBef>
                <a:spcPts val="305"/>
              </a:spcBef>
            </a:pPr>
            <a:r>
              <a:rPr sz="3000" b="1" spc="15" dirty="0">
                <a:solidFill>
                  <a:srgbClr val="0707F9"/>
                </a:solidFill>
                <a:latin typeface="SimSun"/>
                <a:cs typeface="SimSun"/>
              </a:rPr>
              <a:t>任何</a:t>
            </a:r>
            <a:r>
              <a:rPr sz="3000" b="1" spc="15" dirty="0">
                <a:solidFill>
                  <a:srgbClr val="0707F9"/>
                </a:solidFill>
                <a:latin typeface="Times New Roman"/>
                <a:cs typeface="Times New Roman"/>
              </a:rPr>
              <a:t>X</a:t>
            </a:r>
            <a:r>
              <a:rPr sz="3000" b="1" spc="15" dirty="0">
                <a:solidFill>
                  <a:srgbClr val="0707F9"/>
                </a:solidFill>
                <a:latin typeface="SimSun"/>
                <a:cs typeface="SimSun"/>
              </a:rPr>
              <a:t>进制数</a:t>
            </a:r>
            <a:r>
              <a:rPr sz="3000" b="1" spc="20" dirty="0">
                <a:solidFill>
                  <a:srgbClr val="0707F9"/>
                </a:solidFill>
                <a:latin typeface="Times New Roman"/>
                <a:cs typeface="Times New Roman"/>
              </a:rPr>
              <a:t>N</a:t>
            </a:r>
            <a:r>
              <a:rPr sz="3000" b="1" spc="20" dirty="0">
                <a:solidFill>
                  <a:srgbClr val="0707F9"/>
                </a:solidFill>
                <a:latin typeface="SimSun"/>
                <a:cs typeface="SimSun"/>
              </a:rPr>
              <a:t>转换</a:t>
            </a:r>
            <a:r>
              <a:rPr sz="3000" b="1" spc="15" dirty="0">
                <a:solidFill>
                  <a:srgbClr val="0707F9"/>
                </a:solidFill>
                <a:latin typeface="SimSun"/>
                <a:cs typeface="SimSun"/>
              </a:rPr>
              <a:t>成</a:t>
            </a:r>
            <a:r>
              <a:rPr sz="3000" b="1" spc="20" dirty="0">
                <a:solidFill>
                  <a:srgbClr val="0707F9"/>
                </a:solidFill>
                <a:latin typeface="Times New Roman"/>
                <a:cs typeface="Times New Roman"/>
              </a:rPr>
              <a:t>Y</a:t>
            </a:r>
            <a:r>
              <a:rPr sz="3000" b="1" spc="20" dirty="0">
                <a:solidFill>
                  <a:srgbClr val="0707F9"/>
                </a:solidFill>
                <a:latin typeface="SimSun"/>
                <a:cs typeface="SimSun"/>
              </a:rPr>
              <a:t>进制数其结果都是要化 </a:t>
            </a:r>
            <a:r>
              <a:rPr sz="3000" b="1" spc="15" dirty="0">
                <a:solidFill>
                  <a:srgbClr val="0707F9"/>
                </a:solidFill>
                <a:latin typeface="SimSun"/>
                <a:cs typeface="SimSun"/>
              </a:rPr>
              <a:t>成如下形式。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9490" y="0"/>
            <a:ext cx="3606165" cy="1423035"/>
          </a:xfrm>
          <a:prstGeom prst="rect">
            <a:avLst/>
          </a:prstGeom>
        </p:spPr>
        <p:txBody>
          <a:bodyPr vert="horz" wrap="square" lIns="0" tIns="253365" rIns="0" bIns="0" rtlCol="0">
            <a:spAutoFit/>
          </a:bodyPr>
          <a:lstStyle/>
          <a:p>
            <a:pPr marL="875665" lvl="2" indent="-863600">
              <a:lnSpc>
                <a:spcPct val="100000"/>
              </a:lnSpc>
              <a:spcBef>
                <a:spcPts val="1995"/>
              </a:spcBef>
              <a:buFont typeface="Times New Roman"/>
              <a:buAutoNum type="arabicPeriod"/>
              <a:tabLst>
                <a:tab pos="876300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数制转换</a:t>
            </a:r>
            <a:endParaRPr sz="3000">
              <a:latin typeface="SimSun"/>
              <a:cs typeface="SimSun"/>
            </a:endParaRPr>
          </a:p>
          <a:p>
            <a:pPr marL="898525" lvl="3" indent="-343535">
              <a:lnSpc>
                <a:spcPct val="100000"/>
              </a:lnSpc>
              <a:spcBef>
                <a:spcPts val="1905"/>
              </a:spcBef>
              <a:buSzPct val="96666"/>
              <a:buFont typeface="Wingdings"/>
              <a:buChar char=""/>
              <a:tabLst>
                <a:tab pos="899160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进制转换原理：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82344" y="4025646"/>
            <a:ext cx="0" cy="2025650"/>
          </a:xfrm>
          <a:custGeom>
            <a:avLst/>
            <a:gdLst/>
            <a:ahLst/>
            <a:cxnLst/>
            <a:rect l="l" t="t" r="r" b="b"/>
            <a:pathLst>
              <a:path h="2025650">
                <a:moveTo>
                  <a:pt x="0" y="0"/>
                </a:moveTo>
                <a:lnTo>
                  <a:pt x="0" y="2025395"/>
                </a:lnTo>
              </a:path>
            </a:pathLst>
          </a:custGeom>
          <a:ln w="13970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89330" y="4032503"/>
            <a:ext cx="8872220" cy="0"/>
          </a:xfrm>
          <a:custGeom>
            <a:avLst/>
            <a:gdLst/>
            <a:ahLst/>
            <a:cxnLst/>
            <a:rect l="l" t="t" r="r" b="b"/>
            <a:pathLst>
              <a:path w="8872220">
                <a:moveTo>
                  <a:pt x="0" y="0"/>
                </a:moveTo>
                <a:lnTo>
                  <a:pt x="8872220" y="0"/>
                </a:lnTo>
              </a:path>
            </a:pathLst>
          </a:custGeom>
          <a:ln w="13716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867900" y="4025646"/>
            <a:ext cx="0" cy="2025650"/>
          </a:xfrm>
          <a:custGeom>
            <a:avLst/>
            <a:gdLst/>
            <a:ahLst/>
            <a:cxnLst/>
            <a:rect l="l" t="t" r="r" b="b"/>
            <a:pathLst>
              <a:path h="2025650">
                <a:moveTo>
                  <a:pt x="0" y="0"/>
                </a:moveTo>
                <a:lnTo>
                  <a:pt x="0" y="2025395"/>
                </a:lnTo>
              </a:path>
            </a:pathLst>
          </a:custGeom>
          <a:ln w="12700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8961" y="6044184"/>
            <a:ext cx="8872220" cy="0"/>
          </a:xfrm>
          <a:custGeom>
            <a:avLst/>
            <a:gdLst/>
            <a:ahLst/>
            <a:cxnLst/>
            <a:rect l="l" t="t" r="r" b="b"/>
            <a:pathLst>
              <a:path w="8872220">
                <a:moveTo>
                  <a:pt x="0" y="0"/>
                </a:moveTo>
                <a:lnTo>
                  <a:pt x="8871966" y="0"/>
                </a:lnTo>
              </a:path>
            </a:pathLst>
          </a:custGeom>
          <a:ln w="13716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09650" y="4053078"/>
            <a:ext cx="0" cy="1971039"/>
          </a:xfrm>
          <a:custGeom>
            <a:avLst/>
            <a:gdLst/>
            <a:ahLst/>
            <a:cxnLst/>
            <a:rect l="l" t="t" r="r" b="b"/>
            <a:pathLst>
              <a:path h="1971039">
                <a:moveTo>
                  <a:pt x="0" y="0"/>
                </a:moveTo>
                <a:lnTo>
                  <a:pt x="0" y="1970532"/>
                </a:lnTo>
              </a:path>
            </a:pathLst>
          </a:custGeom>
          <a:ln w="12700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6000" y="4059935"/>
            <a:ext cx="8817610" cy="0"/>
          </a:xfrm>
          <a:custGeom>
            <a:avLst/>
            <a:gdLst/>
            <a:ahLst/>
            <a:cxnLst/>
            <a:rect l="l" t="t" r="r" b="b"/>
            <a:pathLst>
              <a:path w="8817610">
                <a:moveTo>
                  <a:pt x="0" y="0"/>
                </a:moveTo>
                <a:lnTo>
                  <a:pt x="8817610" y="0"/>
                </a:lnTo>
              </a:path>
            </a:pathLst>
          </a:custGeom>
          <a:ln w="13716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40594" y="4053078"/>
            <a:ext cx="0" cy="1971039"/>
          </a:xfrm>
          <a:custGeom>
            <a:avLst/>
            <a:gdLst/>
            <a:ahLst/>
            <a:cxnLst/>
            <a:rect l="l" t="t" r="r" b="b"/>
            <a:pathLst>
              <a:path h="1971039">
                <a:moveTo>
                  <a:pt x="0" y="0"/>
                </a:moveTo>
                <a:lnTo>
                  <a:pt x="0" y="1970532"/>
                </a:lnTo>
              </a:path>
            </a:pathLst>
          </a:custGeom>
          <a:ln w="13970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16393" y="6016752"/>
            <a:ext cx="8817610" cy="0"/>
          </a:xfrm>
          <a:custGeom>
            <a:avLst/>
            <a:gdLst/>
            <a:ahLst/>
            <a:cxnLst/>
            <a:rect l="l" t="t" r="r" b="b"/>
            <a:pathLst>
              <a:path w="8817610">
                <a:moveTo>
                  <a:pt x="0" y="0"/>
                </a:moveTo>
                <a:lnTo>
                  <a:pt x="8817101" y="0"/>
                </a:lnTo>
              </a:path>
            </a:pathLst>
          </a:custGeom>
          <a:ln w="13716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64564" y="3105525"/>
            <a:ext cx="8920480" cy="283654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877569" algn="ctr">
              <a:lnSpc>
                <a:spcPts val="3595"/>
              </a:lnSpc>
              <a:spcBef>
                <a:spcPts val="120"/>
              </a:spcBef>
              <a:tabLst>
                <a:tab pos="1558290" algn="l"/>
                <a:tab pos="2342515" algn="l"/>
                <a:tab pos="4603115" algn="l"/>
                <a:tab pos="7538720" algn="l"/>
              </a:tabLst>
            </a:pPr>
            <a:r>
              <a:rPr sz="3850" i="1" spc="10" dirty="0">
                <a:latin typeface="Times New Roman"/>
                <a:cs typeface="Times New Roman"/>
              </a:rPr>
              <a:t>N	</a:t>
            </a:r>
            <a:r>
              <a:rPr sz="3850" spc="10" dirty="0">
                <a:latin typeface="Symbol"/>
                <a:cs typeface="Symbol"/>
              </a:rPr>
              <a:t></a:t>
            </a:r>
            <a:r>
              <a:rPr sz="3850" spc="-409" dirty="0">
                <a:latin typeface="Times New Roman"/>
                <a:cs typeface="Times New Roman"/>
              </a:rPr>
              <a:t> </a:t>
            </a:r>
            <a:r>
              <a:rPr sz="3850" i="1" spc="5" dirty="0">
                <a:latin typeface="Times New Roman"/>
                <a:cs typeface="Times New Roman"/>
              </a:rPr>
              <a:t>a	</a:t>
            </a:r>
            <a:r>
              <a:rPr sz="3850" spc="120" dirty="0">
                <a:latin typeface="Symbol"/>
                <a:cs typeface="Symbol"/>
              </a:rPr>
              <a:t></a:t>
            </a:r>
            <a:r>
              <a:rPr sz="3850" i="1" spc="120" dirty="0">
                <a:latin typeface="Times New Roman"/>
                <a:cs typeface="Times New Roman"/>
              </a:rPr>
              <a:t>Y</a:t>
            </a:r>
            <a:r>
              <a:rPr sz="3375" i="1" spc="179" baseline="43209" dirty="0">
                <a:latin typeface="Times New Roman"/>
                <a:cs typeface="Times New Roman"/>
              </a:rPr>
              <a:t>n</a:t>
            </a:r>
            <a:r>
              <a:rPr sz="3375" i="1" spc="412" baseline="43209" dirty="0">
                <a:latin typeface="Times New Roman"/>
                <a:cs typeface="Times New Roman"/>
              </a:rPr>
              <a:t> </a:t>
            </a:r>
            <a:r>
              <a:rPr sz="3850" spc="45" dirty="0">
                <a:latin typeface="Symbol"/>
                <a:cs typeface="Symbol"/>
              </a:rPr>
              <a:t></a:t>
            </a:r>
            <a:r>
              <a:rPr sz="3850" spc="45" dirty="0">
                <a:latin typeface="Times New Roman"/>
                <a:cs typeface="Times New Roman"/>
              </a:rPr>
              <a:t>...</a:t>
            </a:r>
            <a:r>
              <a:rPr sz="3850" spc="45" dirty="0">
                <a:latin typeface="Symbol"/>
                <a:cs typeface="Symbol"/>
              </a:rPr>
              <a:t></a:t>
            </a:r>
            <a:r>
              <a:rPr sz="3850" spc="-570" dirty="0">
                <a:latin typeface="Times New Roman"/>
                <a:cs typeface="Times New Roman"/>
              </a:rPr>
              <a:t> </a:t>
            </a:r>
            <a:r>
              <a:rPr sz="3850" i="1" spc="5" dirty="0">
                <a:latin typeface="Times New Roman"/>
                <a:cs typeface="Times New Roman"/>
              </a:rPr>
              <a:t>a	</a:t>
            </a:r>
            <a:r>
              <a:rPr sz="3850" spc="15" dirty="0">
                <a:latin typeface="Symbol"/>
                <a:cs typeface="Symbol"/>
              </a:rPr>
              <a:t></a:t>
            </a:r>
            <a:r>
              <a:rPr sz="3850" i="1" spc="15" dirty="0">
                <a:latin typeface="Times New Roman"/>
                <a:cs typeface="Times New Roman"/>
              </a:rPr>
              <a:t>Y</a:t>
            </a:r>
            <a:r>
              <a:rPr sz="3850" i="1" spc="-625" dirty="0">
                <a:latin typeface="Times New Roman"/>
                <a:cs typeface="Times New Roman"/>
              </a:rPr>
              <a:t> </a:t>
            </a:r>
            <a:r>
              <a:rPr sz="3375" baseline="43209" dirty="0">
                <a:latin typeface="Times New Roman"/>
                <a:cs typeface="Times New Roman"/>
              </a:rPr>
              <a:t>2</a:t>
            </a:r>
            <a:r>
              <a:rPr sz="3375" spc="337" baseline="43209" dirty="0">
                <a:latin typeface="Times New Roman"/>
                <a:cs typeface="Times New Roman"/>
              </a:rPr>
              <a:t> </a:t>
            </a:r>
            <a:r>
              <a:rPr sz="3850" spc="10" dirty="0">
                <a:latin typeface="Symbol"/>
                <a:cs typeface="Symbol"/>
              </a:rPr>
              <a:t></a:t>
            </a:r>
            <a:r>
              <a:rPr sz="3850" spc="-570" dirty="0">
                <a:latin typeface="Times New Roman"/>
                <a:cs typeface="Times New Roman"/>
              </a:rPr>
              <a:t> </a:t>
            </a:r>
            <a:r>
              <a:rPr sz="3850" i="1" spc="5" dirty="0">
                <a:latin typeface="Times New Roman"/>
                <a:cs typeface="Times New Roman"/>
              </a:rPr>
              <a:t>a</a:t>
            </a:r>
            <a:r>
              <a:rPr sz="3850" i="1" spc="190" dirty="0">
                <a:latin typeface="Times New Roman"/>
                <a:cs typeface="Times New Roman"/>
              </a:rPr>
              <a:t> </a:t>
            </a:r>
            <a:r>
              <a:rPr sz="3850" spc="15" dirty="0">
                <a:latin typeface="Symbol"/>
                <a:cs typeface="Symbol"/>
              </a:rPr>
              <a:t></a:t>
            </a:r>
            <a:r>
              <a:rPr sz="3850" i="1" spc="15" dirty="0">
                <a:latin typeface="Times New Roman"/>
                <a:cs typeface="Times New Roman"/>
              </a:rPr>
              <a:t>Y</a:t>
            </a:r>
            <a:r>
              <a:rPr sz="3850" i="1" spc="-229" dirty="0">
                <a:latin typeface="Times New Roman"/>
                <a:cs typeface="Times New Roman"/>
              </a:rPr>
              <a:t> </a:t>
            </a:r>
            <a:r>
              <a:rPr sz="3850" spc="10" dirty="0">
                <a:latin typeface="Symbol"/>
                <a:cs typeface="Symbol"/>
              </a:rPr>
              <a:t></a:t>
            </a:r>
            <a:r>
              <a:rPr sz="3850" spc="-570" dirty="0">
                <a:latin typeface="Times New Roman"/>
                <a:cs typeface="Times New Roman"/>
              </a:rPr>
              <a:t> </a:t>
            </a:r>
            <a:r>
              <a:rPr sz="3850" i="1" spc="5" dirty="0">
                <a:latin typeface="Times New Roman"/>
                <a:cs typeface="Times New Roman"/>
              </a:rPr>
              <a:t>a	</a:t>
            </a:r>
            <a:r>
              <a:rPr sz="3850" spc="110" dirty="0">
                <a:latin typeface="Symbol"/>
                <a:cs typeface="Symbol"/>
              </a:rPr>
              <a:t></a:t>
            </a:r>
            <a:r>
              <a:rPr sz="3850" i="1" spc="110" dirty="0">
                <a:latin typeface="Times New Roman"/>
                <a:cs typeface="Times New Roman"/>
              </a:rPr>
              <a:t>Y</a:t>
            </a:r>
            <a:r>
              <a:rPr sz="3375" spc="165" baseline="43209" dirty="0">
                <a:latin typeface="Times New Roman"/>
                <a:cs typeface="Times New Roman"/>
              </a:rPr>
              <a:t>0</a:t>
            </a:r>
            <a:endParaRPr sz="3375" baseline="43209">
              <a:latin typeface="Times New Roman"/>
              <a:cs typeface="Times New Roman"/>
            </a:endParaRPr>
          </a:p>
          <a:p>
            <a:pPr marL="415925" algn="ctr">
              <a:lnSpc>
                <a:spcPts val="1675"/>
              </a:lnSpc>
              <a:tabLst>
                <a:tab pos="1321435" algn="l"/>
                <a:tab pos="3586479" algn="l"/>
                <a:tab pos="5147945" algn="l"/>
                <a:tab pos="6522084" algn="l"/>
              </a:tabLst>
            </a:pPr>
            <a:r>
              <a:rPr sz="2250" i="1" dirty="0">
                <a:latin typeface="Times New Roman"/>
                <a:cs typeface="Times New Roman"/>
              </a:rPr>
              <a:t>X	n	</a:t>
            </a:r>
            <a:r>
              <a:rPr sz="2250" dirty="0">
                <a:latin typeface="Times New Roman"/>
                <a:cs typeface="Times New Roman"/>
              </a:rPr>
              <a:t>2	1	0</a:t>
            </a:r>
            <a:endParaRPr sz="2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00">
              <a:latin typeface="Times New Roman"/>
              <a:cs typeface="Times New Roman"/>
            </a:endParaRPr>
          </a:p>
          <a:p>
            <a:pPr marL="130175" marR="205104" indent="767080" algn="just">
              <a:lnSpc>
                <a:spcPct val="100699"/>
              </a:lnSpc>
            </a:pPr>
            <a:r>
              <a:rPr sz="3000" b="1" spc="15" dirty="0">
                <a:solidFill>
                  <a:srgbClr val="0707F9"/>
                </a:solidFill>
                <a:latin typeface="SimSun"/>
                <a:cs typeface="SimSun"/>
              </a:rPr>
              <a:t>转换的过程就是通过取余运算求</a:t>
            </a:r>
            <a:r>
              <a:rPr sz="3000" b="1" spc="10" dirty="0">
                <a:solidFill>
                  <a:srgbClr val="0707F9"/>
                </a:solidFill>
                <a:latin typeface="SimSun"/>
                <a:cs typeface="SimSun"/>
              </a:rPr>
              <a:t>出</a:t>
            </a:r>
            <a:r>
              <a:rPr sz="3000" b="1" spc="10" dirty="0">
                <a:solidFill>
                  <a:srgbClr val="0707F9"/>
                </a:solidFill>
                <a:latin typeface="Times New Roman"/>
                <a:cs typeface="Times New Roman"/>
              </a:rPr>
              <a:t>a</a:t>
            </a:r>
            <a:r>
              <a:rPr sz="3000" b="1" spc="15" baseline="-20833" dirty="0">
                <a:solidFill>
                  <a:srgbClr val="0707F9"/>
                </a:solidFill>
                <a:latin typeface="Times New Roman"/>
                <a:cs typeface="Times New Roman"/>
              </a:rPr>
              <a:t>0</a:t>
            </a:r>
            <a:r>
              <a:rPr sz="3000" b="1" spc="10" dirty="0">
                <a:solidFill>
                  <a:srgbClr val="0707F9"/>
                </a:solidFill>
                <a:latin typeface="Times New Roman"/>
                <a:cs typeface="Times New Roman"/>
              </a:rPr>
              <a:t>,a</a:t>
            </a:r>
            <a:r>
              <a:rPr sz="3000" b="1" spc="15" baseline="-20833" dirty="0">
                <a:solidFill>
                  <a:srgbClr val="0707F9"/>
                </a:solidFill>
                <a:latin typeface="Times New Roman"/>
                <a:cs typeface="Times New Roman"/>
              </a:rPr>
              <a:t>1</a:t>
            </a:r>
            <a:r>
              <a:rPr sz="3000" b="1" spc="10" dirty="0">
                <a:solidFill>
                  <a:srgbClr val="0707F9"/>
                </a:solidFill>
                <a:latin typeface="Times New Roman"/>
                <a:cs typeface="Times New Roman"/>
              </a:rPr>
              <a:t>,…,a</a:t>
            </a:r>
            <a:r>
              <a:rPr sz="3000" b="1" spc="15" baseline="-20833" dirty="0">
                <a:solidFill>
                  <a:srgbClr val="0707F9"/>
                </a:solidFill>
                <a:latin typeface="Times New Roman"/>
                <a:cs typeface="Times New Roman"/>
              </a:rPr>
              <a:t>n</a:t>
            </a:r>
            <a:r>
              <a:rPr sz="3000" b="1" spc="10" dirty="0">
                <a:solidFill>
                  <a:srgbClr val="0707F9"/>
                </a:solidFill>
                <a:latin typeface="SimSun"/>
                <a:cs typeface="SimSun"/>
              </a:rPr>
              <a:t>，  </a:t>
            </a:r>
            <a:r>
              <a:rPr sz="3000" b="1" spc="15" dirty="0">
                <a:solidFill>
                  <a:srgbClr val="0707F9"/>
                </a:solidFill>
                <a:latin typeface="SimSun"/>
                <a:cs typeface="SimSun"/>
              </a:rPr>
              <a:t>而先求出的是个位，十位</a:t>
            </a:r>
            <a:r>
              <a:rPr sz="3000" b="1" spc="25" dirty="0">
                <a:solidFill>
                  <a:srgbClr val="0707F9"/>
                </a:solidFill>
                <a:latin typeface="Times New Roman"/>
                <a:cs typeface="Times New Roman"/>
              </a:rPr>
              <a:t>…</a:t>
            </a:r>
            <a:r>
              <a:rPr sz="3000" b="1" spc="25" dirty="0">
                <a:solidFill>
                  <a:srgbClr val="0707F9"/>
                </a:solidFill>
                <a:latin typeface="SimSun"/>
                <a:cs typeface="SimSun"/>
              </a:rPr>
              <a:t>，</a:t>
            </a:r>
            <a:r>
              <a:rPr sz="3000" b="1" spc="20" dirty="0">
                <a:solidFill>
                  <a:srgbClr val="0707F9"/>
                </a:solidFill>
                <a:latin typeface="SimSun"/>
                <a:cs typeface="SimSun"/>
              </a:rPr>
              <a:t>与我们写数的习惯先 从高位写正好相反，通过栈先进后出的特点，很容 </a:t>
            </a:r>
            <a:r>
              <a:rPr sz="3000" b="1" spc="15" dirty="0">
                <a:solidFill>
                  <a:srgbClr val="0707F9"/>
                </a:solidFill>
                <a:latin typeface="SimSun"/>
                <a:cs typeface="SimSun"/>
              </a:rPr>
              <a:t>易实现倒过来的过程。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19</a:t>
            </a:fld>
            <a:endParaRPr spc="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898519" y="16256"/>
            <a:ext cx="2726055" cy="4864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70305" algn="l"/>
              </a:tabLst>
            </a:pPr>
            <a:r>
              <a:rPr sz="3000" b="1" spc="-60" dirty="0">
                <a:solidFill>
                  <a:srgbClr val="6500CC"/>
                </a:solidFill>
                <a:latin typeface="Microsoft JhengHei"/>
                <a:cs typeface="Microsoft JhengHei"/>
              </a:rPr>
              <a:t>第3</a:t>
            </a:r>
            <a:r>
              <a:rPr sz="3000" b="1" spc="-90" dirty="0">
                <a:solidFill>
                  <a:srgbClr val="6500CC"/>
                </a:solidFill>
                <a:latin typeface="Microsoft JhengHei"/>
                <a:cs typeface="Microsoft JhengHei"/>
              </a:rPr>
              <a:t>章</a:t>
            </a:r>
            <a:r>
              <a:rPr sz="3000" b="1" dirty="0">
                <a:solidFill>
                  <a:srgbClr val="6500CC"/>
                </a:solidFill>
                <a:latin typeface="Microsoft JhengHei"/>
                <a:cs typeface="Microsoft JhengHei"/>
              </a:rPr>
              <a:t>	</a:t>
            </a:r>
            <a:r>
              <a:rPr sz="3000" b="1" spc="30" dirty="0">
                <a:solidFill>
                  <a:srgbClr val="6500CC"/>
                </a:solidFill>
                <a:latin typeface="Microsoft JhengHei"/>
                <a:cs typeface="Microsoft JhengHei"/>
              </a:rPr>
              <a:t>栈和队列</a:t>
            </a:r>
            <a:endParaRPr sz="3000">
              <a:latin typeface="Microsoft JhengHei"/>
              <a:cs typeface="Microsoft JhengHe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2</a:t>
            </a:fld>
            <a:endParaRPr spc="5" dirty="0"/>
          </a:p>
        </p:txBody>
      </p:sp>
      <p:sp>
        <p:nvSpPr>
          <p:cNvPr id="6" name="object 6"/>
          <p:cNvSpPr txBox="1"/>
          <p:nvPr/>
        </p:nvSpPr>
        <p:spPr>
          <a:xfrm>
            <a:off x="1004449" y="1868199"/>
            <a:ext cx="8864600" cy="406971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 indent="580390">
              <a:lnSpc>
                <a:spcPct val="120300"/>
              </a:lnSpc>
              <a:spcBef>
                <a:spcPts val="170"/>
              </a:spcBef>
            </a:pPr>
            <a:r>
              <a:rPr sz="3450" b="1" u="heavy" dirty="0">
                <a:solidFill>
                  <a:srgbClr val="FF3300"/>
                </a:solidFill>
                <a:uFill>
                  <a:solidFill>
                    <a:srgbClr val="FF3300"/>
                  </a:solidFill>
                </a:uFill>
                <a:latin typeface="SimSun"/>
                <a:cs typeface="SimSun"/>
              </a:rPr>
              <a:t>重点</a:t>
            </a:r>
            <a:r>
              <a:rPr sz="3000" b="1" dirty="0">
                <a:solidFill>
                  <a:srgbClr val="0000FF"/>
                </a:solidFill>
                <a:latin typeface="SimSun"/>
                <a:cs typeface="SimSun"/>
              </a:rPr>
              <a:t>:</a:t>
            </a:r>
            <a:r>
              <a:rPr sz="3000" b="1" spc="-30" dirty="0">
                <a:solidFill>
                  <a:srgbClr val="0000FF"/>
                </a:solidFill>
                <a:latin typeface="SimSun"/>
                <a:cs typeface="SimSun"/>
              </a:rPr>
              <a:t> </a:t>
            </a:r>
            <a:r>
              <a:rPr sz="3000" b="1" dirty="0">
                <a:solidFill>
                  <a:srgbClr val="0000FF"/>
                </a:solidFill>
                <a:latin typeface="Constantia"/>
                <a:cs typeface="Constantia"/>
              </a:rPr>
              <a:t>(1)</a:t>
            </a:r>
            <a:r>
              <a:rPr sz="3000" b="1" spc="20" dirty="0">
                <a:solidFill>
                  <a:srgbClr val="0000FF"/>
                </a:solidFill>
                <a:latin typeface="SimSun"/>
                <a:cs typeface="SimSun"/>
              </a:rPr>
              <a:t>栈、队列的定义、特点、性质和应用；  </a:t>
            </a:r>
            <a:r>
              <a:rPr sz="3000" b="1" dirty="0">
                <a:solidFill>
                  <a:srgbClr val="0000FF"/>
                </a:solidFill>
                <a:latin typeface="Constantia"/>
                <a:cs typeface="Constantia"/>
              </a:rPr>
              <a:t>(2)ADT</a:t>
            </a: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栈、</a:t>
            </a:r>
            <a:r>
              <a:rPr sz="3000" b="1" dirty="0">
                <a:solidFill>
                  <a:srgbClr val="0000FF"/>
                </a:solidFill>
                <a:latin typeface="Constantia"/>
                <a:cs typeface="Constantia"/>
              </a:rPr>
              <a:t>ADT</a:t>
            </a:r>
            <a:r>
              <a:rPr sz="3000" b="1" spc="20" dirty="0">
                <a:solidFill>
                  <a:srgbClr val="0000FF"/>
                </a:solidFill>
                <a:latin typeface="SimSun"/>
                <a:cs typeface="SimSun"/>
              </a:rPr>
              <a:t>队列的设计和实现以及基本操作及 </a:t>
            </a: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相关算法。</a:t>
            </a:r>
            <a:endParaRPr sz="3000">
              <a:latin typeface="SimSun"/>
              <a:cs typeface="SimSun"/>
            </a:endParaRPr>
          </a:p>
          <a:p>
            <a:pPr marL="12700" indent="580390">
              <a:lnSpc>
                <a:spcPct val="100000"/>
              </a:lnSpc>
              <a:spcBef>
                <a:spcPts val="765"/>
              </a:spcBef>
            </a:pPr>
            <a:r>
              <a:rPr sz="3450" b="1" u="heavy" spc="-5" dirty="0">
                <a:solidFill>
                  <a:srgbClr val="FF3300"/>
                </a:solidFill>
                <a:uFill>
                  <a:solidFill>
                    <a:srgbClr val="FF3300"/>
                  </a:solidFill>
                </a:uFill>
                <a:latin typeface="SimSun"/>
                <a:cs typeface="SimSun"/>
              </a:rPr>
              <a:t>难点</a:t>
            </a:r>
            <a:r>
              <a:rPr sz="3000" b="1" dirty="0">
                <a:solidFill>
                  <a:srgbClr val="0000FF"/>
                </a:solidFill>
                <a:latin typeface="SimSun"/>
                <a:cs typeface="SimSun"/>
              </a:rPr>
              <a:t>:</a:t>
            </a:r>
            <a:r>
              <a:rPr sz="3000" b="1" spc="20" dirty="0">
                <a:solidFill>
                  <a:srgbClr val="0000FF"/>
                </a:solidFill>
                <a:latin typeface="SimSun"/>
                <a:cs typeface="SimSun"/>
              </a:rPr>
              <a:t> </a:t>
            </a:r>
            <a:r>
              <a:rPr sz="3000" b="1" dirty="0">
                <a:solidFill>
                  <a:srgbClr val="0000FF"/>
                </a:solidFill>
                <a:latin typeface="Constantia"/>
                <a:cs typeface="Constantia"/>
              </a:rPr>
              <a:t>(1)</a:t>
            </a: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循环队列中对边界条件的处理</a:t>
            </a:r>
            <a:r>
              <a:rPr sz="3000" b="1" spc="5" dirty="0">
                <a:solidFill>
                  <a:srgbClr val="0000FF"/>
                </a:solidFill>
                <a:latin typeface="SimSun"/>
                <a:cs typeface="SimSun"/>
              </a:rPr>
              <a:t>；</a:t>
            </a:r>
            <a:r>
              <a:rPr sz="3000" b="1" spc="5" dirty="0">
                <a:solidFill>
                  <a:srgbClr val="0000FF"/>
                </a:solidFill>
                <a:latin typeface="Constantia"/>
                <a:cs typeface="Constantia"/>
              </a:rPr>
              <a:t>(2)</a:t>
            </a:r>
            <a:r>
              <a:rPr sz="3000" b="1" spc="10" dirty="0">
                <a:solidFill>
                  <a:srgbClr val="0000FF"/>
                </a:solidFill>
                <a:latin typeface="SimSun"/>
                <a:cs typeface="SimSun"/>
              </a:rPr>
              <a:t>分</a:t>
            </a:r>
            <a:endParaRPr sz="3000">
              <a:latin typeface="SimSun"/>
              <a:cs typeface="SimSun"/>
            </a:endParaRPr>
          </a:p>
          <a:p>
            <a:pPr marL="12700" marR="365760" algn="just">
              <a:lnSpc>
                <a:spcPct val="120800"/>
              </a:lnSpc>
              <a:spcBef>
                <a:spcPts val="70"/>
              </a:spcBef>
            </a:pPr>
            <a:r>
              <a:rPr sz="3000" b="1" spc="20" dirty="0">
                <a:solidFill>
                  <a:srgbClr val="0000FF"/>
                </a:solidFill>
                <a:latin typeface="SimSun"/>
                <a:cs typeface="SimSun"/>
              </a:rPr>
              <a:t>析栈和队列在表达式求值、括号匹配、数制转换、 迷宫求解中的应用实例，提高利用栈和队列解决实 </a:t>
            </a: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际问题的应用水平。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051181" y="768350"/>
            <a:ext cx="3971290" cy="8147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150" b="0" spc="25" dirty="0">
                <a:solidFill>
                  <a:srgbClr val="006565"/>
                </a:solidFill>
                <a:latin typeface="SimSun"/>
                <a:cs typeface="SimSun"/>
              </a:rPr>
              <a:t>本章重点难点</a:t>
            </a:r>
            <a:endParaRPr sz="515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70305" algn="l"/>
              </a:tabLst>
            </a:pPr>
            <a:r>
              <a:rPr spc="-60" dirty="0"/>
              <a:t>第3</a:t>
            </a:r>
            <a:r>
              <a:rPr spc="-90" dirty="0"/>
              <a:t>章</a:t>
            </a:r>
            <a:r>
              <a:rPr dirty="0"/>
              <a:t>	</a:t>
            </a:r>
            <a:r>
              <a:rPr spc="30" dirty="0"/>
              <a:t>栈和队列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677025" y="2716766"/>
            <a:ext cx="2628265" cy="14033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00" b="1" spc="15" dirty="0">
                <a:latin typeface="SimSun"/>
                <a:cs typeface="SimSun"/>
              </a:rPr>
              <a:t>过程如下：</a:t>
            </a:r>
            <a:endParaRPr sz="30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1441450" algn="l"/>
              </a:tabLst>
            </a:pPr>
            <a:r>
              <a:rPr sz="3000" b="1" spc="15" dirty="0">
                <a:solidFill>
                  <a:srgbClr val="0000FF"/>
                </a:solidFill>
                <a:latin typeface="Times New Roman"/>
                <a:cs typeface="Times New Roman"/>
              </a:rPr>
              <a:t>N	N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div</a:t>
            </a:r>
            <a:r>
              <a:rPr sz="3000" b="1" spc="-1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8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63434" y="3633450"/>
            <a:ext cx="1412240" cy="4864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00" b="1" spc="15" dirty="0">
                <a:solidFill>
                  <a:srgbClr val="0000FF"/>
                </a:solidFill>
                <a:latin typeface="Times New Roman"/>
                <a:cs typeface="Times New Roman"/>
              </a:rPr>
              <a:t>N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mod</a:t>
            </a:r>
            <a:r>
              <a:rPr sz="3000" b="1" spc="-9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8</a:t>
            </a:r>
            <a:endParaRPr sz="3000">
              <a:latin typeface="Times New Roman"/>
              <a:cs typeface="Times New Roman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657975" y="4116461"/>
          <a:ext cx="3228975" cy="1870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7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12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907">
                <a:tc>
                  <a:txBody>
                    <a:bodyPr/>
                    <a:lstStyle/>
                    <a:p>
                      <a:pPr marL="31750">
                        <a:lnSpc>
                          <a:spcPts val="3545"/>
                        </a:lnSpc>
                      </a:pPr>
                      <a:r>
                        <a:rPr sz="3000" b="1" spc="5" dirty="0">
                          <a:latin typeface="Times New Roman"/>
                          <a:cs typeface="Times New Roman"/>
                        </a:rPr>
                        <a:t>1348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87655">
                        <a:lnSpc>
                          <a:spcPts val="3545"/>
                        </a:lnSpc>
                      </a:pPr>
                      <a:r>
                        <a:rPr sz="3000" b="1" spc="5" dirty="0">
                          <a:latin typeface="Times New Roman"/>
                          <a:cs typeface="Times New Roman"/>
                        </a:rPr>
                        <a:t>168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545"/>
                        </a:lnSpc>
                      </a:pPr>
                      <a:r>
                        <a:rPr sz="3000" b="1" dirty="0">
                          <a:latin typeface="Times New Roman"/>
                          <a:cs typeface="Times New Roman"/>
                        </a:rPr>
                        <a:t>4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627">
                <a:tc>
                  <a:txBody>
                    <a:bodyPr/>
                    <a:lstStyle/>
                    <a:p>
                      <a:pPr marL="31750">
                        <a:lnSpc>
                          <a:spcPts val="3435"/>
                        </a:lnSpc>
                      </a:pPr>
                      <a:r>
                        <a:rPr sz="3000" b="1" spc="5" dirty="0">
                          <a:latin typeface="Times New Roman"/>
                          <a:cs typeface="Times New Roman"/>
                        </a:rPr>
                        <a:t>168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87655">
                        <a:lnSpc>
                          <a:spcPts val="3435"/>
                        </a:lnSpc>
                      </a:pPr>
                      <a:r>
                        <a:rPr sz="3000" b="1" spc="5" dirty="0">
                          <a:latin typeface="Times New Roman"/>
                          <a:cs typeface="Times New Roman"/>
                        </a:rPr>
                        <a:t>21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435"/>
                        </a:lnSpc>
                      </a:pPr>
                      <a:r>
                        <a:rPr sz="3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243">
                <a:tc>
                  <a:txBody>
                    <a:bodyPr/>
                    <a:lstStyle/>
                    <a:p>
                      <a:pPr marL="31750">
                        <a:lnSpc>
                          <a:spcPts val="3429"/>
                        </a:lnSpc>
                      </a:pPr>
                      <a:r>
                        <a:rPr sz="3000" b="1" spc="5" dirty="0">
                          <a:latin typeface="Times New Roman"/>
                          <a:cs typeface="Times New Roman"/>
                        </a:rPr>
                        <a:t>21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87655">
                        <a:lnSpc>
                          <a:spcPts val="3429"/>
                        </a:lnSpc>
                      </a:pPr>
                      <a:r>
                        <a:rPr sz="30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429"/>
                        </a:lnSpc>
                      </a:pPr>
                      <a:r>
                        <a:rPr sz="3000" b="1" dirty="0">
                          <a:latin typeface="Times New Roman"/>
                          <a:cs typeface="Times New Roman"/>
                        </a:rPr>
                        <a:t>5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523">
                <a:tc>
                  <a:txBody>
                    <a:bodyPr/>
                    <a:lstStyle/>
                    <a:p>
                      <a:pPr marL="31750">
                        <a:lnSpc>
                          <a:spcPts val="3429"/>
                        </a:lnSpc>
                      </a:pPr>
                      <a:r>
                        <a:rPr sz="30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87020">
                        <a:lnSpc>
                          <a:spcPts val="3429"/>
                        </a:lnSpc>
                      </a:pPr>
                      <a:r>
                        <a:rPr sz="3000" b="1" dirty="0">
                          <a:latin typeface="Times New Roman"/>
                          <a:cs typeface="Times New Roman"/>
                        </a:rPr>
                        <a:t>0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429"/>
                        </a:lnSpc>
                      </a:pPr>
                      <a:r>
                        <a:rPr sz="3000" b="1" dirty="0">
                          <a:latin typeface="Times New Roman"/>
                          <a:cs typeface="Times New Roman"/>
                        </a:rPr>
                        <a:t>2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7838899" y="3882774"/>
            <a:ext cx="409575" cy="1542415"/>
          </a:xfrm>
          <a:prstGeom prst="rect">
            <a:avLst/>
          </a:prstGeom>
        </p:spPr>
        <p:txBody>
          <a:bodyPr vert="eaVert" wrap="square" lIns="0" tIns="0" rIns="0" bIns="0" rtlCol="0">
            <a:spAutoFit/>
          </a:bodyPr>
          <a:lstStyle/>
          <a:p>
            <a:pPr marL="12700">
              <a:lnSpc>
                <a:spcPct val="60000"/>
              </a:lnSpc>
            </a:pPr>
            <a:r>
              <a:rPr sz="3000" b="1" spc="-55" dirty="0">
                <a:solidFill>
                  <a:srgbClr val="FF0000"/>
                </a:solidFill>
                <a:latin typeface="SimSun"/>
                <a:cs typeface="SimSun"/>
              </a:rPr>
              <a:t>输出顺</a:t>
            </a:r>
            <a:r>
              <a:rPr sz="3000" b="1" dirty="0">
                <a:solidFill>
                  <a:srgbClr val="FF0000"/>
                </a:solidFill>
                <a:latin typeface="SimSun"/>
                <a:cs typeface="SimSun"/>
              </a:rPr>
              <a:t>序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253351" y="3155442"/>
            <a:ext cx="154305" cy="3187700"/>
          </a:xfrm>
          <a:custGeom>
            <a:avLst/>
            <a:gdLst/>
            <a:ahLst/>
            <a:cxnLst/>
            <a:rect l="l" t="t" r="r" b="b"/>
            <a:pathLst>
              <a:path w="154304" h="3187700">
                <a:moveTo>
                  <a:pt x="153924" y="154685"/>
                </a:moveTo>
                <a:lnTo>
                  <a:pt x="76962" y="0"/>
                </a:lnTo>
                <a:lnTo>
                  <a:pt x="0" y="154685"/>
                </a:lnTo>
                <a:lnTo>
                  <a:pt x="60972" y="154685"/>
                </a:lnTo>
                <a:lnTo>
                  <a:pt x="60972" y="138683"/>
                </a:lnTo>
                <a:lnTo>
                  <a:pt x="92214" y="138683"/>
                </a:lnTo>
                <a:lnTo>
                  <a:pt x="92214" y="154685"/>
                </a:lnTo>
                <a:lnTo>
                  <a:pt x="153924" y="154685"/>
                </a:lnTo>
                <a:close/>
              </a:path>
              <a:path w="154304" h="3187700">
                <a:moveTo>
                  <a:pt x="92214" y="154685"/>
                </a:moveTo>
                <a:lnTo>
                  <a:pt x="92214" y="138683"/>
                </a:lnTo>
                <a:lnTo>
                  <a:pt x="60972" y="138683"/>
                </a:lnTo>
                <a:lnTo>
                  <a:pt x="60972" y="154685"/>
                </a:lnTo>
                <a:lnTo>
                  <a:pt x="92214" y="154685"/>
                </a:lnTo>
                <a:close/>
              </a:path>
              <a:path w="154304" h="3187700">
                <a:moveTo>
                  <a:pt x="92214" y="3187445"/>
                </a:moveTo>
                <a:lnTo>
                  <a:pt x="92214" y="154685"/>
                </a:lnTo>
                <a:lnTo>
                  <a:pt x="60972" y="154685"/>
                </a:lnTo>
                <a:lnTo>
                  <a:pt x="60972" y="3187445"/>
                </a:lnTo>
                <a:lnTo>
                  <a:pt x="92214" y="3187445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63965" y="3078479"/>
            <a:ext cx="154940" cy="3166110"/>
          </a:xfrm>
          <a:custGeom>
            <a:avLst/>
            <a:gdLst/>
            <a:ahLst/>
            <a:cxnLst/>
            <a:rect l="l" t="t" r="r" b="b"/>
            <a:pathLst>
              <a:path w="154939" h="3166110">
                <a:moveTo>
                  <a:pt x="154685" y="3012948"/>
                </a:moveTo>
                <a:lnTo>
                  <a:pt x="93151" y="3012341"/>
                </a:lnTo>
                <a:lnTo>
                  <a:pt x="92963" y="3028188"/>
                </a:lnTo>
                <a:lnTo>
                  <a:pt x="61721" y="3027426"/>
                </a:lnTo>
                <a:lnTo>
                  <a:pt x="61721" y="3012032"/>
                </a:lnTo>
                <a:lnTo>
                  <a:pt x="0" y="3011424"/>
                </a:lnTo>
                <a:lnTo>
                  <a:pt x="61721" y="3137985"/>
                </a:lnTo>
                <a:lnTo>
                  <a:pt x="61721" y="3027426"/>
                </a:lnTo>
                <a:lnTo>
                  <a:pt x="61904" y="3012033"/>
                </a:lnTo>
                <a:lnTo>
                  <a:pt x="61904" y="3138358"/>
                </a:lnTo>
                <a:lnTo>
                  <a:pt x="75437" y="3166110"/>
                </a:lnTo>
                <a:lnTo>
                  <a:pt x="154685" y="3012948"/>
                </a:lnTo>
                <a:close/>
              </a:path>
              <a:path w="154939" h="3166110">
                <a:moveTo>
                  <a:pt x="93151" y="3012341"/>
                </a:moveTo>
                <a:lnTo>
                  <a:pt x="61904" y="3012033"/>
                </a:lnTo>
                <a:lnTo>
                  <a:pt x="61721" y="3027426"/>
                </a:lnTo>
                <a:lnTo>
                  <a:pt x="92963" y="3028188"/>
                </a:lnTo>
                <a:lnTo>
                  <a:pt x="93151" y="3012341"/>
                </a:lnTo>
                <a:close/>
              </a:path>
              <a:path w="154939" h="3166110">
                <a:moveTo>
                  <a:pt x="128777" y="0"/>
                </a:moveTo>
                <a:lnTo>
                  <a:pt x="97535" y="0"/>
                </a:lnTo>
                <a:lnTo>
                  <a:pt x="61904" y="3012033"/>
                </a:lnTo>
                <a:lnTo>
                  <a:pt x="93151" y="3012341"/>
                </a:lnTo>
                <a:lnTo>
                  <a:pt x="128777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466316" y="3880344"/>
            <a:ext cx="409575" cy="1541780"/>
          </a:xfrm>
          <a:prstGeom prst="rect">
            <a:avLst/>
          </a:prstGeom>
        </p:spPr>
        <p:txBody>
          <a:bodyPr vert="eaVert" wrap="square" lIns="0" tIns="0" rIns="0" bIns="0" rtlCol="0">
            <a:spAutoFit/>
          </a:bodyPr>
          <a:lstStyle/>
          <a:p>
            <a:pPr marL="12700">
              <a:lnSpc>
                <a:spcPct val="60000"/>
              </a:lnSpc>
            </a:pPr>
            <a:r>
              <a:rPr sz="3000" b="1" spc="-55" dirty="0">
                <a:solidFill>
                  <a:srgbClr val="FF0000"/>
                </a:solidFill>
                <a:latin typeface="SimSun"/>
                <a:cs typeface="SimSun"/>
              </a:rPr>
              <a:t>计算顺</a:t>
            </a:r>
            <a:r>
              <a:rPr sz="3000" b="1" dirty="0">
                <a:solidFill>
                  <a:srgbClr val="FF0000"/>
                </a:solidFill>
                <a:latin typeface="SimSun"/>
                <a:cs typeface="SimSun"/>
              </a:rPr>
              <a:t>序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9492" y="151890"/>
            <a:ext cx="2428240" cy="4864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00" b="1" spc="5" dirty="0">
                <a:solidFill>
                  <a:srgbClr val="6500CC"/>
                </a:solidFill>
                <a:latin typeface="Times New Roman"/>
                <a:cs typeface="Times New Roman"/>
              </a:rPr>
              <a:t>3.2.1</a:t>
            </a:r>
            <a:r>
              <a:rPr sz="3000" b="1" spc="-60" dirty="0">
                <a:solidFill>
                  <a:srgbClr val="6500CC"/>
                </a:solidFill>
                <a:latin typeface="Times New Roman"/>
                <a:cs typeface="Times New Roman"/>
              </a:rPr>
              <a:t> </a:t>
            </a: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数制转换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80985" y="1523238"/>
            <a:ext cx="1232915" cy="4107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75651" y="1517141"/>
            <a:ext cx="1243965" cy="422909"/>
          </a:xfrm>
          <a:custGeom>
            <a:avLst/>
            <a:gdLst/>
            <a:ahLst/>
            <a:cxnLst/>
            <a:rect l="l" t="t" r="r" b="b"/>
            <a:pathLst>
              <a:path w="1243964" h="422910">
                <a:moveTo>
                  <a:pt x="1243584" y="216408"/>
                </a:moveTo>
                <a:lnTo>
                  <a:pt x="1243584" y="204977"/>
                </a:lnTo>
                <a:lnTo>
                  <a:pt x="1242060" y="194310"/>
                </a:lnTo>
                <a:lnTo>
                  <a:pt x="1201516" y="134073"/>
                </a:lnTo>
                <a:lnTo>
                  <a:pt x="1167615" y="108953"/>
                </a:lnTo>
                <a:lnTo>
                  <a:pt x="1126614" y="86940"/>
                </a:lnTo>
                <a:lnTo>
                  <a:pt x="1080003" y="67866"/>
                </a:lnTo>
                <a:lnTo>
                  <a:pt x="1029271" y="51564"/>
                </a:lnTo>
                <a:lnTo>
                  <a:pt x="975907" y="37866"/>
                </a:lnTo>
                <a:lnTo>
                  <a:pt x="921401" y="26603"/>
                </a:lnTo>
                <a:lnTo>
                  <a:pt x="867243" y="17608"/>
                </a:lnTo>
                <a:lnTo>
                  <a:pt x="814922" y="10712"/>
                </a:lnTo>
                <a:lnTo>
                  <a:pt x="765927" y="5747"/>
                </a:lnTo>
                <a:lnTo>
                  <a:pt x="721748" y="2546"/>
                </a:lnTo>
                <a:lnTo>
                  <a:pt x="653796" y="762"/>
                </a:lnTo>
                <a:lnTo>
                  <a:pt x="621792" y="0"/>
                </a:lnTo>
                <a:lnTo>
                  <a:pt x="592231" y="703"/>
                </a:lnTo>
                <a:lnTo>
                  <a:pt x="584910" y="790"/>
                </a:lnTo>
                <a:lnTo>
                  <a:pt x="559682" y="937"/>
                </a:lnTo>
                <a:lnTo>
                  <a:pt x="521793" y="2538"/>
                </a:lnTo>
                <a:lnTo>
                  <a:pt x="477608" y="5734"/>
                </a:lnTo>
                <a:lnTo>
                  <a:pt x="428615" y="10693"/>
                </a:lnTo>
                <a:lnTo>
                  <a:pt x="376300" y="17584"/>
                </a:lnTo>
                <a:lnTo>
                  <a:pt x="322154" y="26574"/>
                </a:lnTo>
                <a:lnTo>
                  <a:pt x="267662" y="37833"/>
                </a:lnTo>
                <a:lnTo>
                  <a:pt x="214312" y="51528"/>
                </a:lnTo>
                <a:lnTo>
                  <a:pt x="163593" y="67829"/>
                </a:lnTo>
                <a:lnTo>
                  <a:pt x="116992" y="86904"/>
                </a:lnTo>
                <a:lnTo>
                  <a:pt x="75997" y="108921"/>
                </a:lnTo>
                <a:lnTo>
                  <a:pt x="42095" y="134049"/>
                </a:lnTo>
                <a:lnTo>
                  <a:pt x="1523" y="194310"/>
                </a:lnTo>
                <a:lnTo>
                  <a:pt x="0" y="205740"/>
                </a:lnTo>
                <a:lnTo>
                  <a:pt x="0" y="217170"/>
                </a:lnTo>
                <a:lnTo>
                  <a:pt x="762" y="222504"/>
                </a:lnTo>
                <a:lnTo>
                  <a:pt x="1524" y="228600"/>
                </a:lnTo>
                <a:lnTo>
                  <a:pt x="3048" y="233934"/>
                </a:lnTo>
                <a:lnTo>
                  <a:pt x="9906" y="246165"/>
                </a:lnTo>
                <a:lnTo>
                  <a:pt x="9906" y="211074"/>
                </a:lnTo>
                <a:lnTo>
                  <a:pt x="10668" y="205740"/>
                </a:lnTo>
                <a:lnTo>
                  <a:pt x="10668" y="201168"/>
                </a:lnTo>
                <a:lnTo>
                  <a:pt x="12191" y="196596"/>
                </a:lnTo>
                <a:lnTo>
                  <a:pt x="53197" y="137762"/>
                </a:lnTo>
                <a:lnTo>
                  <a:pt x="88447" y="113182"/>
                </a:lnTo>
                <a:lnTo>
                  <a:pt x="131349" y="91633"/>
                </a:lnTo>
                <a:lnTo>
                  <a:pt x="180270" y="72967"/>
                </a:lnTo>
                <a:lnTo>
                  <a:pt x="233575" y="57040"/>
                </a:lnTo>
                <a:lnTo>
                  <a:pt x="289631" y="43705"/>
                </a:lnTo>
                <a:lnTo>
                  <a:pt x="346804" y="32816"/>
                </a:lnTo>
                <a:lnTo>
                  <a:pt x="403459" y="24226"/>
                </a:lnTo>
                <a:lnTo>
                  <a:pt x="457964" y="17791"/>
                </a:lnTo>
                <a:lnTo>
                  <a:pt x="508683" y="13363"/>
                </a:lnTo>
                <a:lnTo>
                  <a:pt x="553983" y="10798"/>
                </a:lnTo>
                <a:lnTo>
                  <a:pt x="592231" y="9948"/>
                </a:lnTo>
                <a:lnTo>
                  <a:pt x="621792" y="10668"/>
                </a:lnTo>
                <a:lnTo>
                  <a:pt x="653796" y="10668"/>
                </a:lnTo>
                <a:lnTo>
                  <a:pt x="714825" y="12326"/>
                </a:lnTo>
                <a:lnTo>
                  <a:pt x="753426" y="14838"/>
                </a:lnTo>
                <a:lnTo>
                  <a:pt x="798997" y="19152"/>
                </a:lnTo>
                <a:lnTo>
                  <a:pt x="849697" y="25451"/>
                </a:lnTo>
                <a:lnTo>
                  <a:pt x="903684" y="33920"/>
                </a:lnTo>
                <a:lnTo>
                  <a:pt x="959116" y="44744"/>
                </a:lnTo>
                <a:lnTo>
                  <a:pt x="1014153" y="58106"/>
                </a:lnTo>
                <a:lnTo>
                  <a:pt x="1066951" y="74192"/>
                </a:lnTo>
                <a:lnTo>
                  <a:pt x="1115670" y="93186"/>
                </a:lnTo>
                <a:lnTo>
                  <a:pt x="1158468" y="115272"/>
                </a:lnTo>
                <a:lnTo>
                  <a:pt x="1193502" y="140635"/>
                </a:lnTo>
                <a:lnTo>
                  <a:pt x="1218932" y="169459"/>
                </a:lnTo>
                <a:lnTo>
                  <a:pt x="1233678" y="206501"/>
                </a:lnTo>
                <a:lnTo>
                  <a:pt x="1233678" y="247163"/>
                </a:lnTo>
                <a:lnTo>
                  <a:pt x="1243584" y="216408"/>
                </a:lnTo>
                <a:close/>
              </a:path>
              <a:path w="1243964" h="422910">
                <a:moveTo>
                  <a:pt x="1233678" y="247163"/>
                </a:moveTo>
                <a:lnTo>
                  <a:pt x="1233678" y="216408"/>
                </a:lnTo>
                <a:lnTo>
                  <a:pt x="1232916" y="220979"/>
                </a:lnTo>
                <a:lnTo>
                  <a:pt x="1219118" y="253123"/>
                </a:lnTo>
                <a:lnTo>
                  <a:pt x="1193728" y="281748"/>
                </a:lnTo>
                <a:lnTo>
                  <a:pt x="1158614" y="307018"/>
                </a:lnTo>
                <a:lnTo>
                  <a:pt x="1115648" y="329094"/>
                </a:lnTo>
                <a:lnTo>
                  <a:pt x="1066700" y="348137"/>
                </a:lnTo>
                <a:lnTo>
                  <a:pt x="1013642" y="364310"/>
                </a:lnTo>
                <a:lnTo>
                  <a:pt x="958344" y="377773"/>
                </a:lnTo>
                <a:lnTo>
                  <a:pt x="902676" y="388689"/>
                </a:lnTo>
                <a:lnTo>
                  <a:pt x="848510" y="397219"/>
                </a:lnTo>
                <a:lnTo>
                  <a:pt x="797717" y="403525"/>
                </a:lnTo>
                <a:lnTo>
                  <a:pt x="752166" y="407770"/>
                </a:lnTo>
                <a:lnTo>
                  <a:pt x="713728" y="410113"/>
                </a:lnTo>
                <a:lnTo>
                  <a:pt x="683874" y="410727"/>
                </a:lnTo>
                <a:lnTo>
                  <a:pt x="653796" y="411461"/>
                </a:lnTo>
                <a:lnTo>
                  <a:pt x="621792" y="411480"/>
                </a:lnTo>
                <a:lnTo>
                  <a:pt x="592231" y="412072"/>
                </a:lnTo>
                <a:lnTo>
                  <a:pt x="589788" y="412060"/>
                </a:lnTo>
                <a:lnTo>
                  <a:pt x="507595" y="408701"/>
                </a:lnTo>
                <a:lnTo>
                  <a:pt x="457576" y="404403"/>
                </a:lnTo>
                <a:lnTo>
                  <a:pt x="404076" y="398172"/>
                </a:lnTo>
                <a:lnTo>
                  <a:pt x="348593" y="389863"/>
                </a:lnTo>
                <a:lnTo>
                  <a:pt x="292622" y="379328"/>
                </a:lnTo>
                <a:lnTo>
                  <a:pt x="237661" y="366419"/>
                </a:lnTo>
                <a:lnTo>
                  <a:pt x="185208" y="350990"/>
                </a:lnTo>
                <a:lnTo>
                  <a:pt x="136760" y="332894"/>
                </a:lnTo>
                <a:lnTo>
                  <a:pt x="93813" y="311982"/>
                </a:lnTo>
                <a:lnTo>
                  <a:pt x="57865" y="288108"/>
                </a:lnTo>
                <a:lnTo>
                  <a:pt x="30413" y="261125"/>
                </a:lnTo>
                <a:lnTo>
                  <a:pt x="11430" y="225552"/>
                </a:lnTo>
                <a:lnTo>
                  <a:pt x="9906" y="215646"/>
                </a:lnTo>
                <a:lnTo>
                  <a:pt x="9906" y="246165"/>
                </a:lnTo>
                <a:lnTo>
                  <a:pt x="46948" y="292414"/>
                </a:lnTo>
                <a:lnTo>
                  <a:pt x="81491" y="316821"/>
                </a:lnTo>
                <a:lnTo>
                  <a:pt x="122729" y="338221"/>
                </a:lnTo>
                <a:lnTo>
                  <a:pt x="169389" y="356776"/>
                </a:lnTo>
                <a:lnTo>
                  <a:pt x="220196" y="372648"/>
                </a:lnTo>
                <a:lnTo>
                  <a:pt x="273876" y="385998"/>
                </a:lnTo>
                <a:lnTo>
                  <a:pt x="329153" y="396987"/>
                </a:lnTo>
                <a:lnTo>
                  <a:pt x="384755" y="405777"/>
                </a:lnTo>
                <a:lnTo>
                  <a:pt x="439405" y="412529"/>
                </a:lnTo>
                <a:lnTo>
                  <a:pt x="491831" y="417406"/>
                </a:lnTo>
                <a:lnTo>
                  <a:pt x="540757" y="420569"/>
                </a:lnTo>
                <a:lnTo>
                  <a:pt x="584910" y="422178"/>
                </a:lnTo>
                <a:lnTo>
                  <a:pt x="623014" y="422397"/>
                </a:lnTo>
                <a:lnTo>
                  <a:pt x="653796" y="421386"/>
                </a:lnTo>
                <a:lnTo>
                  <a:pt x="716280" y="419862"/>
                </a:lnTo>
                <a:lnTo>
                  <a:pt x="783043" y="415361"/>
                </a:lnTo>
                <a:lnTo>
                  <a:pt x="827745" y="410384"/>
                </a:lnTo>
                <a:lnTo>
                  <a:pt x="877498" y="403342"/>
                </a:lnTo>
                <a:lnTo>
                  <a:pt x="930429" y="394050"/>
                </a:lnTo>
                <a:lnTo>
                  <a:pt x="984665" y="382321"/>
                </a:lnTo>
                <a:lnTo>
                  <a:pt x="1038335" y="367970"/>
                </a:lnTo>
                <a:lnTo>
                  <a:pt x="1089564" y="350811"/>
                </a:lnTo>
                <a:lnTo>
                  <a:pt x="1136482" y="330659"/>
                </a:lnTo>
                <a:lnTo>
                  <a:pt x="1177216" y="307329"/>
                </a:lnTo>
                <a:lnTo>
                  <a:pt x="1209892" y="280634"/>
                </a:lnTo>
                <a:lnTo>
                  <a:pt x="1232639" y="250388"/>
                </a:lnTo>
                <a:lnTo>
                  <a:pt x="1233678" y="247163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591951" y="1476248"/>
            <a:ext cx="5525135" cy="4864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087755" algn="l"/>
              </a:tabLst>
            </a:pPr>
            <a:r>
              <a:rPr sz="3000" b="1" spc="10" dirty="0">
                <a:latin typeface="SimSun"/>
                <a:cs typeface="SimSun"/>
              </a:rPr>
              <a:t>例	</a:t>
            </a:r>
            <a:r>
              <a:rPr sz="3000" b="1" spc="15" dirty="0">
                <a:latin typeface="SimSun"/>
                <a:cs typeface="SimSun"/>
              </a:rPr>
              <a:t>将</a:t>
            </a:r>
            <a:r>
              <a:rPr sz="3000" b="1" spc="10" dirty="0">
                <a:latin typeface="Times New Roman"/>
                <a:cs typeface="Times New Roman"/>
              </a:rPr>
              <a:t>10</a:t>
            </a:r>
            <a:r>
              <a:rPr sz="3000" b="1" spc="15" dirty="0">
                <a:latin typeface="SimSun"/>
                <a:cs typeface="SimSun"/>
              </a:rPr>
              <a:t>进制</a:t>
            </a:r>
            <a:r>
              <a:rPr sz="3000" b="1" spc="10" dirty="0">
                <a:latin typeface="Times New Roman"/>
                <a:cs typeface="Times New Roman"/>
              </a:rPr>
              <a:t>1348</a:t>
            </a:r>
            <a:r>
              <a:rPr sz="3000" b="1" spc="15" dirty="0">
                <a:latin typeface="SimSun"/>
                <a:cs typeface="SimSun"/>
              </a:rPr>
              <a:t>转换成</a:t>
            </a:r>
            <a:r>
              <a:rPr sz="3000" b="1" spc="10" dirty="0">
                <a:latin typeface="Times New Roman"/>
                <a:cs typeface="Times New Roman"/>
              </a:rPr>
              <a:t>8</a:t>
            </a:r>
            <a:r>
              <a:rPr sz="3000" b="1" spc="20" dirty="0">
                <a:latin typeface="SimSun"/>
                <a:cs typeface="SimSun"/>
              </a:rPr>
              <a:t>进制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20</a:t>
            </a:fld>
            <a:endParaRPr spc="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70305" algn="l"/>
              </a:tabLst>
            </a:pPr>
            <a:r>
              <a:rPr spc="-60" dirty="0"/>
              <a:t>第3</a:t>
            </a:r>
            <a:r>
              <a:rPr spc="-90" dirty="0"/>
              <a:t>章</a:t>
            </a:r>
            <a:r>
              <a:rPr dirty="0"/>
              <a:t>	</a:t>
            </a:r>
            <a:r>
              <a:rPr spc="30" dirty="0"/>
              <a:t>栈和队列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21</a:t>
            </a:fld>
            <a:endParaRPr spc="5" dirty="0"/>
          </a:p>
        </p:txBody>
      </p:sp>
      <p:sp>
        <p:nvSpPr>
          <p:cNvPr id="6" name="object 6"/>
          <p:cNvSpPr txBox="1"/>
          <p:nvPr/>
        </p:nvSpPr>
        <p:spPr>
          <a:xfrm>
            <a:off x="149451" y="151901"/>
            <a:ext cx="2428240" cy="4864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00" b="1" spc="5" dirty="0">
                <a:solidFill>
                  <a:srgbClr val="6500CC"/>
                </a:solidFill>
                <a:latin typeface="Times New Roman"/>
                <a:cs typeface="Times New Roman"/>
              </a:rPr>
              <a:t>3.2.1</a:t>
            </a:r>
            <a:r>
              <a:rPr sz="3000" b="1" spc="-60" dirty="0">
                <a:solidFill>
                  <a:srgbClr val="6500CC"/>
                </a:solidFill>
                <a:latin typeface="Times New Roman"/>
                <a:cs typeface="Times New Roman"/>
              </a:rPr>
              <a:t> </a:t>
            </a: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数制转换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9727" y="1006869"/>
            <a:ext cx="6518909" cy="540448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20"/>
              </a:spcBef>
              <a:buSzPct val="96666"/>
              <a:buFont typeface="Wingdings"/>
              <a:buChar char=""/>
              <a:tabLst>
                <a:tab pos="356235" algn="l"/>
              </a:tabLst>
            </a:pPr>
            <a:r>
              <a:rPr sz="3000" b="1" spc="10" dirty="0">
                <a:solidFill>
                  <a:srgbClr val="6500CC"/>
                </a:solidFill>
                <a:latin typeface="Times New Roman"/>
                <a:cs typeface="Times New Roman"/>
              </a:rPr>
              <a:t>10</a:t>
            </a: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进制数</a:t>
            </a:r>
            <a:r>
              <a:rPr sz="3000" b="1" spc="15" dirty="0">
                <a:solidFill>
                  <a:srgbClr val="6500CC"/>
                </a:solidFill>
                <a:latin typeface="Times New Roman"/>
                <a:cs typeface="Times New Roman"/>
              </a:rPr>
              <a:t>N</a:t>
            </a: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转换成</a:t>
            </a:r>
            <a:r>
              <a:rPr sz="3000" b="1" spc="15" dirty="0">
                <a:solidFill>
                  <a:srgbClr val="6500CC"/>
                </a:solidFill>
                <a:latin typeface="Times New Roman"/>
                <a:cs typeface="Times New Roman"/>
              </a:rPr>
              <a:t>8</a:t>
            </a:r>
            <a:r>
              <a:rPr sz="3000" b="1" spc="20" dirty="0">
                <a:solidFill>
                  <a:srgbClr val="6500CC"/>
                </a:solidFill>
                <a:latin typeface="SimSun"/>
                <a:cs typeface="SimSun"/>
              </a:rPr>
              <a:t>进制的算法</a:t>
            </a:r>
            <a:endParaRPr sz="3000">
              <a:latin typeface="SimSun"/>
              <a:cs typeface="SimSun"/>
            </a:endParaRPr>
          </a:p>
          <a:p>
            <a:pPr marL="1564005" marR="5080" indent="-384175">
              <a:lnSpc>
                <a:spcPct val="100699"/>
              </a:lnSpc>
              <a:spcBef>
                <a:spcPts val="2465"/>
              </a:spcBef>
            </a:pPr>
            <a:r>
              <a:rPr sz="3000" b="1" spc="5" dirty="0">
                <a:latin typeface="Times New Roman"/>
                <a:cs typeface="Times New Roman"/>
              </a:rPr>
              <a:t>void conversion () { 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InitStack(S); </a:t>
            </a:r>
            <a:r>
              <a:rPr sz="3000" b="1" spc="5" dirty="0">
                <a:latin typeface="Times New Roman"/>
                <a:cs typeface="Times New Roman"/>
              </a:rPr>
              <a:t>scanf </a:t>
            </a:r>
            <a:r>
              <a:rPr sz="3000" b="1" spc="10" dirty="0">
                <a:latin typeface="Times New Roman"/>
                <a:cs typeface="Times New Roman"/>
              </a:rPr>
              <a:t>("%d",N);  </a:t>
            </a:r>
            <a:r>
              <a:rPr sz="3000" b="1" spc="5" dirty="0">
                <a:latin typeface="Times New Roman"/>
                <a:cs typeface="Times New Roman"/>
              </a:rPr>
              <a:t>while (N)</a:t>
            </a:r>
            <a:r>
              <a:rPr sz="3000" b="1" spc="-10" dirty="0">
                <a:latin typeface="Times New Roman"/>
                <a:cs typeface="Times New Roman"/>
              </a:rPr>
              <a:t> </a:t>
            </a:r>
            <a:r>
              <a:rPr sz="3000" b="1" spc="5" dirty="0">
                <a:latin typeface="Times New Roman"/>
                <a:cs typeface="Times New Roman"/>
              </a:rPr>
              <a:t>{</a:t>
            </a:r>
            <a:endParaRPr sz="3000">
              <a:latin typeface="Times New Roman"/>
              <a:cs typeface="Times New Roman"/>
            </a:endParaRPr>
          </a:p>
          <a:p>
            <a:pPr marL="1755139">
              <a:lnSpc>
                <a:spcPct val="100000"/>
              </a:lnSpc>
              <a:spcBef>
                <a:spcPts val="25"/>
              </a:spcBef>
            </a:pP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Push(S, </a:t>
            </a:r>
            <a:r>
              <a:rPr sz="3000" b="1" spc="15" dirty="0">
                <a:solidFill>
                  <a:srgbClr val="0000FF"/>
                </a:solidFill>
                <a:latin typeface="Times New Roman"/>
                <a:cs typeface="Times New Roman"/>
              </a:rPr>
              <a:t>N </a:t>
            </a:r>
            <a:r>
              <a:rPr sz="3000" b="1" spc="20" dirty="0">
                <a:solidFill>
                  <a:srgbClr val="0000FF"/>
                </a:solidFill>
                <a:latin typeface="Times New Roman"/>
                <a:cs typeface="Times New Roman"/>
              </a:rPr>
              <a:t>%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8); </a:t>
            </a:r>
            <a:r>
              <a:rPr sz="3000" b="1" spc="15" dirty="0">
                <a:latin typeface="Times New Roman"/>
                <a:cs typeface="Times New Roman"/>
              </a:rPr>
              <a:t>N </a:t>
            </a:r>
            <a:r>
              <a:rPr sz="3000" b="1" spc="10" dirty="0">
                <a:latin typeface="Times New Roman"/>
                <a:cs typeface="Times New Roman"/>
              </a:rPr>
              <a:t>=</a:t>
            </a:r>
            <a:r>
              <a:rPr sz="3000" b="1" spc="-50" dirty="0">
                <a:latin typeface="Times New Roman"/>
                <a:cs typeface="Times New Roman"/>
              </a:rPr>
              <a:t> </a:t>
            </a:r>
            <a:r>
              <a:rPr sz="3000" b="1" spc="5" dirty="0">
                <a:latin typeface="Times New Roman"/>
                <a:cs typeface="Times New Roman"/>
              </a:rPr>
              <a:t>N/8;</a:t>
            </a:r>
            <a:endParaRPr sz="3000">
              <a:latin typeface="Times New Roman"/>
              <a:cs typeface="Times New Roman"/>
            </a:endParaRPr>
          </a:p>
          <a:p>
            <a:pPr marL="1564005">
              <a:lnSpc>
                <a:spcPct val="100000"/>
              </a:lnSpc>
              <a:spcBef>
                <a:spcPts val="30"/>
              </a:spcBef>
            </a:pPr>
            <a:r>
              <a:rPr sz="3000" b="1" spc="5" dirty="0">
                <a:latin typeface="Times New Roman"/>
                <a:cs typeface="Times New Roman"/>
              </a:rPr>
              <a:t>}</a:t>
            </a:r>
            <a:endParaRPr sz="3000">
              <a:latin typeface="Times New Roman"/>
              <a:cs typeface="Times New Roman"/>
            </a:endParaRPr>
          </a:p>
          <a:p>
            <a:pPr marL="1755139" marR="845185" indent="-191770">
              <a:lnSpc>
                <a:spcPts val="3620"/>
              </a:lnSpc>
              <a:spcBef>
                <a:spcPts val="130"/>
              </a:spcBef>
            </a:pPr>
            <a:r>
              <a:rPr sz="3000" b="1" spc="5" dirty="0">
                <a:latin typeface="Times New Roman"/>
                <a:cs typeface="Times New Roman"/>
              </a:rPr>
              <a:t>while (!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StackEmpty(S)) </a:t>
            </a:r>
            <a:r>
              <a:rPr sz="3000" b="1" spc="5" dirty="0">
                <a:latin typeface="Times New Roman"/>
                <a:cs typeface="Times New Roman"/>
              </a:rPr>
              <a:t>{ 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Pop(S,e);</a:t>
            </a:r>
            <a:endParaRPr sz="3000">
              <a:latin typeface="Times New Roman"/>
              <a:cs typeface="Times New Roman"/>
            </a:endParaRPr>
          </a:p>
          <a:p>
            <a:pPr marL="1755139">
              <a:lnSpc>
                <a:spcPts val="3510"/>
              </a:lnSpc>
            </a:pPr>
            <a:r>
              <a:rPr sz="3000" b="1" spc="5" dirty="0">
                <a:latin typeface="Times New Roman"/>
                <a:cs typeface="Times New Roman"/>
              </a:rPr>
              <a:t>printf ( </a:t>
            </a:r>
            <a:r>
              <a:rPr sz="3000" b="1" spc="10" dirty="0">
                <a:latin typeface="Times New Roman"/>
                <a:cs typeface="Times New Roman"/>
              </a:rPr>
              <a:t>"%d", e</a:t>
            </a:r>
            <a:r>
              <a:rPr sz="3000" b="1" spc="-30" dirty="0">
                <a:latin typeface="Times New Roman"/>
                <a:cs typeface="Times New Roman"/>
              </a:rPr>
              <a:t> </a:t>
            </a:r>
            <a:r>
              <a:rPr sz="3000" b="1" spc="5" dirty="0">
                <a:latin typeface="Times New Roman"/>
                <a:cs typeface="Times New Roman"/>
              </a:rPr>
              <a:t>);</a:t>
            </a:r>
            <a:endParaRPr sz="3000">
              <a:latin typeface="Times New Roman"/>
              <a:cs typeface="Times New Roman"/>
            </a:endParaRPr>
          </a:p>
          <a:p>
            <a:pPr marL="1564005">
              <a:lnSpc>
                <a:spcPct val="100000"/>
              </a:lnSpc>
              <a:spcBef>
                <a:spcPts val="25"/>
              </a:spcBef>
            </a:pPr>
            <a:r>
              <a:rPr sz="3000" b="1" spc="5" dirty="0">
                <a:latin typeface="Times New Roman"/>
                <a:cs typeface="Times New Roman"/>
              </a:rPr>
              <a:t>}</a:t>
            </a:r>
            <a:endParaRPr sz="3000">
              <a:latin typeface="Times New Roman"/>
              <a:cs typeface="Times New Roman"/>
            </a:endParaRPr>
          </a:p>
          <a:p>
            <a:pPr marL="1179830">
              <a:lnSpc>
                <a:spcPct val="100000"/>
              </a:lnSpc>
              <a:spcBef>
                <a:spcPts val="20"/>
              </a:spcBef>
            </a:pPr>
            <a:r>
              <a:rPr sz="3000" b="1" spc="5" dirty="0">
                <a:latin typeface="Times New Roman"/>
                <a:cs typeface="Times New Roman"/>
              </a:rPr>
              <a:t>} //</a:t>
            </a:r>
            <a:r>
              <a:rPr sz="3000" b="1" spc="-20" dirty="0">
                <a:latin typeface="Times New Roman"/>
                <a:cs typeface="Times New Roman"/>
              </a:rPr>
              <a:t> </a:t>
            </a:r>
            <a:r>
              <a:rPr sz="3000" b="1" spc="10" dirty="0">
                <a:latin typeface="Times New Roman"/>
                <a:cs typeface="Times New Roman"/>
              </a:rPr>
              <a:t>conversion</a:t>
            </a:r>
            <a:endParaRPr sz="3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70305" algn="l"/>
              </a:tabLst>
            </a:pPr>
            <a:r>
              <a:rPr spc="-60" dirty="0"/>
              <a:t>第3</a:t>
            </a:r>
            <a:r>
              <a:rPr spc="-90" dirty="0"/>
              <a:t>章</a:t>
            </a:r>
            <a:r>
              <a:rPr dirty="0"/>
              <a:t>	</a:t>
            </a:r>
            <a:r>
              <a:rPr spc="30" dirty="0"/>
              <a:t>栈和队列</a:t>
            </a:r>
          </a:p>
        </p:txBody>
      </p:sp>
      <p:sp>
        <p:nvSpPr>
          <p:cNvPr id="6" name="object 6"/>
          <p:cNvSpPr/>
          <p:nvPr/>
        </p:nvSpPr>
        <p:spPr>
          <a:xfrm>
            <a:off x="669925" y="1581150"/>
            <a:ext cx="0" cy="1678939"/>
          </a:xfrm>
          <a:custGeom>
            <a:avLst/>
            <a:gdLst/>
            <a:ahLst/>
            <a:cxnLst/>
            <a:rect l="l" t="t" r="r" b="b"/>
            <a:pathLst>
              <a:path h="1678939">
                <a:moveTo>
                  <a:pt x="0" y="0"/>
                </a:moveTo>
                <a:lnTo>
                  <a:pt x="0" y="1678686"/>
                </a:lnTo>
              </a:path>
            </a:pathLst>
          </a:custGeom>
          <a:ln w="13970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6909" y="1588008"/>
            <a:ext cx="9495790" cy="0"/>
          </a:xfrm>
          <a:custGeom>
            <a:avLst/>
            <a:gdLst/>
            <a:ahLst/>
            <a:cxnLst/>
            <a:rect l="l" t="t" r="r" b="b"/>
            <a:pathLst>
              <a:path w="9495790">
                <a:moveTo>
                  <a:pt x="0" y="0"/>
                </a:moveTo>
                <a:lnTo>
                  <a:pt x="9495790" y="0"/>
                </a:lnTo>
              </a:path>
            </a:pathLst>
          </a:custGeom>
          <a:ln w="13716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179684" y="1581150"/>
            <a:ext cx="0" cy="1678939"/>
          </a:xfrm>
          <a:custGeom>
            <a:avLst/>
            <a:gdLst/>
            <a:ahLst/>
            <a:cxnLst/>
            <a:rect l="l" t="t" r="r" b="b"/>
            <a:pathLst>
              <a:path h="1678939">
                <a:moveTo>
                  <a:pt x="0" y="0"/>
                </a:moveTo>
                <a:lnTo>
                  <a:pt x="0" y="1678686"/>
                </a:lnTo>
              </a:path>
            </a:pathLst>
          </a:custGeom>
          <a:ln w="13970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6541" y="3252978"/>
            <a:ext cx="9496425" cy="0"/>
          </a:xfrm>
          <a:custGeom>
            <a:avLst/>
            <a:gdLst/>
            <a:ahLst/>
            <a:cxnLst/>
            <a:rect l="l" t="t" r="r" b="b"/>
            <a:pathLst>
              <a:path w="9496425">
                <a:moveTo>
                  <a:pt x="0" y="0"/>
                </a:moveTo>
                <a:lnTo>
                  <a:pt x="9496044" y="0"/>
                </a:lnTo>
              </a:path>
            </a:pathLst>
          </a:custGeom>
          <a:ln w="13716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7230" y="1608582"/>
            <a:ext cx="0" cy="1624330"/>
          </a:xfrm>
          <a:custGeom>
            <a:avLst/>
            <a:gdLst/>
            <a:ahLst/>
            <a:cxnLst/>
            <a:rect l="l" t="t" r="r" b="b"/>
            <a:pathLst>
              <a:path h="1624330">
                <a:moveTo>
                  <a:pt x="0" y="0"/>
                </a:moveTo>
                <a:lnTo>
                  <a:pt x="0" y="1623821"/>
                </a:lnTo>
              </a:path>
            </a:pathLst>
          </a:custGeom>
          <a:ln w="12700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3580" y="1615439"/>
            <a:ext cx="9441180" cy="0"/>
          </a:xfrm>
          <a:custGeom>
            <a:avLst/>
            <a:gdLst/>
            <a:ahLst/>
            <a:cxnLst/>
            <a:rect l="l" t="t" r="r" b="b"/>
            <a:pathLst>
              <a:path w="9441180">
                <a:moveTo>
                  <a:pt x="0" y="0"/>
                </a:moveTo>
                <a:lnTo>
                  <a:pt x="9441180" y="0"/>
                </a:lnTo>
              </a:path>
            </a:pathLst>
          </a:custGeom>
          <a:ln w="13716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151744" y="1608582"/>
            <a:ext cx="0" cy="1624330"/>
          </a:xfrm>
          <a:custGeom>
            <a:avLst/>
            <a:gdLst/>
            <a:ahLst/>
            <a:cxnLst/>
            <a:rect l="l" t="t" r="r" b="b"/>
            <a:pathLst>
              <a:path h="1624330">
                <a:moveTo>
                  <a:pt x="0" y="0"/>
                </a:moveTo>
                <a:lnTo>
                  <a:pt x="0" y="1623822"/>
                </a:lnTo>
              </a:path>
            </a:pathLst>
          </a:custGeom>
          <a:ln w="13970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3973" y="3225545"/>
            <a:ext cx="9441180" cy="0"/>
          </a:xfrm>
          <a:custGeom>
            <a:avLst/>
            <a:gdLst/>
            <a:ahLst/>
            <a:cxnLst/>
            <a:rect l="l" t="t" r="r" b="b"/>
            <a:pathLst>
              <a:path w="9441180">
                <a:moveTo>
                  <a:pt x="0" y="0"/>
                </a:moveTo>
                <a:lnTo>
                  <a:pt x="9441180" y="0"/>
                </a:lnTo>
              </a:path>
            </a:pathLst>
          </a:custGeom>
          <a:ln w="13716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49445" y="0"/>
            <a:ext cx="3679825" cy="1269365"/>
          </a:xfrm>
          <a:prstGeom prst="rect">
            <a:avLst/>
          </a:prstGeom>
        </p:spPr>
        <p:txBody>
          <a:bodyPr vert="horz" wrap="square" lIns="0" tIns="176530" rIns="0" bIns="0" rtlCol="0">
            <a:spAutoFit/>
          </a:bodyPr>
          <a:lstStyle/>
          <a:p>
            <a:pPr marL="971550" lvl="2" indent="-959485">
              <a:lnSpc>
                <a:spcPct val="100000"/>
              </a:lnSpc>
              <a:spcBef>
                <a:spcPts val="1390"/>
              </a:spcBef>
              <a:buFont typeface="Times New Roman"/>
              <a:buAutoNum type="arabicPeriod" startAt="2"/>
              <a:tabLst>
                <a:tab pos="971550" algn="l"/>
                <a:tab pos="972185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括号匹配的检验</a:t>
            </a:r>
            <a:endParaRPr sz="3000">
              <a:latin typeface="SimSun"/>
              <a:cs typeface="SimSun"/>
            </a:endParaRPr>
          </a:p>
          <a:p>
            <a:pPr marL="975360" lvl="3" indent="-343535">
              <a:lnSpc>
                <a:spcPct val="100000"/>
              </a:lnSpc>
              <a:spcBef>
                <a:spcPts val="1295"/>
              </a:spcBef>
              <a:buSzPct val="96666"/>
              <a:buFont typeface="Wingdings"/>
              <a:buChar char=""/>
              <a:tabLst>
                <a:tab pos="975994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问题描述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69925" y="4248911"/>
            <a:ext cx="0" cy="1103630"/>
          </a:xfrm>
          <a:custGeom>
            <a:avLst/>
            <a:gdLst/>
            <a:ahLst/>
            <a:cxnLst/>
            <a:rect l="l" t="t" r="r" b="b"/>
            <a:pathLst>
              <a:path h="1103629">
                <a:moveTo>
                  <a:pt x="0" y="0"/>
                </a:moveTo>
                <a:lnTo>
                  <a:pt x="0" y="1103376"/>
                </a:lnTo>
              </a:path>
            </a:pathLst>
          </a:custGeom>
          <a:ln w="13970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6909" y="4255770"/>
            <a:ext cx="9418320" cy="0"/>
          </a:xfrm>
          <a:custGeom>
            <a:avLst/>
            <a:gdLst/>
            <a:ahLst/>
            <a:cxnLst/>
            <a:rect l="l" t="t" r="r" b="b"/>
            <a:pathLst>
              <a:path w="9418320">
                <a:moveTo>
                  <a:pt x="0" y="0"/>
                </a:moveTo>
                <a:lnTo>
                  <a:pt x="9418320" y="0"/>
                </a:lnTo>
              </a:path>
            </a:pathLst>
          </a:custGeom>
          <a:ln w="13716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102215" y="4248911"/>
            <a:ext cx="0" cy="1103630"/>
          </a:xfrm>
          <a:custGeom>
            <a:avLst/>
            <a:gdLst/>
            <a:ahLst/>
            <a:cxnLst/>
            <a:rect l="l" t="t" r="r" b="b"/>
            <a:pathLst>
              <a:path h="1103629">
                <a:moveTo>
                  <a:pt x="0" y="0"/>
                </a:moveTo>
                <a:lnTo>
                  <a:pt x="0" y="1103376"/>
                </a:lnTo>
              </a:path>
            </a:pathLst>
          </a:custGeom>
          <a:ln w="13969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76541" y="5345429"/>
            <a:ext cx="9419590" cy="0"/>
          </a:xfrm>
          <a:custGeom>
            <a:avLst/>
            <a:gdLst/>
            <a:ahLst/>
            <a:cxnLst/>
            <a:rect l="l" t="t" r="r" b="b"/>
            <a:pathLst>
              <a:path w="9419590">
                <a:moveTo>
                  <a:pt x="0" y="0"/>
                </a:moveTo>
                <a:lnTo>
                  <a:pt x="9419081" y="0"/>
                </a:lnTo>
              </a:path>
            </a:pathLst>
          </a:custGeom>
          <a:ln w="13716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97230" y="4276344"/>
            <a:ext cx="0" cy="1049020"/>
          </a:xfrm>
          <a:custGeom>
            <a:avLst/>
            <a:gdLst/>
            <a:ahLst/>
            <a:cxnLst/>
            <a:rect l="l" t="t" r="r" b="b"/>
            <a:pathLst>
              <a:path h="1049020">
                <a:moveTo>
                  <a:pt x="0" y="0"/>
                </a:moveTo>
                <a:lnTo>
                  <a:pt x="0" y="1048512"/>
                </a:lnTo>
              </a:path>
            </a:pathLst>
          </a:custGeom>
          <a:ln w="12700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03580" y="4283202"/>
            <a:ext cx="9364980" cy="0"/>
          </a:xfrm>
          <a:custGeom>
            <a:avLst/>
            <a:gdLst/>
            <a:ahLst/>
            <a:cxnLst/>
            <a:rect l="l" t="t" r="r" b="b"/>
            <a:pathLst>
              <a:path w="9364980">
                <a:moveTo>
                  <a:pt x="0" y="0"/>
                </a:moveTo>
                <a:lnTo>
                  <a:pt x="9364980" y="0"/>
                </a:lnTo>
              </a:path>
            </a:pathLst>
          </a:custGeom>
          <a:ln w="13716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075544" y="4276344"/>
            <a:ext cx="0" cy="1049020"/>
          </a:xfrm>
          <a:custGeom>
            <a:avLst/>
            <a:gdLst/>
            <a:ahLst/>
            <a:cxnLst/>
            <a:rect l="l" t="t" r="r" b="b"/>
            <a:pathLst>
              <a:path h="1049020">
                <a:moveTo>
                  <a:pt x="0" y="0"/>
                </a:moveTo>
                <a:lnTo>
                  <a:pt x="0" y="1048512"/>
                </a:lnTo>
              </a:path>
            </a:pathLst>
          </a:custGeom>
          <a:ln w="13970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03973" y="5317997"/>
            <a:ext cx="9364345" cy="0"/>
          </a:xfrm>
          <a:custGeom>
            <a:avLst/>
            <a:gdLst/>
            <a:ahLst/>
            <a:cxnLst/>
            <a:rect l="l" t="t" r="r" b="b"/>
            <a:pathLst>
              <a:path w="9364345">
                <a:moveTo>
                  <a:pt x="0" y="0"/>
                </a:moveTo>
                <a:lnTo>
                  <a:pt x="9364218" y="0"/>
                </a:lnTo>
              </a:path>
            </a:pathLst>
          </a:custGeom>
          <a:ln w="13715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9925" y="5569458"/>
            <a:ext cx="0" cy="1104265"/>
          </a:xfrm>
          <a:custGeom>
            <a:avLst/>
            <a:gdLst/>
            <a:ahLst/>
            <a:cxnLst/>
            <a:rect l="l" t="t" r="r" b="b"/>
            <a:pathLst>
              <a:path h="1104265">
                <a:moveTo>
                  <a:pt x="0" y="0"/>
                </a:moveTo>
                <a:lnTo>
                  <a:pt x="0" y="1104138"/>
                </a:lnTo>
              </a:path>
            </a:pathLst>
          </a:custGeom>
          <a:ln w="13970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6909" y="5576315"/>
            <a:ext cx="9418320" cy="0"/>
          </a:xfrm>
          <a:custGeom>
            <a:avLst/>
            <a:gdLst/>
            <a:ahLst/>
            <a:cxnLst/>
            <a:rect l="l" t="t" r="r" b="b"/>
            <a:pathLst>
              <a:path w="9418320">
                <a:moveTo>
                  <a:pt x="0" y="0"/>
                </a:moveTo>
                <a:lnTo>
                  <a:pt x="9418320" y="0"/>
                </a:lnTo>
              </a:path>
            </a:pathLst>
          </a:custGeom>
          <a:ln w="13716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02215" y="5569458"/>
            <a:ext cx="0" cy="1104265"/>
          </a:xfrm>
          <a:custGeom>
            <a:avLst/>
            <a:gdLst/>
            <a:ahLst/>
            <a:cxnLst/>
            <a:rect l="l" t="t" r="r" b="b"/>
            <a:pathLst>
              <a:path h="1104265">
                <a:moveTo>
                  <a:pt x="0" y="0"/>
                </a:moveTo>
                <a:lnTo>
                  <a:pt x="0" y="1104138"/>
                </a:lnTo>
              </a:path>
            </a:pathLst>
          </a:custGeom>
          <a:ln w="13969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76541" y="6666738"/>
            <a:ext cx="9419590" cy="0"/>
          </a:xfrm>
          <a:custGeom>
            <a:avLst/>
            <a:gdLst/>
            <a:ahLst/>
            <a:cxnLst/>
            <a:rect l="l" t="t" r="r" b="b"/>
            <a:pathLst>
              <a:path w="9419590">
                <a:moveTo>
                  <a:pt x="0" y="0"/>
                </a:moveTo>
                <a:lnTo>
                  <a:pt x="9419081" y="0"/>
                </a:lnTo>
              </a:path>
            </a:pathLst>
          </a:custGeom>
          <a:ln w="13716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97230" y="5596890"/>
            <a:ext cx="0" cy="1049655"/>
          </a:xfrm>
          <a:custGeom>
            <a:avLst/>
            <a:gdLst/>
            <a:ahLst/>
            <a:cxnLst/>
            <a:rect l="l" t="t" r="r" b="b"/>
            <a:pathLst>
              <a:path h="1049654">
                <a:moveTo>
                  <a:pt x="0" y="0"/>
                </a:moveTo>
                <a:lnTo>
                  <a:pt x="0" y="1049274"/>
                </a:lnTo>
              </a:path>
            </a:pathLst>
          </a:custGeom>
          <a:ln w="12700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3580" y="5603747"/>
            <a:ext cx="9364980" cy="0"/>
          </a:xfrm>
          <a:custGeom>
            <a:avLst/>
            <a:gdLst/>
            <a:ahLst/>
            <a:cxnLst/>
            <a:rect l="l" t="t" r="r" b="b"/>
            <a:pathLst>
              <a:path w="9364980">
                <a:moveTo>
                  <a:pt x="0" y="0"/>
                </a:moveTo>
                <a:lnTo>
                  <a:pt x="9364980" y="0"/>
                </a:lnTo>
              </a:path>
            </a:pathLst>
          </a:custGeom>
          <a:ln w="13715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075544" y="5596890"/>
            <a:ext cx="0" cy="1049655"/>
          </a:xfrm>
          <a:custGeom>
            <a:avLst/>
            <a:gdLst/>
            <a:ahLst/>
            <a:cxnLst/>
            <a:rect l="l" t="t" r="r" b="b"/>
            <a:pathLst>
              <a:path h="1049654">
                <a:moveTo>
                  <a:pt x="0" y="0"/>
                </a:moveTo>
                <a:lnTo>
                  <a:pt x="0" y="1049274"/>
                </a:lnTo>
              </a:path>
            </a:pathLst>
          </a:custGeom>
          <a:ln w="13970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03973" y="6639306"/>
            <a:ext cx="9364345" cy="0"/>
          </a:xfrm>
          <a:custGeom>
            <a:avLst/>
            <a:gdLst/>
            <a:ahLst/>
            <a:cxnLst/>
            <a:rect l="l" t="t" r="r" b="b"/>
            <a:pathLst>
              <a:path w="9364345">
                <a:moveTo>
                  <a:pt x="0" y="0"/>
                </a:moveTo>
                <a:lnTo>
                  <a:pt x="9364218" y="0"/>
                </a:lnTo>
              </a:path>
            </a:pathLst>
          </a:custGeom>
          <a:ln w="13716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15833" y="1628648"/>
            <a:ext cx="9543415" cy="49364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933450">
              <a:lnSpc>
                <a:spcPct val="100000"/>
              </a:lnSpc>
              <a:spcBef>
                <a:spcPts val="120"/>
              </a:spcBef>
            </a:pPr>
            <a:r>
              <a:rPr sz="3000" b="1" spc="15" dirty="0">
                <a:latin typeface="SimSun"/>
                <a:cs typeface="SimSun"/>
              </a:rPr>
              <a:t>一个表达式中，包含三种括号“</a:t>
            </a:r>
            <a:r>
              <a:rPr sz="3000" b="1" spc="15" dirty="0">
                <a:latin typeface="Times New Roman"/>
                <a:cs typeface="Times New Roman"/>
              </a:rPr>
              <a:t>(</a:t>
            </a:r>
            <a:r>
              <a:rPr sz="3000" b="1" spc="15" dirty="0">
                <a:latin typeface="SimSun"/>
                <a:cs typeface="SimSun"/>
              </a:rPr>
              <a:t>”和“</a:t>
            </a:r>
            <a:r>
              <a:rPr sz="3000" b="1" spc="15" dirty="0">
                <a:latin typeface="Times New Roman"/>
                <a:cs typeface="Times New Roman"/>
              </a:rPr>
              <a:t>)</a:t>
            </a:r>
            <a:r>
              <a:rPr sz="3000" b="1" spc="15" dirty="0">
                <a:latin typeface="SimSun"/>
                <a:cs typeface="SimSun"/>
              </a:rPr>
              <a:t>”，“</a:t>
            </a:r>
            <a:r>
              <a:rPr sz="3000" b="1" spc="15" dirty="0">
                <a:latin typeface="Times New Roman"/>
                <a:cs typeface="Times New Roman"/>
              </a:rPr>
              <a:t>[”</a:t>
            </a:r>
            <a:endParaRPr sz="3000">
              <a:latin typeface="Times New Roman"/>
              <a:cs typeface="Times New Roman"/>
            </a:endParaRPr>
          </a:p>
          <a:p>
            <a:pPr marL="166370" marR="270510">
              <a:lnSpc>
                <a:spcPct val="100699"/>
              </a:lnSpc>
              <a:spcBef>
                <a:spcPts val="5"/>
              </a:spcBef>
            </a:pPr>
            <a:r>
              <a:rPr sz="3000" b="1" spc="15" dirty="0">
                <a:latin typeface="SimSun"/>
                <a:cs typeface="SimSun"/>
              </a:rPr>
              <a:t>和“</a:t>
            </a:r>
            <a:r>
              <a:rPr sz="3000" b="1" spc="10" dirty="0">
                <a:latin typeface="Times New Roman"/>
                <a:cs typeface="Times New Roman"/>
              </a:rPr>
              <a:t>]”</a:t>
            </a:r>
            <a:r>
              <a:rPr sz="3000" b="1" spc="15" dirty="0">
                <a:latin typeface="SimSun"/>
                <a:cs typeface="SimSun"/>
              </a:rPr>
              <a:t>和“</a:t>
            </a:r>
            <a:r>
              <a:rPr sz="3000" b="1" spc="10" dirty="0">
                <a:latin typeface="Times New Roman"/>
                <a:cs typeface="Times New Roman"/>
              </a:rPr>
              <a:t>{”</a:t>
            </a:r>
            <a:r>
              <a:rPr sz="3000" b="1" spc="15" dirty="0">
                <a:latin typeface="SimSun"/>
                <a:cs typeface="SimSun"/>
              </a:rPr>
              <a:t>和“</a:t>
            </a:r>
            <a:r>
              <a:rPr sz="3000" b="1" spc="10" dirty="0">
                <a:latin typeface="Times New Roman"/>
                <a:cs typeface="Times New Roman"/>
              </a:rPr>
              <a:t>}”</a:t>
            </a:r>
            <a:r>
              <a:rPr sz="3000" b="1" spc="20" dirty="0">
                <a:latin typeface="SimSun"/>
                <a:cs typeface="SimSun"/>
              </a:rPr>
              <a:t>，这三种括号可以按任意的合法次 </a:t>
            </a:r>
            <a:r>
              <a:rPr sz="3000" b="1" spc="15" dirty="0">
                <a:latin typeface="SimSun"/>
                <a:cs typeface="SimSun"/>
              </a:rPr>
              <a:t>序使用。</a:t>
            </a:r>
            <a:endParaRPr sz="3000">
              <a:latin typeface="SimSun"/>
              <a:cs typeface="SimSun"/>
            </a:endParaRPr>
          </a:p>
          <a:p>
            <a:pPr marL="933450">
              <a:lnSpc>
                <a:spcPts val="3554"/>
              </a:lnSpc>
              <a:spcBef>
                <a:spcPts val="940"/>
              </a:spcBef>
            </a:pPr>
            <a:r>
              <a:rPr sz="3000" b="1" spc="20" dirty="0">
                <a:latin typeface="SimSun"/>
                <a:cs typeface="SimSun"/>
              </a:rPr>
              <a:t>设计算法检验表达式中所使用括号的合法性。</a:t>
            </a:r>
            <a:endParaRPr sz="3000">
              <a:latin typeface="SimSun"/>
              <a:cs typeface="SimSun"/>
            </a:endParaRPr>
          </a:p>
          <a:p>
            <a:pPr marL="355600" indent="-343535">
              <a:lnSpc>
                <a:spcPts val="3554"/>
              </a:lnSpc>
              <a:buSzPct val="96666"/>
              <a:buFont typeface="Wingdings"/>
              <a:buChar char=""/>
              <a:tabLst>
                <a:tab pos="356235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问题讨论</a:t>
            </a:r>
            <a:endParaRPr sz="3000">
              <a:latin typeface="SimSun"/>
              <a:cs typeface="SimSun"/>
            </a:endParaRPr>
          </a:p>
          <a:p>
            <a:pPr marL="166370" marR="188595" indent="767080">
              <a:lnSpc>
                <a:spcPct val="100800"/>
              </a:lnSpc>
              <a:spcBef>
                <a:spcPts val="2075"/>
              </a:spcBef>
            </a:pPr>
            <a:r>
              <a:rPr sz="3000" b="1" spc="15" dirty="0">
                <a:solidFill>
                  <a:srgbClr val="FF3300"/>
                </a:solidFill>
                <a:latin typeface="SimSun"/>
                <a:cs typeface="SimSun"/>
              </a:rPr>
              <a:t>讨论：</a:t>
            </a:r>
            <a:r>
              <a:rPr sz="3000" b="1" spc="20" dirty="0">
                <a:solidFill>
                  <a:srgbClr val="0000FF"/>
                </a:solidFill>
                <a:latin typeface="SimSun"/>
                <a:cs typeface="SimSun"/>
              </a:rPr>
              <a:t>如果第一次遇到的右括号是“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]”</a:t>
            </a:r>
            <a:r>
              <a:rPr sz="3000" b="1" spc="20" dirty="0">
                <a:solidFill>
                  <a:srgbClr val="0000FF"/>
                </a:solidFill>
                <a:latin typeface="SimSun"/>
                <a:cs typeface="SimSun"/>
              </a:rPr>
              <a:t>，哪么前面 </a:t>
            </a: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出现的左括号有什么特点。</a:t>
            </a:r>
            <a:endParaRPr sz="30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00">
              <a:latin typeface="Times New Roman"/>
              <a:cs typeface="Times New Roman"/>
            </a:endParaRPr>
          </a:p>
          <a:p>
            <a:pPr marL="166370" marR="188595" indent="767080">
              <a:lnSpc>
                <a:spcPct val="100800"/>
              </a:lnSpc>
            </a:pPr>
            <a:r>
              <a:rPr sz="3000" b="1" spc="15" dirty="0">
                <a:solidFill>
                  <a:srgbClr val="FF3300"/>
                </a:solidFill>
                <a:latin typeface="SimSun"/>
                <a:cs typeface="SimSun"/>
              </a:rPr>
              <a:t>结论：</a:t>
            </a:r>
            <a:r>
              <a:rPr sz="3000" b="1" spc="20" dirty="0">
                <a:solidFill>
                  <a:srgbClr val="0000FF"/>
                </a:solidFill>
                <a:latin typeface="SimSun"/>
                <a:cs typeface="SimSun"/>
              </a:rPr>
              <a:t>如果第一次遇到的右括号是“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]”</a:t>
            </a:r>
            <a:r>
              <a:rPr sz="3000" b="1" spc="20" dirty="0">
                <a:solidFill>
                  <a:srgbClr val="0000FF"/>
                </a:solidFill>
                <a:latin typeface="SimSun"/>
                <a:cs typeface="SimSun"/>
              </a:rPr>
              <a:t>，哪么前面 </a:t>
            </a: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出现的左括号最后一个必然</a:t>
            </a:r>
            <a:r>
              <a:rPr sz="3000" b="1" spc="10" dirty="0">
                <a:solidFill>
                  <a:srgbClr val="0000FF"/>
                </a:solidFill>
                <a:latin typeface="SimSun"/>
                <a:cs typeface="SimSun"/>
              </a:rPr>
              <a:t>是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“[”</a:t>
            </a:r>
            <a:r>
              <a:rPr sz="3000" b="1" spc="10" dirty="0">
                <a:solidFill>
                  <a:srgbClr val="0000FF"/>
                </a:solidFill>
                <a:latin typeface="SimSun"/>
                <a:cs typeface="SimSun"/>
              </a:rPr>
              <a:t>，</a:t>
            </a:r>
            <a:r>
              <a:rPr sz="3000" b="1" spc="20" dirty="0">
                <a:solidFill>
                  <a:srgbClr val="0000FF"/>
                </a:solidFill>
                <a:latin typeface="SimSun"/>
                <a:cs typeface="SimSun"/>
              </a:rPr>
              <a:t>否则不合法。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22</a:t>
            </a:fld>
            <a:endParaRPr spc="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70305" algn="l"/>
              </a:tabLst>
            </a:pPr>
            <a:r>
              <a:rPr spc="-60" dirty="0"/>
              <a:t>第3</a:t>
            </a:r>
            <a:r>
              <a:rPr spc="-90" dirty="0"/>
              <a:t>章</a:t>
            </a:r>
            <a:r>
              <a:rPr dirty="0"/>
              <a:t>	</a:t>
            </a:r>
            <a:r>
              <a:rPr spc="30" dirty="0"/>
              <a:t>栈和队列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23</a:t>
            </a:fld>
            <a:endParaRPr spc="5" dirty="0"/>
          </a:p>
        </p:txBody>
      </p:sp>
      <p:sp>
        <p:nvSpPr>
          <p:cNvPr id="6" name="object 6"/>
          <p:cNvSpPr txBox="1"/>
          <p:nvPr/>
        </p:nvSpPr>
        <p:spPr>
          <a:xfrm>
            <a:off x="149528" y="0"/>
            <a:ext cx="3679825" cy="1423035"/>
          </a:xfrm>
          <a:prstGeom prst="rect">
            <a:avLst/>
          </a:prstGeom>
        </p:spPr>
        <p:txBody>
          <a:bodyPr vert="horz" wrap="square" lIns="0" tIns="253365" rIns="0" bIns="0" rtlCol="0">
            <a:spAutoFit/>
          </a:bodyPr>
          <a:lstStyle/>
          <a:p>
            <a:pPr marL="971550" lvl="2" indent="-959485">
              <a:lnSpc>
                <a:spcPct val="100000"/>
              </a:lnSpc>
              <a:spcBef>
                <a:spcPts val="1995"/>
              </a:spcBef>
              <a:buFont typeface="Times New Roman"/>
              <a:buAutoNum type="arabicPeriod" startAt="2"/>
              <a:tabLst>
                <a:tab pos="971550" algn="l"/>
                <a:tab pos="972185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括号匹配的检验</a:t>
            </a:r>
            <a:endParaRPr sz="3000">
              <a:latin typeface="SimSun"/>
              <a:cs typeface="SimSun"/>
            </a:endParaRPr>
          </a:p>
          <a:p>
            <a:pPr marL="975360" lvl="3" indent="-343535">
              <a:lnSpc>
                <a:spcPct val="100000"/>
              </a:lnSpc>
              <a:spcBef>
                <a:spcPts val="1900"/>
              </a:spcBef>
              <a:buSzPct val="96666"/>
              <a:buFont typeface="Wingdings"/>
              <a:buChar char=""/>
              <a:tabLst>
                <a:tab pos="975994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算法过程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14615" y="1873089"/>
            <a:ext cx="8294370" cy="4162425"/>
          </a:xfrm>
          <a:prstGeom prst="rect">
            <a:avLst/>
          </a:prstGeom>
        </p:spPr>
        <p:txBody>
          <a:bodyPr vert="horz" wrap="square" lIns="0" tIns="237490" rIns="0" bIns="0" rtlCol="0">
            <a:spAutoFit/>
          </a:bodyPr>
          <a:lstStyle/>
          <a:p>
            <a:pPr marL="506095" indent="-494030">
              <a:lnSpc>
                <a:spcPct val="100000"/>
              </a:lnSpc>
              <a:spcBef>
                <a:spcPts val="1870"/>
              </a:spcBef>
              <a:buFont typeface="Times New Roman"/>
              <a:buAutoNum type="arabicParenBoth"/>
              <a:tabLst>
                <a:tab pos="506730" algn="l"/>
              </a:tabLst>
            </a:pPr>
            <a:r>
              <a:rPr sz="3000" b="1" spc="20" dirty="0">
                <a:solidFill>
                  <a:srgbClr val="0000FF"/>
                </a:solidFill>
                <a:latin typeface="SimSun"/>
                <a:cs typeface="SimSun"/>
              </a:rPr>
              <a:t>当遇到左括号时，进栈，遇到右括号时出栈；</a:t>
            </a:r>
            <a:endParaRPr sz="3000">
              <a:latin typeface="SimSun"/>
              <a:cs typeface="SimSun"/>
            </a:endParaRPr>
          </a:p>
          <a:p>
            <a:pPr marL="506095" marR="379095" indent="-494030">
              <a:lnSpc>
                <a:spcPct val="100699"/>
              </a:lnSpc>
              <a:spcBef>
                <a:spcPts val="1750"/>
              </a:spcBef>
              <a:buFont typeface="Constantia"/>
              <a:buAutoNum type="arabicParenBoth"/>
              <a:tabLst>
                <a:tab pos="586740" algn="l"/>
              </a:tabLst>
            </a:pP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当遇到某一个右括号时，栈已空，说明到目 前为止，右括号多于左括号；</a:t>
            </a:r>
            <a:endParaRPr sz="3000">
              <a:latin typeface="SimSun"/>
              <a:cs typeface="SimSun"/>
            </a:endParaRPr>
          </a:p>
          <a:p>
            <a:pPr marL="506095" marR="5080" indent="-494030">
              <a:lnSpc>
                <a:spcPct val="100699"/>
              </a:lnSpc>
              <a:spcBef>
                <a:spcPts val="1814"/>
              </a:spcBef>
              <a:buFont typeface="Constantia"/>
              <a:buAutoNum type="arabicParenBoth"/>
              <a:tabLst>
                <a:tab pos="574675" algn="l"/>
              </a:tabLst>
            </a:pPr>
            <a:r>
              <a:rPr sz="3000" b="1" spc="20" dirty="0">
                <a:solidFill>
                  <a:srgbClr val="0000FF"/>
                </a:solidFill>
                <a:latin typeface="SimSun"/>
                <a:cs typeface="SimSun"/>
              </a:rPr>
              <a:t>从栈中弹出的左括号与当前检验的右括号类型 </a:t>
            </a: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不同，说明出现了括号交叉情况；</a:t>
            </a:r>
            <a:endParaRPr sz="3000">
              <a:latin typeface="SimSun"/>
              <a:cs typeface="SimSun"/>
            </a:endParaRPr>
          </a:p>
          <a:p>
            <a:pPr marL="506095" marR="365760" indent="-494030">
              <a:lnSpc>
                <a:spcPct val="102699"/>
              </a:lnSpc>
              <a:spcBef>
                <a:spcPts val="1739"/>
              </a:spcBef>
              <a:buFont typeface="Constantia"/>
              <a:buAutoNum type="arabicParenBoth"/>
              <a:tabLst>
                <a:tab pos="600710" algn="l"/>
              </a:tabLst>
            </a:pP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算术表达式输入完毕，但栈中还有没有匹配 </a:t>
            </a:r>
            <a:r>
              <a:rPr sz="3000" b="1" spc="20" dirty="0">
                <a:solidFill>
                  <a:srgbClr val="0000FF"/>
                </a:solidFill>
                <a:latin typeface="SimSun"/>
                <a:cs typeface="SimSun"/>
              </a:rPr>
              <a:t>的左括号，说明左括号多于右括号。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70305" algn="l"/>
              </a:tabLst>
            </a:pPr>
            <a:r>
              <a:rPr spc="-60" dirty="0"/>
              <a:t>第3</a:t>
            </a:r>
            <a:r>
              <a:rPr spc="-90" dirty="0"/>
              <a:t>章</a:t>
            </a:r>
            <a:r>
              <a:rPr dirty="0"/>
              <a:t>	</a:t>
            </a:r>
            <a:r>
              <a:rPr spc="30" dirty="0"/>
              <a:t>栈和队列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24</a:t>
            </a:fld>
            <a:endParaRPr spc="5" dirty="0"/>
          </a:p>
        </p:txBody>
      </p:sp>
      <p:sp>
        <p:nvSpPr>
          <p:cNvPr id="6" name="object 6"/>
          <p:cNvSpPr txBox="1"/>
          <p:nvPr/>
        </p:nvSpPr>
        <p:spPr>
          <a:xfrm>
            <a:off x="809361" y="1779343"/>
            <a:ext cx="9060180" cy="489712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1229995" algn="l"/>
              </a:tabLst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Status	check( )</a:t>
            </a:r>
            <a:r>
              <a:rPr sz="30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{</a:t>
            </a:r>
            <a:endParaRPr sz="3000">
              <a:latin typeface="Times New Roman"/>
              <a:cs typeface="Times New Roman"/>
            </a:endParaRPr>
          </a:p>
          <a:p>
            <a:pPr marL="300355" marR="4151629">
              <a:lnSpc>
                <a:spcPts val="3990"/>
              </a:lnSpc>
              <a:spcBef>
                <a:spcPts val="190"/>
              </a:spcBef>
              <a:tabLst>
                <a:tab pos="1838960" algn="l"/>
              </a:tabLst>
            </a:pP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char</a:t>
            </a:r>
            <a:r>
              <a:rPr sz="3000" b="1" spc="-6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ch;	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InitStack(S);  while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((ch=getchar())!=‘#')</a:t>
            </a:r>
            <a:r>
              <a:rPr sz="3000" b="1" spc="-8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{</a:t>
            </a:r>
            <a:endParaRPr sz="3000">
              <a:latin typeface="Times New Roman"/>
              <a:cs typeface="Times New Roman"/>
            </a:endParaRPr>
          </a:p>
          <a:p>
            <a:pPr marL="683895">
              <a:lnSpc>
                <a:spcPct val="100000"/>
              </a:lnSpc>
              <a:spcBef>
                <a:spcPts val="190"/>
              </a:spcBef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switch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(ch)</a:t>
            </a:r>
            <a:r>
              <a:rPr sz="30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{</a:t>
            </a:r>
            <a:endParaRPr sz="3000">
              <a:latin typeface="Times New Roman"/>
              <a:cs typeface="Times New Roman"/>
            </a:endParaRPr>
          </a:p>
          <a:p>
            <a:pPr marL="1067435" marR="5080">
              <a:lnSpc>
                <a:spcPct val="108700"/>
              </a:lnSpc>
              <a:spcBef>
                <a:spcPts val="80"/>
              </a:spcBef>
            </a:pPr>
            <a:r>
              <a:rPr sz="3000" b="1" spc="10" dirty="0">
                <a:solidFill>
                  <a:srgbClr val="FF3300"/>
                </a:solidFill>
                <a:latin typeface="Times New Roman"/>
                <a:cs typeface="Times New Roman"/>
              </a:rPr>
              <a:t>case </a:t>
            </a:r>
            <a:r>
              <a:rPr sz="3000" b="1" spc="5" dirty="0">
                <a:solidFill>
                  <a:srgbClr val="FF3300"/>
                </a:solidFill>
                <a:latin typeface="Times New Roman"/>
                <a:cs typeface="Times New Roman"/>
              </a:rPr>
              <a:t>(ch=='('||ch=='['||ch=='{'):Push(S,ch);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break; 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case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(ch==</a:t>
            </a:r>
            <a:r>
              <a:rPr sz="3000" b="1" spc="-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')'):</a:t>
            </a:r>
            <a:endParaRPr sz="3000">
              <a:latin typeface="Times New Roman"/>
              <a:cs typeface="Times New Roman"/>
            </a:endParaRPr>
          </a:p>
          <a:p>
            <a:pPr marL="1546860" marR="1830070">
              <a:lnSpc>
                <a:spcPct val="100699"/>
              </a:lnSpc>
              <a:spcBef>
                <a:spcPts val="5"/>
              </a:spcBef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if (StackEmpty(S)) </a:t>
            </a:r>
            <a:r>
              <a:rPr sz="30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retrun </a:t>
            </a:r>
            <a:r>
              <a:rPr sz="3000" b="1" spc="-30" dirty="0">
                <a:solidFill>
                  <a:srgbClr val="0000FF"/>
                </a:solidFill>
                <a:latin typeface="Times New Roman"/>
                <a:cs typeface="Times New Roman"/>
              </a:rPr>
              <a:t>FALSE; 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else</a:t>
            </a:r>
            <a:endParaRPr sz="3000">
              <a:latin typeface="Times New Roman"/>
              <a:cs typeface="Times New Roman"/>
            </a:endParaRPr>
          </a:p>
          <a:p>
            <a:pPr marL="1546860" marR="1278255" indent="383540">
              <a:lnSpc>
                <a:spcPts val="3629"/>
              </a:lnSpc>
              <a:spcBef>
                <a:spcPts val="120"/>
              </a:spcBef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{Pop(S,e);if(e!= '(') </a:t>
            </a:r>
            <a:r>
              <a:rPr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return </a:t>
            </a:r>
            <a:r>
              <a:rPr sz="3000" b="1" spc="-20" dirty="0">
                <a:solidFill>
                  <a:srgbClr val="0000FF"/>
                </a:solidFill>
                <a:latin typeface="Times New Roman"/>
                <a:cs typeface="Times New Roman"/>
              </a:rPr>
              <a:t>FALSE;}  </a:t>
            </a:r>
            <a:r>
              <a:rPr sz="30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break;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9490" y="0"/>
            <a:ext cx="4069715" cy="1423035"/>
          </a:xfrm>
          <a:prstGeom prst="rect">
            <a:avLst/>
          </a:prstGeom>
        </p:spPr>
        <p:txBody>
          <a:bodyPr vert="horz" wrap="square" lIns="0" tIns="253365" rIns="0" bIns="0" rtlCol="0">
            <a:spAutoFit/>
          </a:bodyPr>
          <a:lstStyle/>
          <a:p>
            <a:pPr marL="971550" lvl="2" indent="-959485">
              <a:lnSpc>
                <a:spcPct val="100000"/>
              </a:lnSpc>
              <a:spcBef>
                <a:spcPts val="1995"/>
              </a:spcBef>
              <a:buFont typeface="Times New Roman"/>
              <a:buAutoNum type="arabicPeriod" startAt="2"/>
              <a:tabLst>
                <a:tab pos="971550" algn="l"/>
                <a:tab pos="972185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括号匹配的检验</a:t>
            </a:r>
            <a:endParaRPr sz="3000">
              <a:latin typeface="SimSun"/>
              <a:cs typeface="SimSun"/>
            </a:endParaRPr>
          </a:p>
          <a:p>
            <a:pPr marL="975360" lvl="3" indent="-343535">
              <a:lnSpc>
                <a:spcPct val="100000"/>
              </a:lnSpc>
              <a:spcBef>
                <a:spcPts val="1900"/>
              </a:spcBef>
              <a:buSzPct val="96666"/>
              <a:buFont typeface="Wingdings"/>
              <a:buChar char=""/>
              <a:tabLst>
                <a:tab pos="975994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括号匹配检验算法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70305" algn="l"/>
              </a:tabLst>
            </a:pPr>
            <a:r>
              <a:rPr spc="-60" dirty="0"/>
              <a:t>第3</a:t>
            </a:r>
            <a:r>
              <a:rPr spc="-90" dirty="0"/>
              <a:t>章</a:t>
            </a:r>
            <a:r>
              <a:rPr dirty="0"/>
              <a:t>	</a:t>
            </a:r>
            <a:r>
              <a:rPr spc="30" dirty="0"/>
              <a:t>栈和队列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25</a:t>
            </a:fld>
            <a:endParaRPr spc="5" dirty="0"/>
          </a:p>
        </p:txBody>
      </p:sp>
      <p:sp>
        <p:nvSpPr>
          <p:cNvPr id="6" name="object 6"/>
          <p:cNvSpPr txBox="1"/>
          <p:nvPr/>
        </p:nvSpPr>
        <p:spPr>
          <a:xfrm>
            <a:off x="149528" y="0"/>
            <a:ext cx="7189470" cy="7106920"/>
          </a:xfrm>
          <a:prstGeom prst="rect">
            <a:avLst/>
          </a:prstGeom>
        </p:spPr>
        <p:txBody>
          <a:bodyPr vert="horz" wrap="square" lIns="0" tIns="253365" rIns="0" bIns="0" rtlCol="0">
            <a:spAutoFit/>
          </a:bodyPr>
          <a:lstStyle/>
          <a:p>
            <a:pPr marL="971550" lvl="2" indent="-959485">
              <a:lnSpc>
                <a:spcPct val="100000"/>
              </a:lnSpc>
              <a:spcBef>
                <a:spcPts val="1995"/>
              </a:spcBef>
              <a:buFont typeface="Times New Roman"/>
              <a:buAutoNum type="arabicPeriod" startAt="2"/>
              <a:tabLst>
                <a:tab pos="971550" algn="l"/>
                <a:tab pos="972185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括号匹配的检验</a:t>
            </a:r>
            <a:endParaRPr sz="3000">
              <a:latin typeface="SimSun"/>
              <a:cs typeface="SimSun"/>
            </a:endParaRPr>
          </a:p>
          <a:p>
            <a:pPr marL="975360" lvl="3" indent="-343535">
              <a:lnSpc>
                <a:spcPct val="100000"/>
              </a:lnSpc>
              <a:spcBef>
                <a:spcPts val="1900"/>
              </a:spcBef>
              <a:buSzPct val="96666"/>
              <a:buFont typeface="Wingdings"/>
              <a:buChar char=""/>
              <a:tabLst>
                <a:tab pos="975994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括号匹配检验算法</a:t>
            </a:r>
            <a:endParaRPr sz="3000">
              <a:latin typeface="SimSun"/>
              <a:cs typeface="SimSun"/>
            </a:endParaRPr>
          </a:p>
          <a:p>
            <a:pPr marL="1118235">
              <a:lnSpc>
                <a:spcPct val="100000"/>
              </a:lnSpc>
              <a:spcBef>
                <a:spcPts val="1270"/>
              </a:spcBef>
            </a:pP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case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(ch==</a:t>
            </a:r>
            <a:r>
              <a:rPr sz="3000" b="1" spc="-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‘]'):</a:t>
            </a:r>
            <a:endParaRPr sz="3000">
              <a:latin typeface="Times New Roman"/>
              <a:cs typeface="Times New Roman"/>
            </a:endParaRPr>
          </a:p>
          <a:p>
            <a:pPr marL="1310005" marR="196215">
              <a:lnSpc>
                <a:spcPct val="100699"/>
              </a:lnSpc>
              <a:spcBef>
                <a:spcPts val="5"/>
              </a:spcBef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if (StackEmpty(S)) </a:t>
            </a:r>
            <a:r>
              <a:rPr sz="30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retrun </a:t>
            </a:r>
            <a:r>
              <a:rPr sz="3000" b="1" spc="-30" dirty="0">
                <a:solidFill>
                  <a:srgbClr val="0000FF"/>
                </a:solidFill>
                <a:latin typeface="Times New Roman"/>
                <a:cs typeface="Times New Roman"/>
              </a:rPr>
              <a:t>FALSE; 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else</a:t>
            </a:r>
            <a:endParaRPr sz="3000">
              <a:latin typeface="Times New Roman"/>
              <a:cs typeface="Times New Roman"/>
            </a:endParaRPr>
          </a:p>
          <a:p>
            <a:pPr marL="1405890" marR="5080" indent="-96520">
              <a:lnSpc>
                <a:spcPts val="3629"/>
              </a:lnSpc>
              <a:spcBef>
                <a:spcPts val="120"/>
              </a:spcBef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{</a:t>
            </a:r>
            <a:r>
              <a:rPr sz="3000" b="1" spc="5" dirty="0">
                <a:solidFill>
                  <a:srgbClr val="FF3300"/>
                </a:solidFill>
                <a:latin typeface="Times New Roman"/>
                <a:cs typeface="Times New Roman"/>
              </a:rPr>
              <a:t>Pop(S,e);if(e!= ‘[') </a:t>
            </a:r>
            <a:r>
              <a:rPr sz="3000" b="1" dirty="0">
                <a:solidFill>
                  <a:srgbClr val="FF3300"/>
                </a:solidFill>
                <a:latin typeface="Times New Roman"/>
                <a:cs typeface="Times New Roman"/>
              </a:rPr>
              <a:t>return </a:t>
            </a:r>
            <a:r>
              <a:rPr sz="3000" b="1" spc="-20" dirty="0">
                <a:solidFill>
                  <a:srgbClr val="FF3300"/>
                </a:solidFill>
                <a:latin typeface="Times New Roman"/>
                <a:cs typeface="Times New Roman"/>
              </a:rPr>
              <a:t>FALSE;}  </a:t>
            </a:r>
            <a:r>
              <a:rPr sz="30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break;</a:t>
            </a:r>
            <a:endParaRPr sz="3000">
              <a:latin typeface="Times New Roman"/>
              <a:cs typeface="Times New Roman"/>
            </a:endParaRPr>
          </a:p>
          <a:p>
            <a:pPr marL="1214120" marR="3606800" indent="-192405">
              <a:lnSpc>
                <a:spcPts val="3620"/>
              </a:lnSpc>
            </a:pPr>
            <a:r>
              <a:rPr sz="3000" b="1" spc="20" dirty="0">
                <a:solidFill>
                  <a:srgbClr val="0000FF"/>
                </a:solidFill>
                <a:latin typeface="Times New Roman"/>
                <a:cs typeface="Times New Roman"/>
              </a:rPr>
              <a:t>………… 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default:b</a:t>
            </a:r>
            <a:r>
              <a:rPr sz="3000" b="1" spc="-45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e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ak;</a:t>
            </a:r>
            <a:endParaRPr sz="3000">
              <a:latin typeface="Times New Roman"/>
              <a:cs typeface="Times New Roman"/>
            </a:endParaRPr>
          </a:p>
          <a:p>
            <a:pPr marL="1021715">
              <a:lnSpc>
                <a:spcPts val="3510"/>
              </a:lnSpc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}</a:t>
            </a:r>
            <a:endParaRPr sz="3000">
              <a:latin typeface="Times New Roman"/>
              <a:cs typeface="Times New Roman"/>
            </a:endParaRPr>
          </a:p>
          <a:p>
            <a:pPr marL="1021715">
              <a:lnSpc>
                <a:spcPct val="100000"/>
              </a:lnSpc>
              <a:spcBef>
                <a:spcPts val="25"/>
              </a:spcBef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}</a:t>
            </a:r>
            <a:endParaRPr sz="3000">
              <a:latin typeface="Times New Roman"/>
              <a:cs typeface="Times New Roman"/>
            </a:endParaRPr>
          </a:p>
          <a:p>
            <a:pPr marL="1021715" marR="537845">
              <a:lnSpc>
                <a:spcPts val="3629"/>
              </a:lnSpc>
              <a:spcBef>
                <a:spcPts val="120"/>
              </a:spcBef>
              <a:tabLst>
                <a:tab pos="4300855" algn="l"/>
              </a:tabLst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if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 (StackEmpty(S))	</a:t>
            </a:r>
            <a:r>
              <a:rPr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return</a:t>
            </a:r>
            <a:r>
              <a:rPr sz="3000" b="1" spc="-1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TRUE; 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else </a:t>
            </a:r>
            <a:r>
              <a:rPr sz="30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return</a:t>
            </a:r>
            <a:r>
              <a:rPr sz="3000" b="1" spc="-3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-30" dirty="0">
                <a:solidFill>
                  <a:srgbClr val="0000FF"/>
                </a:solidFill>
                <a:latin typeface="Times New Roman"/>
                <a:cs typeface="Times New Roman"/>
              </a:rPr>
              <a:t>FALSE;</a:t>
            </a:r>
            <a:endParaRPr sz="3000">
              <a:latin typeface="Times New Roman"/>
              <a:cs typeface="Times New Roman"/>
            </a:endParaRPr>
          </a:p>
          <a:p>
            <a:pPr marL="1021715">
              <a:lnSpc>
                <a:spcPts val="3500"/>
              </a:lnSpc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}</a:t>
            </a:r>
            <a:endParaRPr sz="3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70305" algn="l"/>
              </a:tabLst>
            </a:pPr>
            <a:r>
              <a:rPr spc="-60" dirty="0"/>
              <a:t>第3</a:t>
            </a:r>
            <a:r>
              <a:rPr spc="-90" dirty="0"/>
              <a:t>章</a:t>
            </a:r>
            <a:r>
              <a:rPr dirty="0"/>
              <a:t>	</a:t>
            </a:r>
            <a:r>
              <a:rPr spc="30" dirty="0"/>
              <a:t>栈和队列</a:t>
            </a:r>
          </a:p>
        </p:txBody>
      </p:sp>
      <p:sp>
        <p:nvSpPr>
          <p:cNvPr id="6" name="object 6"/>
          <p:cNvSpPr/>
          <p:nvPr/>
        </p:nvSpPr>
        <p:spPr>
          <a:xfrm>
            <a:off x="1059180" y="4223003"/>
            <a:ext cx="0" cy="1564640"/>
          </a:xfrm>
          <a:custGeom>
            <a:avLst/>
            <a:gdLst/>
            <a:ahLst/>
            <a:cxnLst/>
            <a:rect l="l" t="t" r="r" b="b"/>
            <a:pathLst>
              <a:path h="1564639">
                <a:moveTo>
                  <a:pt x="0" y="0"/>
                </a:moveTo>
                <a:lnTo>
                  <a:pt x="0" y="1564386"/>
                </a:lnTo>
              </a:path>
            </a:pathLst>
          </a:custGeom>
          <a:ln w="12700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5530" y="4229861"/>
            <a:ext cx="8718550" cy="0"/>
          </a:xfrm>
          <a:custGeom>
            <a:avLst/>
            <a:gdLst/>
            <a:ahLst/>
            <a:cxnLst/>
            <a:rect l="l" t="t" r="r" b="b"/>
            <a:pathLst>
              <a:path w="8718550">
                <a:moveTo>
                  <a:pt x="0" y="0"/>
                </a:moveTo>
                <a:lnTo>
                  <a:pt x="8718550" y="0"/>
                </a:lnTo>
              </a:path>
            </a:pathLst>
          </a:custGeom>
          <a:ln w="13716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791065" y="4223003"/>
            <a:ext cx="0" cy="1564640"/>
          </a:xfrm>
          <a:custGeom>
            <a:avLst/>
            <a:gdLst/>
            <a:ahLst/>
            <a:cxnLst/>
            <a:rect l="l" t="t" r="r" b="b"/>
            <a:pathLst>
              <a:path h="1564639">
                <a:moveTo>
                  <a:pt x="0" y="0"/>
                </a:moveTo>
                <a:lnTo>
                  <a:pt x="0" y="1564386"/>
                </a:lnTo>
              </a:path>
            </a:pathLst>
          </a:custGeom>
          <a:ln w="13969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65923" y="5780532"/>
            <a:ext cx="8718550" cy="0"/>
          </a:xfrm>
          <a:custGeom>
            <a:avLst/>
            <a:gdLst/>
            <a:ahLst/>
            <a:cxnLst/>
            <a:rect l="l" t="t" r="r" b="b"/>
            <a:pathLst>
              <a:path w="8718550">
                <a:moveTo>
                  <a:pt x="0" y="0"/>
                </a:moveTo>
                <a:lnTo>
                  <a:pt x="8718042" y="0"/>
                </a:lnTo>
              </a:path>
            </a:pathLst>
          </a:custGeom>
          <a:ln w="13716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86485" y="4250435"/>
            <a:ext cx="0" cy="1510030"/>
          </a:xfrm>
          <a:custGeom>
            <a:avLst/>
            <a:gdLst/>
            <a:ahLst/>
            <a:cxnLst/>
            <a:rect l="l" t="t" r="r" b="b"/>
            <a:pathLst>
              <a:path h="1510029">
                <a:moveTo>
                  <a:pt x="0" y="0"/>
                </a:moveTo>
                <a:lnTo>
                  <a:pt x="0" y="1509522"/>
                </a:lnTo>
              </a:path>
            </a:pathLst>
          </a:custGeom>
          <a:ln w="13970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93469" y="4257294"/>
            <a:ext cx="8662670" cy="0"/>
          </a:xfrm>
          <a:custGeom>
            <a:avLst/>
            <a:gdLst/>
            <a:ahLst/>
            <a:cxnLst/>
            <a:rect l="l" t="t" r="r" b="b"/>
            <a:pathLst>
              <a:path w="8662670">
                <a:moveTo>
                  <a:pt x="0" y="0"/>
                </a:moveTo>
                <a:lnTo>
                  <a:pt x="8662670" y="0"/>
                </a:lnTo>
              </a:path>
            </a:pathLst>
          </a:custGeom>
          <a:ln w="13716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763125" y="4250435"/>
            <a:ext cx="0" cy="1510030"/>
          </a:xfrm>
          <a:custGeom>
            <a:avLst/>
            <a:gdLst/>
            <a:ahLst/>
            <a:cxnLst/>
            <a:rect l="l" t="t" r="r" b="b"/>
            <a:pathLst>
              <a:path h="1510029">
                <a:moveTo>
                  <a:pt x="0" y="0"/>
                </a:moveTo>
                <a:lnTo>
                  <a:pt x="0" y="1509522"/>
                </a:lnTo>
              </a:path>
            </a:pathLst>
          </a:custGeom>
          <a:ln w="13970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93355" y="5753100"/>
            <a:ext cx="8663305" cy="0"/>
          </a:xfrm>
          <a:custGeom>
            <a:avLst/>
            <a:gdLst/>
            <a:ahLst/>
            <a:cxnLst/>
            <a:rect l="l" t="t" r="r" b="b"/>
            <a:pathLst>
              <a:path w="8663305">
                <a:moveTo>
                  <a:pt x="0" y="0"/>
                </a:moveTo>
                <a:lnTo>
                  <a:pt x="8663178" y="0"/>
                </a:lnTo>
              </a:path>
            </a:pathLst>
          </a:custGeom>
          <a:ln w="13716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59180" y="1736598"/>
            <a:ext cx="0" cy="1103630"/>
          </a:xfrm>
          <a:custGeom>
            <a:avLst/>
            <a:gdLst/>
            <a:ahLst/>
            <a:cxnLst/>
            <a:rect l="l" t="t" r="r" b="b"/>
            <a:pathLst>
              <a:path h="1103630">
                <a:moveTo>
                  <a:pt x="0" y="0"/>
                </a:moveTo>
                <a:lnTo>
                  <a:pt x="0" y="1103376"/>
                </a:lnTo>
              </a:path>
            </a:pathLst>
          </a:custGeom>
          <a:ln w="12700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5530" y="1743455"/>
            <a:ext cx="8747760" cy="0"/>
          </a:xfrm>
          <a:custGeom>
            <a:avLst/>
            <a:gdLst/>
            <a:ahLst/>
            <a:cxnLst/>
            <a:rect l="l" t="t" r="r" b="b"/>
            <a:pathLst>
              <a:path w="8747760">
                <a:moveTo>
                  <a:pt x="0" y="0"/>
                </a:moveTo>
                <a:lnTo>
                  <a:pt x="8747760" y="0"/>
                </a:lnTo>
              </a:path>
            </a:pathLst>
          </a:custGeom>
          <a:ln w="13716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820275" y="1736598"/>
            <a:ext cx="0" cy="1103630"/>
          </a:xfrm>
          <a:custGeom>
            <a:avLst/>
            <a:gdLst/>
            <a:ahLst/>
            <a:cxnLst/>
            <a:rect l="l" t="t" r="r" b="b"/>
            <a:pathLst>
              <a:path h="1103630">
                <a:moveTo>
                  <a:pt x="0" y="0"/>
                </a:moveTo>
                <a:lnTo>
                  <a:pt x="0" y="1103376"/>
                </a:lnTo>
              </a:path>
            </a:pathLst>
          </a:custGeom>
          <a:ln w="13970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65923" y="2833116"/>
            <a:ext cx="8747125" cy="0"/>
          </a:xfrm>
          <a:custGeom>
            <a:avLst/>
            <a:gdLst/>
            <a:ahLst/>
            <a:cxnLst/>
            <a:rect l="l" t="t" r="r" b="b"/>
            <a:pathLst>
              <a:path w="8747125">
                <a:moveTo>
                  <a:pt x="0" y="0"/>
                </a:moveTo>
                <a:lnTo>
                  <a:pt x="8746998" y="0"/>
                </a:lnTo>
              </a:path>
            </a:pathLst>
          </a:custGeom>
          <a:ln w="13716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86485" y="1764029"/>
            <a:ext cx="0" cy="1049020"/>
          </a:xfrm>
          <a:custGeom>
            <a:avLst/>
            <a:gdLst/>
            <a:ahLst/>
            <a:cxnLst/>
            <a:rect l="l" t="t" r="r" b="b"/>
            <a:pathLst>
              <a:path h="1049020">
                <a:moveTo>
                  <a:pt x="0" y="0"/>
                </a:moveTo>
                <a:lnTo>
                  <a:pt x="0" y="1048512"/>
                </a:lnTo>
              </a:path>
            </a:pathLst>
          </a:custGeom>
          <a:ln w="13970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93469" y="1770888"/>
            <a:ext cx="8691880" cy="0"/>
          </a:xfrm>
          <a:custGeom>
            <a:avLst/>
            <a:gdLst/>
            <a:ahLst/>
            <a:cxnLst/>
            <a:rect l="l" t="t" r="r" b="b"/>
            <a:pathLst>
              <a:path w="8691880">
                <a:moveTo>
                  <a:pt x="0" y="0"/>
                </a:moveTo>
                <a:lnTo>
                  <a:pt x="8691880" y="0"/>
                </a:lnTo>
              </a:path>
            </a:pathLst>
          </a:custGeom>
          <a:ln w="13716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792334" y="1764029"/>
            <a:ext cx="0" cy="1049020"/>
          </a:xfrm>
          <a:custGeom>
            <a:avLst/>
            <a:gdLst/>
            <a:ahLst/>
            <a:cxnLst/>
            <a:rect l="l" t="t" r="r" b="b"/>
            <a:pathLst>
              <a:path h="1049020">
                <a:moveTo>
                  <a:pt x="0" y="0"/>
                </a:moveTo>
                <a:lnTo>
                  <a:pt x="0" y="1048511"/>
                </a:lnTo>
              </a:path>
            </a:pathLst>
          </a:custGeom>
          <a:ln w="13970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93355" y="2805683"/>
            <a:ext cx="8692515" cy="0"/>
          </a:xfrm>
          <a:custGeom>
            <a:avLst/>
            <a:gdLst/>
            <a:ahLst/>
            <a:cxnLst/>
            <a:rect l="l" t="t" r="r" b="b"/>
            <a:pathLst>
              <a:path w="8692515">
                <a:moveTo>
                  <a:pt x="0" y="0"/>
                </a:moveTo>
                <a:lnTo>
                  <a:pt x="8692134" y="0"/>
                </a:lnTo>
              </a:path>
            </a:pathLst>
          </a:custGeom>
          <a:ln w="13716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92791" y="1784857"/>
            <a:ext cx="9106535" cy="38944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78790" marR="146050" indent="767080">
              <a:lnSpc>
                <a:spcPct val="100800"/>
              </a:lnSpc>
              <a:spcBef>
                <a:spcPts val="95"/>
              </a:spcBef>
            </a:pPr>
            <a:r>
              <a:rPr sz="3000" b="1" spc="20" dirty="0">
                <a:latin typeface="SimSun"/>
                <a:cs typeface="SimSun"/>
              </a:rPr>
              <a:t>在用户输入一行的过程中，允许用户输入出差 错，并在发现有误时可以及时更正。</a:t>
            </a:r>
            <a:endParaRPr sz="30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2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SzPct val="96666"/>
              <a:buFont typeface="Wingdings"/>
              <a:buChar char=""/>
              <a:tabLst>
                <a:tab pos="356235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解决办法</a:t>
            </a:r>
            <a:endParaRPr sz="30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3350">
              <a:latin typeface="Times New Roman"/>
              <a:cs typeface="Times New Roman"/>
            </a:endParaRPr>
          </a:p>
          <a:p>
            <a:pPr marL="478790" marR="144780" indent="862965">
              <a:lnSpc>
                <a:spcPct val="100699"/>
              </a:lnSpc>
            </a:pP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设立一个输入缓冲区，用以接受用户输入的 </a:t>
            </a:r>
            <a:r>
              <a:rPr sz="3000" b="1" spc="20" dirty="0">
                <a:solidFill>
                  <a:srgbClr val="0000FF"/>
                </a:solidFill>
                <a:latin typeface="SimSun"/>
                <a:cs typeface="SimSun"/>
              </a:rPr>
              <a:t>一行字符，然后逐行存入用户数据区，并假设</a:t>
            </a:r>
            <a:r>
              <a:rPr sz="3000" b="1" spc="10" dirty="0">
                <a:solidFill>
                  <a:srgbClr val="0000FF"/>
                </a:solidFill>
                <a:latin typeface="SimSun"/>
                <a:cs typeface="SimSun"/>
              </a:rPr>
              <a:t>“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#” </a:t>
            </a: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为退格符，“</a:t>
            </a:r>
            <a:r>
              <a:rPr sz="3000" b="1" spc="15" dirty="0">
                <a:solidFill>
                  <a:srgbClr val="0000FF"/>
                </a:solidFill>
                <a:latin typeface="Times New Roman"/>
                <a:cs typeface="Times New Roman"/>
              </a:rPr>
              <a:t>@”</a:t>
            </a:r>
            <a:r>
              <a:rPr sz="3000" b="1" spc="20" dirty="0">
                <a:solidFill>
                  <a:srgbClr val="0000FF"/>
                </a:solidFill>
                <a:latin typeface="SimSun"/>
                <a:cs typeface="SimSun"/>
              </a:rPr>
              <a:t>为退行符。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26</a:t>
            </a:fld>
            <a:endParaRPr spc="5" dirty="0"/>
          </a:p>
        </p:txBody>
      </p:sp>
      <p:sp>
        <p:nvSpPr>
          <p:cNvPr id="23" name="object 23"/>
          <p:cNvSpPr txBox="1"/>
          <p:nvPr/>
        </p:nvSpPr>
        <p:spPr>
          <a:xfrm>
            <a:off x="98450" y="0"/>
            <a:ext cx="3679825" cy="1423035"/>
          </a:xfrm>
          <a:prstGeom prst="rect">
            <a:avLst/>
          </a:prstGeom>
        </p:spPr>
        <p:txBody>
          <a:bodyPr vert="horz" wrap="square" lIns="0" tIns="253365" rIns="0" bIns="0" rtlCol="0">
            <a:spAutoFit/>
          </a:bodyPr>
          <a:lstStyle/>
          <a:p>
            <a:pPr marL="971550" lvl="2" indent="-959485">
              <a:lnSpc>
                <a:spcPct val="100000"/>
              </a:lnSpc>
              <a:spcBef>
                <a:spcPts val="1995"/>
              </a:spcBef>
              <a:buFont typeface="Times New Roman"/>
              <a:buAutoNum type="arabicPeriod" startAt="3"/>
              <a:tabLst>
                <a:tab pos="971550" algn="l"/>
                <a:tab pos="972185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行编辑程序问题</a:t>
            </a:r>
            <a:endParaRPr sz="3000">
              <a:latin typeface="SimSun"/>
              <a:cs typeface="SimSun"/>
            </a:endParaRPr>
          </a:p>
          <a:p>
            <a:pPr marL="949960" lvl="3" indent="-343535">
              <a:lnSpc>
                <a:spcPct val="100000"/>
              </a:lnSpc>
              <a:spcBef>
                <a:spcPts val="1905"/>
              </a:spcBef>
              <a:buSzPct val="96666"/>
              <a:buFont typeface="Wingdings"/>
              <a:buChar char=""/>
              <a:tabLst>
                <a:tab pos="949960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问题描述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70305" algn="l"/>
              </a:tabLst>
            </a:pPr>
            <a:r>
              <a:rPr spc="-60" dirty="0"/>
              <a:t>第3</a:t>
            </a:r>
            <a:r>
              <a:rPr spc="-90" dirty="0"/>
              <a:t>章</a:t>
            </a:r>
            <a:r>
              <a:rPr dirty="0"/>
              <a:t>	</a:t>
            </a:r>
            <a:r>
              <a:rPr spc="30" dirty="0"/>
              <a:t>栈和队列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69544" y="1182725"/>
            <a:ext cx="5805170" cy="1751330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sz="3000" b="1" spc="15" dirty="0">
                <a:latin typeface="SimSun"/>
                <a:cs typeface="SimSun"/>
              </a:rPr>
              <a:t>假设从终端接受了这样两行字符：</a:t>
            </a:r>
            <a:endParaRPr sz="3000">
              <a:latin typeface="SimSun"/>
              <a:cs typeface="SimSun"/>
            </a:endParaRPr>
          </a:p>
          <a:p>
            <a:pPr marL="971550" marR="482600" indent="-192405">
              <a:lnSpc>
                <a:spcPct val="125800"/>
              </a:lnSpc>
            </a:pPr>
            <a:r>
              <a:rPr sz="3000" b="1" spc="5" dirty="0">
                <a:latin typeface="Times New Roman"/>
                <a:cs typeface="Times New Roman"/>
              </a:rPr>
              <a:t>wh</a:t>
            </a:r>
            <a:r>
              <a:rPr sz="3000" b="1" spc="5" dirty="0">
                <a:solidFill>
                  <a:srgbClr val="CC6500"/>
                </a:solidFill>
                <a:latin typeface="Times New Roman"/>
                <a:cs typeface="Times New Roman"/>
              </a:rPr>
              <a:t>li##</a:t>
            </a:r>
            <a:r>
              <a:rPr sz="3000" b="1" spc="5" dirty="0">
                <a:latin typeface="Times New Roman"/>
                <a:cs typeface="Times New Roman"/>
              </a:rPr>
              <a:t>il</a:t>
            </a:r>
            <a:r>
              <a:rPr sz="3000" b="1" spc="5" dirty="0">
                <a:solidFill>
                  <a:srgbClr val="CC6500"/>
                </a:solidFill>
                <a:latin typeface="Times New Roman"/>
                <a:cs typeface="Times New Roman"/>
              </a:rPr>
              <a:t>r#</a:t>
            </a:r>
            <a:r>
              <a:rPr sz="3000" b="1" spc="5" dirty="0">
                <a:latin typeface="Times New Roman"/>
                <a:cs typeface="Times New Roman"/>
              </a:rPr>
              <a:t>e</a:t>
            </a:r>
            <a:r>
              <a:rPr sz="3000" b="1" spc="5" dirty="0">
                <a:latin typeface="SimSun"/>
                <a:cs typeface="SimSun"/>
              </a:rPr>
              <a:t>（</a:t>
            </a:r>
            <a:r>
              <a:rPr sz="3000" b="1" spc="5" dirty="0">
                <a:solidFill>
                  <a:srgbClr val="CC6500"/>
                </a:solidFill>
                <a:latin typeface="Times New Roman"/>
                <a:cs typeface="Times New Roman"/>
              </a:rPr>
              <a:t>s#</a:t>
            </a:r>
            <a:r>
              <a:rPr sz="3000" b="1" spc="5" dirty="0">
                <a:latin typeface="Times New Roman"/>
                <a:cs typeface="Times New Roman"/>
              </a:rPr>
              <a:t>*s)  </a:t>
            </a:r>
            <a:r>
              <a:rPr sz="3000" b="1" spc="5" dirty="0">
                <a:solidFill>
                  <a:srgbClr val="CC6500"/>
                </a:solidFill>
                <a:latin typeface="Times New Roman"/>
                <a:cs typeface="Times New Roman"/>
              </a:rPr>
              <a:t>outcha@</a:t>
            </a:r>
            <a:r>
              <a:rPr sz="3000" b="1" spc="5" dirty="0">
                <a:latin typeface="Times New Roman"/>
                <a:cs typeface="Times New Roman"/>
              </a:rPr>
              <a:t>putchar(*s</a:t>
            </a:r>
            <a:r>
              <a:rPr sz="3000" b="1" spc="5" dirty="0">
                <a:solidFill>
                  <a:srgbClr val="CC6500"/>
                </a:solidFill>
                <a:latin typeface="Times New Roman"/>
                <a:cs typeface="Times New Roman"/>
              </a:rPr>
              <a:t>=#</a:t>
            </a:r>
            <a:r>
              <a:rPr sz="3000" b="1" spc="5" dirty="0">
                <a:latin typeface="Times New Roman"/>
                <a:cs typeface="Times New Roman"/>
              </a:rPr>
              <a:t>++);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02699" y="3662253"/>
            <a:ext cx="4648200" cy="1751330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sz="3000" b="1" spc="15" dirty="0">
                <a:solidFill>
                  <a:srgbClr val="003300"/>
                </a:solidFill>
                <a:latin typeface="SimSun"/>
                <a:cs typeface="SimSun"/>
              </a:rPr>
              <a:t>则实际有效的是下列两行：</a:t>
            </a:r>
            <a:endParaRPr sz="3000">
              <a:latin typeface="SimSun"/>
              <a:cs typeface="SimSun"/>
            </a:endParaRPr>
          </a:p>
          <a:p>
            <a:pPr marL="971550" marR="1204595" indent="-192405">
              <a:lnSpc>
                <a:spcPct val="125800"/>
              </a:lnSpc>
            </a:pPr>
            <a:r>
              <a:rPr sz="3000" b="1" spc="5" dirty="0">
                <a:latin typeface="Times New Roman"/>
                <a:cs typeface="Times New Roman"/>
              </a:rPr>
              <a:t>while </a:t>
            </a:r>
            <a:r>
              <a:rPr sz="3000" b="1" dirty="0">
                <a:latin typeface="Times New Roman"/>
                <a:cs typeface="Times New Roman"/>
              </a:rPr>
              <a:t>(*s)  </a:t>
            </a:r>
            <a:r>
              <a:rPr sz="3000" b="1" spc="5" dirty="0">
                <a:latin typeface="Times New Roman"/>
                <a:cs typeface="Times New Roman"/>
              </a:rPr>
              <a:t>putchar(*s++);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4067" y="1369313"/>
            <a:ext cx="1233677" cy="4107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8733" y="1363249"/>
            <a:ext cx="1244600" cy="422909"/>
          </a:xfrm>
          <a:custGeom>
            <a:avLst/>
            <a:gdLst/>
            <a:ahLst/>
            <a:cxnLst/>
            <a:rect l="l" t="t" r="r" b="b"/>
            <a:pathLst>
              <a:path w="1244600" h="422910">
                <a:moveTo>
                  <a:pt x="1244346" y="211042"/>
                </a:moveTo>
                <a:lnTo>
                  <a:pt x="1243584" y="204946"/>
                </a:lnTo>
                <a:lnTo>
                  <a:pt x="1242822" y="199612"/>
                </a:lnTo>
                <a:lnTo>
                  <a:pt x="1242060" y="193516"/>
                </a:lnTo>
                <a:lnTo>
                  <a:pt x="1201749" y="133593"/>
                </a:lnTo>
                <a:lnTo>
                  <a:pt x="1167852" y="108551"/>
                </a:lnTo>
                <a:lnTo>
                  <a:pt x="1126801" y="86578"/>
                </a:lnTo>
                <a:lnTo>
                  <a:pt x="1080099" y="67514"/>
                </a:lnTo>
                <a:lnTo>
                  <a:pt x="1029252" y="51202"/>
                </a:lnTo>
                <a:lnTo>
                  <a:pt x="975764" y="37483"/>
                </a:lnTo>
                <a:lnTo>
                  <a:pt x="921140" y="26198"/>
                </a:lnTo>
                <a:lnTo>
                  <a:pt x="866885" y="17188"/>
                </a:lnTo>
                <a:lnTo>
                  <a:pt x="814502" y="10297"/>
                </a:lnTo>
                <a:lnTo>
                  <a:pt x="765497" y="5363"/>
                </a:lnTo>
                <a:lnTo>
                  <a:pt x="721375" y="2230"/>
                </a:lnTo>
                <a:lnTo>
                  <a:pt x="653796" y="730"/>
                </a:lnTo>
                <a:lnTo>
                  <a:pt x="623097" y="0"/>
                </a:lnTo>
                <a:lnTo>
                  <a:pt x="559938" y="337"/>
                </a:lnTo>
                <a:lnTo>
                  <a:pt x="478005" y="5392"/>
                </a:lnTo>
                <a:lnTo>
                  <a:pt x="428949" y="10426"/>
                </a:lnTo>
                <a:lnTo>
                  <a:pt x="376516" y="17366"/>
                </a:lnTo>
                <a:lnTo>
                  <a:pt x="322219" y="26383"/>
                </a:lnTo>
                <a:lnTo>
                  <a:pt x="267571" y="37654"/>
                </a:lnTo>
                <a:lnTo>
                  <a:pt x="214085" y="51352"/>
                </a:lnTo>
                <a:lnTo>
                  <a:pt x="163274" y="67652"/>
                </a:lnTo>
                <a:lnTo>
                  <a:pt x="116650" y="86728"/>
                </a:lnTo>
                <a:lnTo>
                  <a:pt x="75726" y="108754"/>
                </a:lnTo>
                <a:lnTo>
                  <a:pt x="42016" y="133905"/>
                </a:lnTo>
                <a:lnTo>
                  <a:pt x="2285" y="194278"/>
                </a:lnTo>
                <a:lnTo>
                  <a:pt x="0" y="205708"/>
                </a:lnTo>
                <a:lnTo>
                  <a:pt x="0" y="216376"/>
                </a:lnTo>
                <a:lnTo>
                  <a:pt x="762" y="222472"/>
                </a:lnTo>
                <a:lnTo>
                  <a:pt x="2286" y="227806"/>
                </a:lnTo>
                <a:lnTo>
                  <a:pt x="3810" y="233902"/>
                </a:lnTo>
                <a:lnTo>
                  <a:pt x="10668" y="246203"/>
                </a:lnTo>
                <a:lnTo>
                  <a:pt x="10668" y="205708"/>
                </a:lnTo>
                <a:lnTo>
                  <a:pt x="11430" y="201136"/>
                </a:lnTo>
                <a:lnTo>
                  <a:pt x="27910" y="164669"/>
                </a:lnTo>
                <a:lnTo>
                  <a:pt x="54270" y="136912"/>
                </a:lnTo>
                <a:lnTo>
                  <a:pt x="89682" y="112374"/>
                </a:lnTo>
                <a:lnTo>
                  <a:pt x="132554" y="90901"/>
                </a:lnTo>
                <a:lnTo>
                  <a:pt x="181297" y="72338"/>
                </a:lnTo>
                <a:lnTo>
                  <a:pt x="234321" y="56530"/>
                </a:lnTo>
                <a:lnTo>
                  <a:pt x="290036" y="43321"/>
                </a:lnTo>
                <a:lnTo>
                  <a:pt x="346850" y="32558"/>
                </a:lnTo>
                <a:lnTo>
                  <a:pt x="403175" y="24084"/>
                </a:lnTo>
                <a:lnTo>
                  <a:pt x="457419" y="17745"/>
                </a:lnTo>
                <a:lnTo>
                  <a:pt x="507994" y="13386"/>
                </a:lnTo>
                <a:lnTo>
                  <a:pt x="553307" y="10852"/>
                </a:lnTo>
                <a:lnTo>
                  <a:pt x="591770" y="9987"/>
                </a:lnTo>
                <a:lnTo>
                  <a:pt x="621792" y="10636"/>
                </a:lnTo>
                <a:lnTo>
                  <a:pt x="653796" y="10636"/>
                </a:lnTo>
                <a:lnTo>
                  <a:pt x="685038" y="11398"/>
                </a:lnTo>
                <a:lnTo>
                  <a:pt x="714237" y="12016"/>
                </a:lnTo>
                <a:lnTo>
                  <a:pt x="752752" y="14370"/>
                </a:lnTo>
                <a:lnTo>
                  <a:pt x="798252" y="18614"/>
                </a:lnTo>
                <a:lnTo>
                  <a:pt x="849010" y="24916"/>
                </a:lnTo>
                <a:lnTo>
                  <a:pt x="903152" y="33438"/>
                </a:lnTo>
                <a:lnTo>
                  <a:pt x="958801" y="44344"/>
                </a:lnTo>
                <a:lnTo>
                  <a:pt x="1014080" y="57796"/>
                </a:lnTo>
                <a:lnTo>
                  <a:pt x="1067113" y="73959"/>
                </a:lnTo>
                <a:lnTo>
                  <a:pt x="1116023" y="92995"/>
                </a:lnTo>
                <a:lnTo>
                  <a:pt x="1158962" y="115086"/>
                </a:lnTo>
                <a:lnTo>
                  <a:pt x="1193972" y="140339"/>
                </a:lnTo>
                <a:lnTo>
                  <a:pt x="1219258" y="168975"/>
                </a:lnTo>
                <a:lnTo>
                  <a:pt x="1233678" y="206470"/>
                </a:lnTo>
                <a:lnTo>
                  <a:pt x="1233678" y="248506"/>
                </a:lnTo>
                <a:lnTo>
                  <a:pt x="1243584" y="216376"/>
                </a:lnTo>
                <a:lnTo>
                  <a:pt x="1244346" y="211042"/>
                </a:lnTo>
                <a:close/>
              </a:path>
              <a:path w="1244600" h="422910">
                <a:moveTo>
                  <a:pt x="1233678" y="248506"/>
                </a:moveTo>
                <a:lnTo>
                  <a:pt x="1233678" y="216376"/>
                </a:lnTo>
                <a:lnTo>
                  <a:pt x="1232916" y="220948"/>
                </a:lnTo>
                <a:lnTo>
                  <a:pt x="1219305" y="252913"/>
                </a:lnTo>
                <a:lnTo>
                  <a:pt x="1194025" y="281423"/>
                </a:lnTo>
                <a:lnTo>
                  <a:pt x="1158935" y="306643"/>
                </a:lnTo>
                <a:lnTo>
                  <a:pt x="1116001" y="328680"/>
                </a:lnTo>
                <a:lnTo>
                  <a:pt x="1067027" y="347727"/>
                </a:lnTo>
                <a:lnTo>
                  <a:pt x="1013927" y="363919"/>
                </a:lnTo>
                <a:lnTo>
                  <a:pt x="958585" y="377406"/>
                </a:lnTo>
                <a:lnTo>
                  <a:pt x="902886" y="388338"/>
                </a:lnTo>
                <a:lnTo>
                  <a:pt x="848716" y="396865"/>
                </a:lnTo>
                <a:lnTo>
                  <a:pt x="797961" y="403138"/>
                </a:lnTo>
                <a:lnTo>
                  <a:pt x="752506" y="407305"/>
                </a:lnTo>
                <a:lnTo>
                  <a:pt x="714237" y="409517"/>
                </a:lnTo>
                <a:lnTo>
                  <a:pt x="685038" y="409924"/>
                </a:lnTo>
                <a:lnTo>
                  <a:pt x="621792" y="411448"/>
                </a:lnTo>
                <a:lnTo>
                  <a:pt x="551267" y="410434"/>
                </a:lnTo>
                <a:lnTo>
                  <a:pt x="506059" y="407828"/>
                </a:lnTo>
                <a:lnTo>
                  <a:pt x="456133" y="403577"/>
                </a:lnTo>
                <a:lnTo>
                  <a:pt x="402924" y="397498"/>
                </a:lnTo>
                <a:lnTo>
                  <a:pt x="347866" y="389406"/>
                </a:lnTo>
                <a:lnTo>
                  <a:pt x="292393" y="379116"/>
                </a:lnTo>
                <a:lnTo>
                  <a:pt x="237940" y="366445"/>
                </a:lnTo>
                <a:lnTo>
                  <a:pt x="185940" y="351208"/>
                </a:lnTo>
                <a:lnTo>
                  <a:pt x="137829" y="333221"/>
                </a:lnTo>
                <a:lnTo>
                  <a:pt x="95041" y="312301"/>
                </a:lnTo>
                <a:lnTo>
                  <a:pt x="59009" y="288262"/>
                </a:lnTo>
                <a:lnTo>
                  <a:pt x="31168" y="260920"/>
                </a:lnTo>
                <a:lnTo>
                  <a:pt x="12192" y="225520"/>
                </a:lnTo>
                <a:lnTo>
                  <a:pt x="11430" y="220186"/>
                </a:lnTo>
                <a:lnTo>
                  <a:pt x="10668" y="215614"/>
                </a:lnTo>
                <a:lnTo>
                  <a:pt x="20986" y="264709"/>
                </a:lnTo>
                <a:lnTo>
                  <a:pt x="47440" y="292207"/>
                </a:lnTo>
                <a:lnTo>
                  <a:pt x="81893" y="316557"/>
                </a:lnTo>
                <a:lnTo>
                  <a:pt x="123067" y="337917"/>
                </a:lnTo>
                <a:lnTo>
                  <a:pt x="169683" y="356449"/>
                </a:lnTo>
                <a:lnTo>
                  <a:pt x="220461" y="372311"/>
                </a:lnTo>
                <a:lnTo>
                  <a:pt x="274124" y="385665"/>
                </a:lnTo>
                <a:lnTo>
                  <a:pt x="329392" y="396669"/>
                </a:lnTo>
                <a:lnTo>
                  <a:pt x="384986" y="405484"/>
                </a:lnTo>
                <a:lnTo>
                  <a:pt x="439628" y="412270"/>
                </a:lnTo>
                <a:lnTo>
                  <a:pt x="492039" y="417186"/>
                </a:lnTo>
                <a:lnTo>
                  <a:pt x="540940" y="420392"/>
                </a:lnTo>
                <a:lnTo>
                  <a:pt x="585052" y="422049"/>
                </a:lnTo>
                <a:lnTo>
                  <a:pt x="623097" y="422317"/>
                </a:lnTo>
                <a:lnTo>
                  <a:pt x="653796" y="421354"/>
                </a:lnTo>
                <a:lnTo>
                  <a:pt x="685038" y="420592"/>
                </a:lnTo>
                <a:lnTo>
                  <a:pt x="716280" y="419068"/>
                </a:lnTo>
                <a:lnTo>
                  <a:pt x="744691" y="418138"/>
                </a:lnTo>
                <a:lnTo>
                  <a:pt x="782188" y="415315"/>
                </a:lnTo>
                <a:lnTo>
                  <a:pt x="826845" y="410450"/>
                </a:lnTo>
                <a:lnTo>
                  <a:pt x="876737" y="403392"/>
                </a:lnTo>
                <a:lnTo>
                  <a:pt x="929938" y="393991"/>
                </a:lnTo>
                <a:lnTo>
                  <a:pt x="984522" y="382097"/>
                </a:lnTo>
                <a:lnTo>
                  <a:pt x="1038563" y="367559"/>
                </a:lnTo>
                <a:lnTo>
                  <a:pt x="1090137" y="350226"/>
                </a:lnTo>
                <a:lnTo>
                  <a:pt x="1137316" y="329948"/>
                </a:lnTo>
                <a:lnTo>
                  <a:pt x="1178177" y="306574"/>
                </a:lnTo>
                <a:lnTo>
                  <a:pt x="1210792" y="279955"/>
                </a:lnTo>
                <a:lnTo>
                  <a:pt x="1233236" y="249939"/>
                </a:lnTo>
                <a:lnTo>
                  <a:pt x="1233678" y="248506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05796" y="1321561"/>
            <a:ext cx="409575" cy="4864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00" b="1" spc="10" dirty="0">
                <a:latin typeface="SimSun"/>
                <a:cs typeface="SimSun"/>
              </a:rPr>
              <a:t>例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27</a:t>
            </a:fld>
            <a:endParaRPr spc="5" dirty="0"/>
          </a:p>
        </p:txBody>
      </p:sp>
      <p:sp>
        <p:nvSpPr>
          <p:cNvPr id="11" name="object 11"/>
          <p:cNvSpPr txBox="1"/>
          <p:nvPr/>
        </p:nvSpPr>
        <p:spPr>
          <a:xfrm>
            <a:off x="149478" y="151905"/>
            <a:ext cx="3679825" cy="4864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971550" algn="l"/>
              </a:tabLst>
            </a:pPr>
            <a:r>
              <a:rPr sz="3000" b="1" spc="5" dirty="0">
                <a:solidFill>
                  <a:srgbClr val="6500CC"/>
                </a:solidFill>
                <a:latin typeface="Times New Roman"/>
                <a:cs typeface="Times New Roman"/>
              </a:rPr>
              <a:t>3.2.3	</a:t>
            </a: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行编辑程序问题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70305" algn="l"/>
              </a:tabLst>
            </a:pPr>
            <a:r>
              <a:rPr spc="-60" dirty="0"/>
              <a:t>第3</a:t>
            </a:r>
            <a:r>
              <a:rPr spc="-90" dirty="0"/>
              <a:t>章</a:t>
            </a:r>
            <a:r>
              <a:rPr dirty="0"/>
              <a:t>	</a:t>
            </a:r>
            <a:r>
              <a:rPr spc="30" dirty="0"/>
              <a:t>栈和队列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28</a:t>
            </a:fld>
            <a:endParaRPr spc="5" dirty="0"/>
          </a:p>
        </p:txBody>
      </p:sp>
      <p:sp>
        <p:nvSpPr>
          <p:cNvPr id="6" name="object 6"/>
          <p:cNvSpPr txBox="1"/>
          <p:nvPr/>
        </p:nvSpPr>
        <p:spPr>
          <a:xfrm>
            <a:off x="149567" y="0"/>
            <a:ext cx="3683635" cy="1423035"/>
          </a:xfrm>
          <a:prstGeom prst="rect">
            <a:avLst/>
          </a:prstGeom>
        </p:spPr>
        <p:txBody>
          <a:bodyPr vert="horz" wrap="square" lIns="0" tIns="253365" rIns="0" bIns="0" rtlCol="0">
            <a:spAutoFit/>
          </a:bodyPr>
          <a:lstStyle/>
          <a:p>
            <a:pPr marL="958850" marR="8890" lvl="2" indent="-958850" algn="r">
              <a:lnSpc>
                <a:spcPct val="100000"/>
              </a:lnSpc>
              <a:spcBef>
                <a:spcPts val="1995"/>
              </a:spcBef>
              <a:buFont typeface="Times New Roman"/>
              <a:buAutoNum type="arabicPeriod" startAt="3"/>
              <a:tabLst>
                <a:tab pos="958850" algn="l"/>
                <a:tab pos="959485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行编辑程序问题</a:t>
            </a:r>
            <a:endParaRPr sz="3000">
              <a:latin typeface="SimSun"/>
              <a:cs typeface="SimSun"/>
            </a:endParaRPr>
          </a:p>
          <a:p>
            <a:pPr marL="343535" marR="5080" lvl="3" indent="-343535" algn="r">
              <a:lnSpc>
                <a:spcPct val="100000"/>
              </a:lnSpc>
              <a:spcBef>
                <a:spcPts val="1900"/>
              </a:spcBef>
              <a:buSzPct val="96666"/>
              <a:buFont typeface="Wingdings"/>
              <a:buChar char=""/>
              <a:tabLst>
                <a:tab pos="343535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行编辑问题算法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6451" y="1675112"/>
            <a:ext cx="7675880" cy="50158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void</a:t>
            </a:r>
            <a:r>
              <a:rPr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LineEdit(){</a:t>
            </a:r>
            <a:endParaRPr sz="3000">
              <a:latin typeface="Times New Roman"/>
              <a:cs typeface="Times New Roman"/>
            </a:endParaRPr>
          </a:p>
          <a:p>
            <a:pPr marL="300355">
              <a:lnSpc>
                <a:spcPct val="100000"/>
              </a:lnSpc>
              <a:spcBef>
                <a:spcPts val="204"/>
              </a:spcBef>
            </a:pPr>
            <a:r>
              <a:rPr sz="3000" b="1" dirty="0">
                <a:latin typeface="Times New Roman"/>
                <a:cs typeface="Times New Roman"/>
              </a:rPr>
              <a:t>//</a:t>
            </a:r>
            <a:r>
              <a:rPr sz="3000" b="1" spc="15" dirty="0">
                <a:latin typeface="SimSun"/>
                <a:cs typeface="SimSun"/>
              </a:rPr>
              <a:t>利用字符栈</a:t>
            </a:r>
            <a:r>
              <a:rPr sz="3000" b="1" spc="15" dirty="0">
                <a:latin typeface="Times New Roman"/>
                <a:cs typeface="Times New Roman"/>
              </a:rPr>
              <a:t>S</a:t>
            </a:r>
            <a:r>
              <a:rPr sz="3000" b="1" spc="15" dirty="0">
                <a:latin typeface="SimSun"/>
                <a:cs typeface="SimSun"/>
              </a:rPr>
              <a:t>，</a:t>
            </a:r>
            <a:r>
              <a:rPr sz="3000" b="1" spc="20" dirty="0">
                <a:latin typeface="SimSun"/>
                <a:cs typeface="SimSun"/>
              </a:rPr>
              <a:t>从终端接收一行并传送至调</a:t>
            </a:r>
            <a:endParaRPr sz="3000">
              <a:latin typeface="SimSun"/>
              <a:cs typeface="SimSun"/>
            </a:endParaRPr>
          </a:p>
          <a:p>
            <a:pPr marL="683895" marR="4459605" indent="-383540">
              <a:lnSpc>
                <a:spcPct val="105700"/>
              </a:lnSpc>
              <a:spcBef>
                <a:spcPts val="5"/>
              </a:spcBef>
            </a:pPr>
            <a:r>
              <a:rPr sz="3000" b="1" spc="5" dirty="0">
                <a:latin typeface="Times New Roman"/>
                <a:cs typeface="Times New Roman"/>
              </a:rPr>
              <a:t>/</a:t>
            </a:r>
            <a:r>
              <a:rPr sz="3000" b="1" dirty="0">
                <a:latin typeface="Times New Roman"/>
                <a:cs typeface="Times New Roman"/>
              </a:rPr>
              <a:t>/</a:t>
            </a:r>
            <a:r>
              <a:rPr sz="3000" b="1" spc="15" dirty="0">
                <a:latin typeface="SimSun"/>
                <a:cs typeface="SimSun"/>
              </a:rPr>
              <a:t>用过程的数据区 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InitStack(S); 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ch=getchar();</a:t>
            </a:r>
            <a:endParaRPr sz="3000">
              <a:latin typeface="Times New Roman"/>
              <a:cs typeface="Times New Roman"/>
            </a:endParaRPr>
          </a:p>
          <a:p>
            <a:pPr marL="680720">
              <a:lnSpc>
                <a:spcPct val="100000"/>
              </a:lnSpc>
              <a:spcBef>
                <a:spcPts val="265"/>
              </a:spcBef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while</a:t>
            </a:r>
            <a:r>
              <a:rPr sz="30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(ch</a:t>
            </a:r>
            <a:r>
              <a:rPr sz="30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!=</a:t>
            </a:r>
            <a:r>
              <a:rPr sz="30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EOF)</a:t>
            </a:r>
            <a:r>
              <a:rPr sz="30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{</a:t>
            </a:r>
            <a:r>
              <a:rPr sz="3000" b="1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10" dirty="0">
                <a:solidFill>
                  <a:srgbClr val="003300"/>
                </a:solidFill>
                <a:latin typeface="Times New Roman"/>
                <a:cs typeface="Times New Roman"/>
              </a:rPr>
              <a:t>//EOF</a:t>
            </a:r>
            <a:r>
              <a:rPr sz="3000" b="1" spc="15" dirty="0">
                <a:solidFill>
                  <a:srgbClr val="003300"/>
                </a:solidFill>
                <a:latin typeface="SimSun"/>
                <a:cs typeface="SimSun"/>
              </a:rPr>
              <a:t>为全文结束符</a:t>
            </a:r>
            <a:endParaRPr sz="3000">
              <a:latin typeface="SimSun"/>
              <a:cs typeface="SimSun"/>
            </a:endParaRPr>
          </a:p>
          <a:p>
            <a:pPr marL="910590">
              <a:lnSpc>
                <a:spcPts val="3395"/>
              </a:lnSpc>
              <a:spcBef>
                <a:spcPts val="775"/>
              </a:spcBef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while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(ch != </a:t>
            </a:r>
            <a:r>
              <a:rPr sz="3000" b="1" spc="15" dirty="0">
                <a:solidFill>
                  <a:srgbClr val="0000FF"/>
                </a:solidFill>
                <a:latin typeface="Times New Roman"/>
                <a:cs typeface="Times New Roman"/>
              </a:rPr>
              <a:t>EOF </a:t>
            </a:r>
            <a:r>
              <a:rPr sz="3000" b="1" spc="20" dirty="0">
                <a:solidFill>
                  <a:srgbClr val="0000FF"/>
                </a:solidFill>
                <a:latin typeface="Times New Roman"/>
                <a:cs typeface="Times New Roman"/>
              </a:rPr>
              <a:t>&amp;&amp;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ch !=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‘\n’)</a:t>
            </a:r>
            <a:r>
              <a:rPr sz="3000" b="1" spc="-19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15" dirty="0">
                <a:solidFill>
                  <a:srgbClr val="0000FF"/>
                </a:solidFill>
                <a:latin typeface="Times New Roman"/>
                <a:cs typeface="Times New Roman"/>
              </a:rPr>
              <a:t>{……}</a:t>
            </a:r>
            <a:endParaRPr sz="3000">
              <a:latin typeface="Times New Roman"/>
              <a:cs typeface="Times New Roman"/>
            </a:endParaRPr>
          </a:p>
          <a:p>
            <a:pPr marL="779780">
              <a:lnSpc>
                <a:spcPts val="3395"/>
              </a:lnSpc>
            </a:pPr>
            <a:r>
              <a:rPr sz="3000" b="1" spc="20" dirty="0">
                <a:solidFill>
                  <a:srgbClr val="0000FF"/>
                </a:solidFill>
                <a:latin typeface="Times New Roman"/>
                <a:cs typeface="Times New Roman"/>
              </a:rPr>
              <a:t>………….</a:t>
            </a:r>
            <a:endParaRPr sz="3000">
              <a:latin typeface="Times New Roman"/>
              <a:cs typeface="Times New Roman"/>
            </a:endParaRPr>
          </a:p>
          <a:p>
            <a:pPr marL="699770">
              <a:lnSpc>
                <a:spcPct val="100000"/>
              </a:lnSpc>
              <a:spcBef>
                <a:spcPts val="1780"/>
              </a:spcBef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DestroyStack(S);</a:t>
            </a:r>
            <a:endParaRPr sz="3000">
              <a:latin typeface="Times New Roman"/>
              <a:cs typeface="Times New Roman"/>
            </a:endParaRPr>
          </a:p>
          <a:p>
            <a:pPr marL="28575">
              <a:lnSpc>
                <a:spcPct val="100000"/>
              </a:lnSpc>
              <a:spcBef>
                <a:spcPts val="30"/>
              </a:spcBef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}</a:t>
            </a:r>
            <a:endParaRPr sz="3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70305" algn="l"/>
              </a:tabLst>
            </a:pPr>
            <a:r>
              <a:rPr spc="-60" dirty="0"/>
              <a:t>第3</a:t>
            </a:r>
            <a:r>
              <a:rPr spc="-90" dirty="0"/>
              <a:t>章</a:t>
            </a:r>
            <a:r>
              <a:rPr dirty="0"/>
              <a:t>	</a:t>
            </a:r>
            <a:r>
              <a:rPr spc="30" dirty="0"/>
              <a:t>栈和队列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29</a:t>
            </a:fld>
            <a:endParaRPr spc="5" dirty="0"/>
          </a:p>
        </p:txBody>
      </p:sp>
      <p:sp>
        <p:nvSpPr>
          <p:cNvPr id="6" name="object 6"/>
          <p:cNvSpPr txBox="1"/>
          <p:nvPr/>
        </p:nvSpPr>
        <p:spPr>
          <a:xfrm>
            <a:off x="1233043" y="1701036"/>
            <a:ext cx="7944484" cy="467804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switch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(ch)</a:t>
            </a:r>
            <a:r>
              <a:rPr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{</a:t>
            </a:r>
            <a:endParaRPr sz="3000">
              <a:latin typeface="Times New Roman"/>
              <a:cs typeface="Times New Roman"/>
            </a:endParaRPr>
          </a:p>
          <a:p>
            <a:pPr marL="299720">
              <a:lnSpc>
                <a:spcPct val="100000"/>
              </a:lnSpc>
              <a:spcBef>
                <a:spcPts val="35"/>
              </a:spcBef>
            </a:pP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case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'#' :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Pop(S,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c);</a:t>
            </a:r>
            <a:r>
              <a:rPr sz="3000" b="1" spc="-3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break;</a:t>
            </a:r>
            <a:endParaRPr sz="3000">
              <a:latin typeface="Times New Roman"/>
              <a:cs typeface="Times New Roman"/>
            </a:endParaRPr>
          </a:p>
          <a:p>
            <a:pPr marL="299720">
              <a:lnSpc>
                <a:spcPts val="3595"/>
              </a:lnSpc>
              <a:spcBef>
                <a:spcPts val="55"/>
              </a:spcBef>
            </a:pP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case</a:t>
            </a:r>
            <a:r>
              <a:rPr sz="3000" b="1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'@':</a:t>
            </a:r>
            <a:r>
              <a:rPr sz="3000" b="1" spc="-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ClearStack(S); </a:t>
            </a:r>
            <a:r>
              <a:rPr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break</a:t>
            </a:r>
            <a:r>
              <a:rPr sz="3000" b="1" dirty="0">
                <a:solidFill>
                  <a:srgbClr val="003300"/>
                </a:solidFill>
                <a:latin typeface="Times New Roman"/>
                <a:cs typeface="Times New Roman"/>
              </a:rPr>
              <a:t>;//</a:t>
            </a:r>
            <a:r>
              <a:rPr sz="3000" b="1" spc="-15" dirty="0">
                <a:solidFill>
                  <a:srgbClr val="003300"/>
                </a:solidFill>
                <a:latin typeface="Times New Roman"/>
                <a:cs typeface="Times New Roman"/>
              </a:rPr>
              <a:t> </a:t>
            </a:r>
            <a:r>
              <a:rPr sz="3000" b="1" spc="15" dirty="0">
                <a:solidFill>
                  <a:srgbClr val="003300"/>
                </a:solidFill>
                <a:latin typeface="SimSun"/>
                <a:cs typeface="SimSun"/>
              </a:rPr>
              <a:t>重置</a:t>
            </a:r>
            <a:r>
              <a:rPr sz="3000" b="1" spc="5" dirty="0">
                <a:solidFill>
                  <a:srgbClr val="003300"/>
                </a:solidFill>
                <a:latin typeface="Times New Roman"/>
                <a:cs typeface="Times New Roman"/>
              </a:rPr>
              <a:t>S</a:t>
            </a:r>
            <a:r>
              <a:rPr sz="3000" b="1" spc="15" dirty="0">
                <a:solidFill>
                  <a:srgbClr val="003300"/>
                </a:solidFill>
                <a:latin typeface="SimSun"/>
                <a:cs typeface="SimSun"/>
              </a:rPr>
              <a:t>为空栈</a:t>
            </a:r>
            <a:endParaRPr sz="3000">
              <a:latin typeface="SimSun"/>
              <a:cs typeface="SimSun"/>
            </a:endParaRPr>
          </a:p>
          <a:p>
            <a:pPr marL="299720">
              <a:lnSpc>
                <a:spcPts val="3595"/>
              </a:lnSpc>
              <a:tabLst>
                <a:tab pos="3950970" algn="l"/>
              </a:tabLst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default :</a:t>
            </a:r>
            <a:r>
              <a:rPr sz="3000" b="1" spc="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Push(S,</a:t>
            </a:r>
            <a:r>
              <a:rPr sz="3000" b="1" spc="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ch);	</a:t>
            </a:r>
            <a:r>
              <a:rPr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break;</a:t>
            </a:r>
            <a:endParaRPr sz="3000">
              <a:latin typeface="Times New Roman"/>
              <a:cs typeface="Times New Roman"/>
            </a:endParaRPr>
          </a:p>
          <a:p>
            <a:pPr marL="203835">
              <a:lnSpc>
                <a:spcPct val="100000"/>
              </a:lnSpc>
              <a:spcBef>
                <a:spcPts val="30"/>
              </a:spcBef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}</a:t>
            </a:r>
            <a:endParaRPr sz="3000">
              <a:latin typeface="Times New Roman"/>
              <a:cs typeface="Times New Roman"/>
            </a:endParaRPr>
          </a:p>
          <a:p>
            <a:pPr marL="203835">
              <a:lnSpc>
                <a:spcPct val="100000"/>
              </a:lnSpc>
              <a:spcBef>
                <a:spcPts val="60"/>
              </a:spcBef>
              <a:tabLst>
                <a:tab pos="3770629" algn="l"/>
              </a:tabLst>
            </a:pP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ch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getchar();	</a:t>
            </a:r>
            <a:r>
              <a:rPr sz="3000" b="1" spc="5" dirty="0">
                <a:solidFill>
                  <a:srgbClr val="003300"/>
                </a:solidFill>
                <a:latin typeface="Times New Roman"/>
                <a:cs typeface="Times New Roman"/>
              </a:rPr>
              <a:t>//</a:t>
            </a:r>
            <a:r>
              <a:rPr sz="3000" b="1" spc="-65" dirty="0">
                <a:solidFill>
                  <a:srgbClr val="003300"/>
                </a:solidFill>
                <a:latin typeface="Times New Roman"/>
                <a:cs typeface="Times New Roman"/>
              </a:rPr>
              <a:t> </a:t>
            </a:r>
            <a:r>
              <a:rPr sz="3000" b="1" spc="15" dirty="0">
                <a:solidFill>
                  <a:srgbClr val="003300"/>
                </a:solidFill>
                <a:latin typeface="SimSun"/>
                <a:cs typeface="SimSun"/>
              </a:rPr>
              <a:t>从终端接收下一个字符</a:t>
            </a:r>
            <a:endParaRPr sz="3000">
              <a:latin typeface="SimSun"/>
              <a:cs typeface="SimSun"/>
            </a:endParaRPr>
          </a:p>
          <a:p>
            <a:pPr marL="203835">
              <a:lnSpc>
                <a:spcPct val="100000"/>
              </a:lnSpc>
              <a:spcBef>
                <a:spcPts val="2140"/>
              </a:spcBef>
            </a:pPr>
            <a:r>
              <a:rPr sz="3000" b="1" spc="20" dirty="0">
                <a:solidFill>
                  <a:srgbClr val="0000FF"/>
                </a:solidFill>
                <a:latin typeface="SimSun"/>
                <a:cs typeface="SimSun"/>
              </a:rPr>
              <a:t>栈中字符传送至调用过程的数据区；</a:t>
            </a:r>
            <a:endParaRPr sz="3000">
              <a:latin typeface="SimSun"/>
              <a:cs typeface="SimSun"/>
            </a:endParaRPr>
          </a:p>
          <a:p>
            <a:pPr marL="171450">
              <a:lnSpc>
                <a:spcPts val="3595"/>
              </a:lnSpc>
              <a:spcBef>
                <a:spcPts val="1905"/>
              </a:spcBef>
              <a:tabLst>
                <a:tab pos="3755390" algn="l"/>
              </a:tabLst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ClearStack(S);	</a:t>
            </a:r>
            <a:r>
              <a:rPr sz="3000" b="1" spc="5" dirty="0">
                <a:solidFill>
                  <a:srgbClr val="003300"/>
                </a:solidFill>
                <a:latin typeface="Times New Roman"/>
                <a:cs typeface="Times New Roman"/>
              </a:rPr>
              <a:t>//</a:t>
            </a:r>
            <a:r>
              <a:rPr sz="3000" b="1" spc="-90" dirty="0">
                <a:solidFill>
                  <a:srgbClr val="003300"/>
                </a:solidFill>
                <a:latin typeface="Times New Roman"/>
                <a:cs typeface="Times New Roman"/>
              </a:rPr>
              <a:t> </a:t>
            </a:r>
            <a:r>
              <a:rPr sz="3000" b="1" spc="15" dirty="0">
                <a:solidFill>
                  <a:srgbClr val="003300"/>
                </a:solidFill>
                <a:latin typeface="SimSun"/>
                <a:cs typeface="SimSun"/>
              </a:rPr>
              <a:t>重置</a:t>
            </a:r>
            <a:r>
              <a:rPr sz="3000" b="1" spc="5" dirty="0">
                <a:solidFill>
                  <a:srgbClr val="003300"/>
                </a:solidFill>
                <a:latin typeface="Times New Roman"/>
                <a:cs typeface="Times New Roman"/>
              </a:rPr>
              <a:t>S</a:t>
            </a:r>
            <a:r>
              <a:rPr sz="3000" b="1" spc="15" dirty="0">
                <a:solidFill>
                  <a:srgbClr val="003300"/>
                </a:solidFill>
                <a:latin typeface="SimSun"/>
                <a:cs typeface="SimSun"/>
              </a:rPr>
              <a:t>为空栈</a:t>
            </a:r>
            <a:endParaRPr sz="3000">
              <a:latin typeface="SimSun"/>
              <a:cs typeface="SimSun"/>
            </a:endParaRPr>
          </a:p>
          <a:p>
            <a:pPr marL="171450">
              <a:lnSpc>
                <a:spcPts val="3595"/>
              </a:lnSpc>
              <a:tabLst>
                <a:tab pos="2663190" algn="l"/>
              </a:tabLst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if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(ch</a:t>
            </a:r>
            <a:r>
              <a:rPr sz="3000" b="1" spc="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!= EOF)	ch =</a:t>
            </a:r>
            <a:r>
              <a:rPr sz="3000" b="1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getchar();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9567" y="0"/>
            <a:ext cx="3762375" cy="1423035"/>
          </a:xfrm>
          <a:prstGeom prst="rect">
            <a:avLst/>
          </a:prstGeom>
        </p:spPr>
        <p:txBody>
          <a:bodyPr vert="horz" wrap="square" lIns="0" tIns="253365" rIns="0" bIns="0" rtlCol="0">
            <a:spAutoFit/>
          </a:bodyPr>
          <a:lstStyle/>
          <a:p>
            <a:pPr marL="958850" marR="87630" lvl="2" indent="-958850" algn="r">
              <a:lnSpc>
                <a:spcPct val="100000"/>
              </a:lnSpc>
              <a:spcBef>
                <a:spcPts val="1995"/>
              </a:spcBef>
              <a:buFont typeface="Times New Roman"/>
              <a:buAutoNum type="arabicPeriod" startAt="3"/>
              <a:tabLst>
                <a:tab pos="958850" algn="l"/>
                <a:tab pos="959485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行编辑程序问题</a:t>
            </a:r>
            <a:endParaRPr sz="3000">
              <a:latin typeface="SimSun"/>
              <a:cs typeface="SimSun"/>
            </a:endParaRPr>
          </a:p>
          <a:p>
            <a:pPr marL="343535" marR="5080" lvl="3" indent="-343535" algn="r">
              <a:lnSpc>
                <a:spcPct val="100000"/>
              </a:lnSpc>
              <a:spcBef>
                <a:spcPts val="1900"/>
              </a:spcBef>
              <a:buSzPct val="96666"/>
              <a:buFont typeface="Wingdings"/>
              <a:buChar char=""/>
              <a:tabLst>
                <a:tab pos="343535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行编辑问题算法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70305" algn="l"/>
              </a:tabLst>
            </a:pPr>
            <a:r>
              <a:rPr spc="-60" dirty="0"/>
              <a:t>第3</a:t>
            </a:r>
            <a:r>
              <a:rPr spc="-90" dirty="0"/>
              <a:t>章</a:t>
            </a:r>
            <a:r>
              <a:rPr dirty="0"/>
              <a:t>	</a:t>
            </a:r>
            <a:r>
              <a:rPr spc="30" dirty="0"/>
              <a:t>栈和队列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49525" y="2845307"/>
            <a:ext cx="4974590" cy="2613025"/>
          </a:xfrm>
          <a:prstGeom prst="rect">
            <a:avLst/>
          </a:prstGeom>
          <a:ln w="13969">
            <a:solidFill>
              <a:srgbClr val="0000FF"/>
            </a:solidFill>
          </a:ln>
        </p:spPr>
        <p:txBody>
          <a:bodyPr vert="horz" wrap="square" lIns="0" tIns="203200" rIns="0" bIns="0" rtlCol="0">
            <a:spAutoFit/>
          </a:bodyPr>
          <a:lstStyle/>
          <a:p>
            <a:pPr marL="1680845" lvl="1" indent="-852805">
              <a:lnSpc>
                <a:spcPct val="100000"/>
              </a:lnSpc>
              <a:spcBef>
                <a:spcPts val="1600"/>
              </a:spcBef>
              <a:buFont typeface="Arial"/>
              <a:buAutoNum type="arabicPeriod"/>
              <a:tabLst>
                <a:tab pos="1680845" algn="l"/>
                <a:tab pos="1681480" algn="l"/>
              </a:tabLst>
            </a:pPr>
            <a:r>
              <a:rPr sz="3450" b="1" spc="-10" dirty="0">
                <a:solidFill>
                  <a:srgbClr val="FF3300"/>
                </a:solidFill>
                <a:latin typeface="SimSun"/>
                <a:cs typeface="SimSun"/>
              </a:rPr>
              <a:t>栈</a:t>
            </a:r>
            <a:endParaRPr sz="3450">
              <a:latin typeface="SimSun"/>
              <a:cs typeface="SimSun"/>
            </a:endParaRPr>
          </a:p>
          <a:p>
            <a:pPr marL="1680845" lvl="1" indent="-852805">
              <a:lnSpc>
                <a:spcPct val="100000"/>
              </a:lnSpc>
              <a:spcBef>
                <a:spcPts val="2490"/>
              </a:spcBef>
              <a:buFont typeface="Arial"/>
              <a:buAutoNum type="arabicPeriod"/>
              <a:tabLst>
                <a:tab pos="1680845" algn="l"/>
                <a:tab pos="1681480" algn="l"/>
              </a:tabLst>
            </a:pPr>
            <a:r>
              <a:rPr sz="3450" b="1" spc="-5" dirty="0">
                <a:solidFill>
                  <a:srgbClr val="0000FF"/>
                </a:solidFill>
                <a:latin typeface="SimSun"/>
                <a:cs typeface="SimSun"/>
              </a:rPr>
              <a:t>栈的应用举例</a:t>
            </a:r>
            <a:endParaRPr sz="3450">
              <a:latin typeface="SimSun"/>
              <a:cs typeface="SimSun"/>
            </a:endParaRPr>
          </a:p>
          <a:p>
            <a:pPr marL="1680845" lvl="1" indent="-852805">
              <a:lnSpc>
                <a:spcPct val="100000"/>
              </a:lnSpc>
              <a:spcBef>
                <a:spcPts val="2490"/>
              </a:spcBef>
              <a:buFont typeface="Arial"/>
              <a:buAutoNum type="arabicPeriod"/>
              <a:tabLst>
                <a:tab pos="1680845" algn="l"/>
                <a:tab pos="1681480" algn="l"/>
              </a:tabLst>
            </a:pPr>
            <a:r>
              <a:rPr sz="3450" b="1" spc="-5" dirty="0">
                <a:solidFill>
                  <a:srgbClr val="0000FF"/>
                </a:solidFill>
                <a:latin typeface="SimSun"/>
                <a:cs typeface="SimSun"/>
              </a:rPr>
              <a:t>队列</a:t>
            </a:r>
            <a:endParaRPr sz="3450">
              <a:latin typeface="SimSun"/>
              <a:cs typeface="SimSu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77375" y="1526286"/>
            <a:ext cx="557783" cy="7780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05772" y="1924430"/>
            <a:ext cx="150113" cy="922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95129" y="1815083"/>
            <a:ext cx="116839" cy="79375"/>
          </a:xfrm>
          <a:custGeom>
            <a:avLst/>
            <a:gdLst/>
            <a:ahLst/>
            <a:cxnLst/>
            <a:rect l="l" t="t" r="r" b="b"/>
            <a:pathLst>
              <a:path w="116839" h="79375">
                <a:moveTo>
                  <a:pt x="0" y="0"/>
                </a:moveTo>
                <a:lnTo>
                  <a:pt x="0" y="19561"/>
                </a:lnTo>
                <a:lnTo>
                  <a:pt x="0" y="39338"/>
                </a:lnTo>
                <a:lnTo>
                  <a:pt x="0" y="59257"/>
                </a:lnTo>
                <a:lnTo>
                  <a:pt x="0" y="79248"/>
                </a:lnTo>
                <a:lnTo>
                  <a:pt x="29146" y="79248"/>
                </a:lnTo>
                <a:lnTo>
                  <a:pt x="58293" y="79248"/>
                </a:lnTo>
                <a:lnTo>
                  <a:pt x="87439" y="79248"/>
                </a:lnTo>
                <a:lnTo>
                  <a:pt x="116586" y="79247"/>
                </a:lnTo>
                <a:lnTo>
                  <a:pt x="116586" y="59257"/>
                </a:lnTo>
                <a:lnTo>
                  <a:pt x="116586" y="39338"/>
                </a:lnTo>
                <a:lnTo>
                  <a:pt x="116586" y="19561"/>
                </a:lnTo>
                <a:lnTo>
                  <a:pt x="116586" y="0"/>
                </a:lnTo>
                <a:lnTo>
                  <a:pt x="87439" y="0"/>
                </a:lnTo>
                <a:lnTo>
                  <a:pt x="58293" y="0"/>
                </a:lnTo>
                <a:lnTo>
                  <a:pt x="29146" y="0"/>
                </a:lnTo>
                <a:lnTo>
                  <a:pt x="0" y="0"/>
                </a:lnTo>
                <a:close/>
              </a:path>
            </a:pathLst>
          </a:custGeom>
          <a:ln w="990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82709" y="1744217"/>
            <a:ext cx="539115" cy="554990"/>
          </a:xfrm>
          <a:custGeom>
            <a:avLst/>
            <a:gdLst/>
            <a:ahLst/>
            <a:cxnLst/>
            <a:rect l="l" t="t" r="r" b="b"/>
            <a:pathLst>
              <a:path w="539114" h="554989">
                <a:moveTo>
                  <a:pt x="451866" y="0"/>
                </a:moveTo>
                <a:lnTo>
                  <a:pt x="462022" y="14287"/>
                </a:lnTo>
                <a:lnTo>
                  <a:pt x="471963" y="28575"/>
                </a:lnTo>
                <a:lnTo>
                  <a:pt x="481762" y="42862"/>
                </a:lnTo>
                <a:lnTo>
                  <a:pt x="491490" y="57150"/>
                </a:lnTo>
                <a:lnTo>
                  <a:pt x="486918" y="61722"/>
                </a:lnTo>
                <a:lnTo>
                  <a:pt x="482346" y="66294"/>
                </a:lnTo>
                <a:lnTo>
                  <a:pt x="477774" y="70866"/>
                </a:lnTo>
                <a:lnTo>
                  <a:pt x="473202" y="75438"/>
                </a:lnTo>
                <a:lnTo>
                  <a:pt x="473344" y="116026"/>
                </a:lnTo>
                <a:lnTo>
                  <a:pt x="473773" y="149828"/>
                </a:lnTo>
                <a:lnTo>
                  <a:pt x="474487" y="176914"/>
                </a:lnTo>
                <a:lnTo>
                  <a:pt x="475488" y="197358"/>
                </a:lnTo>
                <a:lnTo>
                  <a:pt x="463938" y="203073"/>
                </a:lnTo>
                <a:lnTo>
                  <a:pt x="452247" y="208788"/>
                </a:lnTo>
                <a:lnTo>
                  <a:pt x="440555" y="214503"/>
                </a:lnTo>
                <a:lnTo>
                  <a:pt x="429006" y="220218"/>
                </a:lnTo>
                <a:lnTo>
                  <a:pt x="429006" y="211526"/>
                </a:lnTo>
                <a:lnTo>
                  <a:pt x="429006" y="202692"/>
                </a:lnTo>
                <a:lnTo>
                  <a:pt x="429006" y="193857"/>
                </a:lnTo>
                <a:lnTo>
                  <a:pt x="429006" y="185166"/>
                </a:lnTo>
                <a:lnTo>
                  <a:pt x="399859" y="185166"/>
                </a:lnTo>
                <a:lnTo>
                  <a:pt x="370713" y="185166"/>
                </a:lnTo>
                <a:lnTo>
                  <a:pt x="341566" y="185166"/>
                </a:lnTo>
                <a:lnTo>
                  <a:pt x="312420" y="185166"/>
                </a:lnTo>
                <a:lnTo>
                  <a:pt x="312420" y="205740"/>
                </a:lnTo>
                <a:lnTo>
                  <a:pt x="312420" y="226313"/>
                </a:lnTo>
                <a:lnTo>
                  <a:pt x="312420" y="246887"/>
                </a:lnTo>
                <a:lnTo>
                  <a:pt x="312420" y="267462"/>
                </a:lnTo>
                <a:lnTo>
                  <a:pt x="352305" y="267462"/>
                </a:lnTo>
                <a:lnTo>
                  <a:pt x="392049" y="267462"/>
                </a:lnTo>
                <a:lnTo>
                  <a:pt x="431792" y="267462"/>
                </a:lnTo>
                <a:lnTo>
                  <a:pt x="471678" y="267462"/>
                </a:lnTo>
                <a:lnTo>
                  <a:pt x="478524" y="258877"/>
                </a:lnTo>
                <a:lnTo>
                  <a:pt x="485298" y="250221"/>
                </a:lnTo>
                <a:lnTo>
                  <a:pt x="491930" y="241423"/>
                </a:lnTo>
                <a:lnTo>
                  <a:pt x="498348" y="232410"/>
                </a:lnTo>
                <a:lnTo>
                  <a:pt x="508515" y="246697"/>
                </a:lnTo>
                <a:lnTo>
                  <a:pt x="518541" y="260985"/>
                </a:lnTo>
                <a:lnTo>
                  <a:pt x="528566" y="275272"/>
                </a:lnTo>
                <a:lnTo>
                  <a:pt x="538734" y="289560"/>
                </a:lnTo>
                <a:lnTo>
                  <a:pt x="533138" y="295263"/>
                </a:lnTo>
                <a:lnTo>
                  <a:pt x="527685" y="300894"/>
                </a:lnTo>
                <a:lnTo>
                  <a:pt x="522231" y="306383"/>
                </a:lnTo>
                <a:lnTo>
                  <a:pt x="516636" y="311658"/>
                </a:lnTo>
                <a:lnTo>
                  <a:pt x="512778" y="346507"/>
                </a:lnTo>
                <a:lnTo>
                  <a:pt x="509206" y="375570"/>
                </a:lnTo>
                <a:lnTo>
                  <a:pt x="502920" y="416052"/>
                </a:lnTo>
                <a:lnTo>
                  <a:pt x="489204" y="460248"/>
                </a:lnTo>
                <a:lnTo>
                  <a:pt x="459676" y="489382"/>
                </a:lnTo>
                <a:lnTo>
                  <a:pt x="423672" y="500634"/>
                </a:lnTo>
                <a:lnTo>
                  <a:pt x="419945" y="478928"/>
                </a:lnTo>
                <a:lnTo>
                  <a:pt x="408717" y="458438"/>
                </a:lnTo>
                <a:lnTo>
                  <a:pt x="389917" y="439233"/>
                </a:lnTo>
                <a:lnTo>
                  <a:pt x="363474" y="421386"/>
                </a:lnTo>
                <a:lnTo>
                  <a:pt x="363474" y="413956"/>
                </a:lnTo>
                <a:lnTo>
                  <a:pt x="363474" y="406527"/>
                </a:lnTo>
                <a:lnTo>
                  <a:pt x="363474" y="399097"/>
                </a:lnTo>
                <a:lnTo>
                  <a:pt x="363474" y="391668"/>
                </a:lnTo>
                <a:lnTo>
                  <a:pt x="394049" y="401669"/>
                </a:lnTo>
                <a:lnTo>
                  <a:pt x="417195" y="408813"/>
                </a:lnTo>
                <a:lnTo>
                  <a:pt x="432911" y="413099"/>
                </a:lnTo>
                <a:lnTo>
                  <a:pt x="441198" y="414528"/>
                </a:lnTo>
                <a:lnTo>
                  <a:pt x="448056" y="415290"/>
                </a:lnTo>
                <a:lnTo>
                  <a:pt x="452628" y="409956"/>
                </a:lnTo>
                <a:lnTo>
                  <a:pt x="462248" y="368236"/>
                </a:lnTo>
                <a:lnTo>
                  <a:pt x="470916" y="303276"/>
                </a:lnTo>
                <a:lnTo>
                  <a:pt x="431041" y="303276"/>
                </a:lnTo>
                <a:lnTo>
                  <a:pt x="391382" y="303276"/>
                </a:lnTo>
                <a:lnTo>
                  <a:pt x="351865" y="303276"/>
                </a:lnTo>
                <a:lnTo>
                  <a:pt x="312420" y="303276"/>
                </a:lnTo>
                <a:lnTo>
                  <a:pt x="312420" y="339852"/>
                </a:lnTo>
                <a:lnTo>
                  <a:pt x="312420" y="376427"/>
                </a:lnTo>
                <a:lnTo>
                  <a:pt x="312420" y="413003"/>
                </a:lnTo>
                <a:lnTo>
                  <a:pt x="312420" y="449580"/>
                </a:lnTo>
                <a:lnTo>
                  <a:pt x="312562" y="470011"/>
                </a:lnTo>
                <a:lnTo>
                  <a:pt x="312991" y="491299"/>
                </a:lnTo>
                <a:lnTo>
                  <a:pt x="313705" y="513445"/>
                </a:lnTo>
                <a:lnTo>
                  <a:pt x="314706" y="536448"/>
                </a:lnTo>
                <a:lnTo>
                  <a:pt x="302573" y="541020"/>
                </a:lnTo>
                <a:lnTo>
                  <a:pt x="290226" y="545592"/>
                </a:lnTo>
                <a:lnTo>
                  <a:pt x="277737" y="550164"/>
                </a:lnTo>
                <a:lnTo>
                  <a:pt x="265176" y="554736"/>
                </a:lnTo>
                <a:lnTo>
                  <a:pt x="266616" y="518755"/>
                </a:lnTo>
                <a:lnTo>
                  <a:pt x="267557" y="480631"/>
                </a:lnTo>
                <a:lnTo>
                  <a:pt x="268069" y="440507"/>
                </a:lnTo>
                <a:lnTo>
                  <a:pt x="268224" y="398526"/>
                </a:lnTo>
                <a:lnTo>
                  <a:pt x="268224" y="375546"/>
                </a:lnTo>
                <a:lnTo>
                  <a:pt x="268224" y="352425"/>
                </a:lnTo>
                <a:lnTo>
                  <a:pt x="268224" y="329303"/>
                </a:lnTo>
                <a:lnTo>
                  <a:pt x="268224" y="306324"/>
                </a:lnTo>
                <a:lnTo>
                  <a:pt x="247495" y="347757"/>
                </a:lnTo>
                <a:lnTo>
                  <a:pt x="222980" y="385191"/>
                </a:lnTo>
                <a:lnTo>
                  <a:pt x="194607" y="418623"/>
                </a:lnTo>
                <a:lnTo>
                  <a:pt x="162306" y="448056"/>
                </a:lnTo>
                <a:lnTo>
                  <a:pt x="126718" y="474333"/>
                </a:lnTo>
                <a:lnTo>
                  <a:pt x="88487" y="498252"/>
                </a:lnTo>
                <a:lnTo>
                  <a:pt x="47541" y="519743"/>
                </a:lnTo>
                <a:lnTo>
                  <a:pt x="3810" y="538734"/>
                </a:lnTo>
                <a:lnTo>
                  <a:pt x="2786" y="531745"/>
                </a:lnTo>
                <a:lnTo>
                  <a:pt x="1905" y="524541"/>
                </a:lnTo>
                <a:lnTo>
                  <a:pt x="1023" y="517195"/>
                </a:lnTo>
                <a:lnTo>
                  <a:pt x="0" y="509778"/>
                </a:lnTo>
                <a:lnTo>
                  <a:pt x="64770" y="470916"/>
                </a:lnTo>
                <a:lnTo>
                  <a:pt x="96226" y="448056"/>
                </a:lnTo>
                <a:lnTo>
                  <a:pt x="127254" y="422909"/>
                </a:lnTo>
                <a:lnTo>
                  <a:pt x="156269" y="395323"/>
                </a:lnTo>
                <a:lnTo>
                  <a:pt x="182784" y="366236"/>
                </a:lnTo>
                <a:lnTo>
                  <a:pt x="206871" y="335577"/>
                </a:lnTo>
                <a:lnTo>
                  <a:pt x="228600" y="303276"/>
                </a:lnTo>
                <a:lnTo>
                  <a:pt x="201870" y="303276"/>
                </a:lnTo>
                <a:lnTo>
                  <a:pt x="175355" y="303276"/>
                </a:lnTo>
                <a:lnTo>
                  <a:pt x="148982" y="303276"/>
                </a:lnTo>
                <a:lnTo>
                  <a:pt x="122682" y="303276"/>
                </a:lnTo>
                <a:lnTo>
                  <a:pt x="117669" y="310253"/>
                </a:lnTo>
                <a:lnTo>
                  <a:pt x="112871" y="317373"/>
                </a:lnTo>
                <a:lnTo>
                  <a:pt x="108215" y="324492"/>
                </a:lnTo>
                <a:lnTo>
                  <a:pt x="103632" y="331470"/>
                </a:lnTo>
                <a:lnTo>
                  <a:pt x="92773" y="319920"/>
                </a:lnTo>
                <a:lnTo>
                  <a:pt x="81915" y="308229"/>
                </a:lnTo>
                <a:lnTo>
                  <a:pt x="71056" y="296537"/>
                </a:lnTo>
                <a:lnTo>
                  <a:pt x="60198" y="284988"/>
                </a:lnTo>
                <a:lnTo>
                  <a:pt x="65793" y="278832"/>
                </a:lnTo>
                <a:lnTo>
                  <a:pt x="71247" y="272891"/>
                </a:lnTo>
                <a:lnTo>
                  <a:pt x="76700" y="267092"/>
                </a:lnTo>
                <a:lnTo>
                  <a:pt x="82296" y="261366"/>
                </a:lnTo>
                <a:lnTo>
                  <a:pt x="88713" y="231647"/>
                </a:lnTo>
                <a:lnTo>
                  <a:pt x="95345" y="197358"/>
                </a:lnTo>
                <a:lnTo>
                  <a:pt x="102119" y="158496"/>
                </a:lnTo>
                <a:lnTo>
                  <a:pt x="108966" y="115062"/>
                </a:lnTo>
                <a:lnTo>
                  <a:pt x="119812" y="123646"/>
                </a:lnTo>
                <a:lnTo>
                  <a:pt x="130587" y="132302"/>
                </a:lnTo>
                <a:lnTo>
                  <a:pt x="141220" y="141100"/>
                </a:lnTo>
                <a:lnTo>
                  <a:pt x="151638" y="150114"/>
                </a:lnTo>
                <a:lnTo>
                  <a:pt x="180784" y="150114"/>
                </a:lnTo>
                <a:lnTo>
                  <a:pt x="209931" y="150114"/>
                </a:lnTo>
                <a:lnTo>
                  <a:pt x="239077" y="150114"/>
                </a:lnTo>
                <a:lnTo>
                  <a:pt x="268224" y="150114"/>
                </a:lnTo>
                <a:lnTo>
                  <a:pt x="268224" y="130123"/>
                </a:lnTo>
                <a:lnTo>
                  <a:pt x="268224" y="110204"/>
                </a:lnTo>
                <a:lnTo>
                  <a:pt x="268224" y="90427"/>
                </a:lnTo>
                <a:lnTo>
                  <a:pt x="268224" y="70866"/>
                </a:lnTo>
                <a:lnTo>
                  <a:pt x="237934" y="70866"/>
                </a:lnTo>
                <a:lnTo>
                  <a:pt x="207645" y="70866"/>
                </a:lnTo>
                <a:lnTo>
                  <a:pt x="177355" y="70866"/>
                </a:lnTo>
                <a:lnTo>
                  <a:pt x="147066" y="70866"/>
                </a:lnTo>
                <a:lnTo>
                  <a:pt x="137338" y="71437"/>
                </a:lnTo>
                <a:lnTo>
                  <a:pt x="126396" y="73152"/>
                </a:lnTo>
                <a:lnTo>
                  <a:pt x="114169" y="76009"/>
                </a:lnTo>
                <a:lnTo>
                  <a:pt x="100584" y="80010"/>
                </a:lnTo>
                <a:lnTo>
                  <a:pt x="93856" y="68699"/>
                </a:lnTo>
                <a:lnTo>
                  <a:pt x="87344" y="57531"/>
                </a:lnTo>
                <a:lnTo>
                  <a:pt x="80974" y="46362"/>
                </a:lnTo>
                <a:lnTo>
                  <a:pt x="74676" y="35052"/>
                </a:lnTo>
                <a:lnTo>
                  <a:pt x="124643" y="35052"/>
                </a:lnTo>
                <a:lnTo>
                  <a:pt x="174624" y="35052"/>
                </a:lnTo>
                <a:lnTo>
                  <a:pt x="224632" y="35052"/>
                </a:lnTo>
                <a:lnTo>
                  <a:pt x="274679" y="35052"/>
                </a:lnTo>
                <a:lnTo>
                  <a:pt x="324780" y="35052"/>
                </a:lnTo>
                <a:lnTo>
                  <a:pt x="374948" y="35052"/>
                </a:lnTo>
                <a:lnTo>
                  <a:pt x="425196" y="35052"/>
                </a:lnTo>
                <a:lnTo>
                  <a:pt x="431934" y="26360"/>
                </a:lnTo>
                <a:lnTo>
                  <a:pt x="438531" y="17525"/>
                </a:lnTo>
                <a:lnTo>
                  <a:pt x="445127" y="8691"/>
                </a:lnTo>
                <a:lnTo>
                  <a:pt x="451866" y="0"/>
                </a:lnTo>
                <a:close/>
              </a:path>
            </a:pathLst>
          </a:custGeom>
          <a:ln w="990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98711" y="1530858"/>
            <a:ext cx="532130" cy="252729"/>
          </a:xfrm>
          <a:custGeom>
            <a:avLst/>
            <a:gdLst/>
            <a:ahLst/>
            <a:cxnLst/>
            <a:rect l="l" t="t" r="r" b="b"/>
            <a:pathLst>
              <a:path w="532129" h="252730">
                <a:moveTo>
                  <a:pt x="109727" y="0"/>
                </a:moveTo>
                <a:lnTo>
                  <a:pt x="124467" y="13263"/>
                </a:lnTo>
                <a:lnTo>
                  <a:pt x="139064" y="26669"/>
                </a:lnTo>
                <a:lnTo>
                  <a:pt x="153662" y="40076"/>
                </a:lnTo>
                <a:lnTo>
                  <a:pt x="168401" y="53340"/>
                </a:lnTo>
                <a:lnTo>
                  <a:pt x="159246" y="62186"/>
                </a:lnTo>
                <a:lnTo>
                  <a:pt x="148875" y="73818"/>
                </a:lnTo>
                <a:lnTo>
                  <a:pt x="137219" y="88165"/>
                </a:lnTo>
                <a:lnTo>
                  <a:pt x="124205" y="105155"/>
                </a:lnTo>
                <a:lnTo>
                  <a:pt x="146494" y="105155"/>
                </a:lnTo>
                <a:lnTo>
                  <a:pt x="168782" y="105155"/>
                </a:lnTo>
                <a:lnTo>
                  <a:pt x="191071" y="105155"/>
                </a:lnTo>
                <a:lnTo>
                  <a:pt x="213359" y="105155"/>
                </a:lnTo>
                <a:lnTo>
                  <a:pt x="221360" y="94868"/>
                </a:lnTo>
                <a:lnTo>
                  <a:pt x="229361" y="84581"/>
                </a:lnTo>
                <a:lnTo>
                  <a:pt x="237362" y="74294"/>
                </a:lnTo>
                <a:lnTo>
                  <a:pt x="245363" y="64007"/>
                </a:lnTo>
                <a:lnTo>
                  <a:pt x="255770" y="81272"/>
                </a:lnTo>
                <a:lnTo>
                  <a:pt x="266318" y="98678"/>
                </a:lnTo>
                <a:lnTo>
                  <a:pt x="276867" y="116085"/>
                </a:lnTo>
                <a:lnTo>
                  <a:pt x="287273" y="133350"/>
                </a:lnTo>
                <a:lnTo>
                  <a:pt x="307681" y="81272"/>
                </a:lnTo>
                <a:lnTo>
                  <a:pt x="324207" y="29313"/>
                </a:lnTo>
                <a:lnTo>
                  <a:pt x="331469" y="3047"/>
                </a:lnTo>
                <a:lnTo>
                  <a:pt x="346198" y="16883"/>
                </a:lnTo>
                <a:lnTo>
                  <a:pt x="360711" y="30860"/>
                </a:lnTo>
                <a:lnTo>
                  <a:pt x="375082" y="44838"/>
                </a:lnTo>
                <a:lnTo>
                  <a:pt x="389381" y="58673"/>
                </a:lnTo>
                <a:lnTo>
                  <a:pt x="379690" y="65401"/>
                </a:lnTo>
                <a:lnTo>
                  <a:pt x="368998" y="75342"/>
                </a:lnTo>
                <a:lnTo>
                  <a:pt x="357449" y="88570"/>
                </a:lnTo>
                <a:lnTo>
                  <a:pt x="345185" y="105155"/>
                </a:lnTo>
                <a:lnTo>
                  <a:pt x="372165" y="105155"/>
                </a:lnTo>
                <a:lnTo>
                  <a:pt x="399287" y="105155"/>
                </a:lnTo>
                <a:lnTo>
                  <a:pt x="426410" y="105155"/>
                </a:lnTo>
                <a:lnTo>
                  <a:pt x="453389" y="105155"/>
                </a:lnTo>
                <a:lnTo>
                  <a:pt x="461390" y="94868"/>
                </a:lnTo>
                <a:lnTo>
                  <a:pt x="469391" y="84581"/>
                </a:lnTo>
                <a:lnTo>
                  <a:pt x="477392" y="74294"/>
                </a:lnTo>
                <a:lnTo>
                  <a:pt x="485393" y="64007"/>
                </a:lnTo>
                <a:lnTo>
                  <a:pt x="496835" y="82986"/>
                </a:lnTo>
                <a:lnTo>
                  <a:pt x="508349" y="102107"/>
                </a:lnTo>
                <a:lnTo>
                  <a:pt x="520005" y="121229"/>
                </a:lnTo>
                <a:lnTo>
                  <a:pt x="531875" y="140207"/>
                </a:lnTo>
                <a:lnTo>
                  <a:pt x="494609" y="140207"/>
                </a:lnTo>
                <a:lnTo>
                  <a:pt x="457199" y="140207"/>
                </a:lnTo>
                <a:lnTo>
                  <a:pt x="419790" y="140207"/>
                </a:lnTo>
                <a:lnTo>
                  <a:pt x="382523" y="140207"/>
                </a:lnTo>
                <a:lnTo>
                  <a:pt x="395811" y="145637"/>
                </a:lnTo>
                <a:lnTo>
                  <a:pt x="423671" y="172211"/>
                </a:lnTo>
                <a:lnTo>
                  <a:pt x="428148" y="197453"/>
                </a:lnTo>
                <a:lnTo>
                  <a:pt x="424207" y="211109"/>
                </a:lnTo>
                <a:lnTo>
                  <a:pt x="416051" y="225552"/>
                </a:lnTo>
                <a:lnTo>
                  <a:pt x="407050" y="236993"/>
                </a:lnTo>
                <a:lnTo>
                  <a:pt x="399478" y="241649"/>
                </a:lnTo>
                <a:lnTo>
                  <a:pt x="393334" y="239589"/>
                </a:lnTo>
                <a:lnTo>
                  <a:pt x="378868" y="196703"/>
                </a:lnTo>
                <a:lnTo>
                  <a:pt x="376427" y="186689"/>
                </a:lnTo>
                <a:lnTo>
                  <a:pt x="373129" y="176533"/>
                </a:lnTo>
                <a:lnTo>
                  <a:pt x="368903" y="165449"/>
                </a:lnTo>
                <a:lnTo>
                  <a:pt x="363676" y="153364"/>
                </a:lnTo>
                <a:lnTo>
                  <a:pt x="357377" y="140207"/>
                </a:lnTo>
                <a:lnTo>
                  <a:pt x="348995" y="140207"/>
                </a:lnTo>
                <a:lnTo>
                  <a:pt x="340613" y="140207"/>
                </a:lnTo>
                <a:lnTo>
                  <a:pt x="332231" y="140207"/>
                </a:lnTo>
                <a:lnTo>
                  <a:pt x="322826" y="153923"/>
                </a:lnTo>
                <a:lnTo>
                  <a:pt x="314134" y="166496"/>
                </a:lnTo>
                <a:lnTo>
                  <a:pt x="306300" y="177926"/>
                </a:lnTo>
                <a:lnTo>
                  <a:pt x="299465" y="188213"/>
                </a:lnTo>
                <a:lnTo>
                  <a:pt x="291929" y="199072"/>
                </a:lnTo>
                <a:lnTo>
                  <a:pt x="280892" y="212217"/>
                </a:lnTo>
                <a:lnTo>
                  <a:pt x="266569" y="227647"/>
                </a:lnTo>
                <a:lnTo>
                  <a:pt x="249173" y="245364"/>
                </a:lnTo>
                <a:lnTo>
                  <a:pt x="244601" y="240029"/>
                </a:lnTo>
                <a:lnTo>
                  <a:pt x="240029" y="233934"/>
                </a:lnTo>
                <a:lnTo>
                  <a:pt x="235457" y="227838"/>
                </a:lnTo>
                <a:lnTo>
                  <a:pt x="250043" y="204287"/>
                </a:lnTo>
                <a:lnTo>
                  <a:pt x="262985" y="181737"/>
                </a:lnTo>
                <a:lnTo>
                  <a:pt x="274355" y="160329"/>
                </a:lnTo>
                <a:lnTo>
                  <a:pt x="284225" y="140208"/>
                </a:lnTo>
                <a:lnTo>
                  <a:pt x="252341" y="140208"/>
                </a:lnTo>
                <a:lnTo>
                  <a:pt x="220598" y="140208"/>
                </a:lnTo>
                <a:lnTo>
                  <a:pt x="188856" y="140208"/>
                </a:lnTo>
                <a:lnTo>
                  <a:pt x="156971" y="140208"/>
                </a:lnTo>
                <a:lnTo>
                  <a:pt x="173093" y="147494"/>
                </a:lnTo>
                <a:lnTo>
                  <a:pt x="185927" y="156781"/>
                </a:lnTo>
                <a:lnTo>
                  <a:pt x="195333" y="168068"/>
                </a:lnTo>
                <a:lnTo>
                  <a:pt x="201167" y="181356"/>
                </a:lnTo>
                <a:lnTo>
                  <a:pt x="203739" y="195345"/>
                </a:lnTo>
                <a:lnTo>
                  <a:pt x="202310" y="208692"/>
                </a:lnTo>
                <a:lnTo>
                  <a:pt x="196881" y="221325"/>
                </a:lnTo>
                <a:lnTo>
                  <a:pt x="187451" y="233172"/>
                </a:lnTo>
                <a:lnTo>
                  <a:pt x="177736" y="241303"/>
                </a:lnTo>
                <a:lnTo>
                  <a:pt x="170306" y="243935"/>
                </a:lnTo>
                <a:lnTo>
                  <a:pt x="165163" y="240994"/>
                </a:lnTo>
                <a:lnTo>
                  <a:pt x="162305" y="232410"/>
                </a:lnTo>
                <a:lnTo>
                  <a:pt x="160329" y="220980"/>
                </a:lnTo>
                <a:lnTo>
                  <a:pt x="157924" y="209550"/>
                </a:lnTo>
                <a:lnTo>
                  <a:pt x="143827" y="164020"/>
                </a:lnTo>
                <a:lnTo>
                  <a:pt x="131825" y="140208"/>
                </a:lnTo>
                <a:lnTo>
                  <a:pt x="124967" y="140208"/>
                </a:lnTo>
                <a:lnTo>
                  <a:pt x="117347" y="140208"/>
                </a:lnTo>
                <a:lnTo>
                  <a:pt x="110489" y="140208"/>
                </a:lnTo>
                <a:lnTo>
                  <a:pt x="101631" y="152054"/>
                </a:lnTo>
                <a:lnTo>
                  <a:pt x="92201" y="164687"/>
                </a:lnTo>
                <a:lnTo>
                  <a:pt x="82200" y="178034"/>
                </a:lnTo>
                <a:lnTo>
                  <a:pt x="44672" y="221551"/>
                </a:lnTo>
                <a:lnTo>
                  <a:pt x="9143" y="252222"/>
                </a:lnTo>
                <a:lnTo>
                  <a:pt x="6095" y="244602"/>
                </a:lnTo>
                <a:lnTo>
                  <a:pt x="3047" y="236982"/>
                </a:lnTo>
                <a:lnTo>
                  <a:pt x="0" y="229361"/>
                </a:lnTo>
                <a:lnTo>
                  <a:pt x="32861" y="181736"/>
                </a:lnTo>
                <a:lnTo>
                  <a:pt x="64007" y="127254"/>
                </a:lnTo>
                <a:lnTo>
                  <a:pt x="90296" y="66198"/>
                </a:lnTo>
                <a:lnTo>
                  <a:pt x="100869" y="33706"/>
                </a:lnTo>
                <a:lnTo>
                  <a:pt x="109727" y="0"/>
                </a:lnTo>
                <a:close/>
              </a:path>
            </a:pathLst>
          </a:custGeom>
          <a:ln w="990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00691" y="1629917"/>
            <a:ext cx="246125" cy="5829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04501" y="1634489"/>
            <a:ext cx="240029" cy="575310"/>
          </a:xfrm>
          <a:custGeom>
            <a:avLst/>
            <a:gdLst/>
            <a:ahLst/>
            <a:cxnLst/>
            <a:rect l="l" t="t" r="r" b="b"/>
            <a:pathLst>
              <a:path w="240029" h="575310">
                <a:moveTo>
                  <a:pt x="113537" y="0"/>
                </a:moveTo>
                <a:lnTo>
                  <a:pt x="158686" y="10763"/>
                </a:lnTo>
                <a:lnTo>
                  <a:pt x="193547" y="42671"/>
                </a:lnTo>
                <a:lnTo>
                  <a:pt x="215836" y="86772"/>
                </a:lnTo>
                <a:lnTo>
                  <a:pt x="223265" y="132588"/>
                </a:lnTo>
                <a:lnTo>
                  <a:pt x="222111" y="157436"/>
                </a:lnTo>
                <a:lnTo>
                  <a:pt x="212657" y="201703"/>
                </a:lnTo>
                <a:lnTo>
                  <a:pt x="193952" y="237672"/>
                </a:lnTo>
                <a:lnTo>
                  <a:pt x="150876" y="267462"/>
                </a:lnTo>
                <a:lnTo>
                  <a:pt x="174033" y="278606"/>
                </a:lnTo>
                <a:lnTo>
                  <a:pt x="208633" y="309467"/>
                </a:lnTo>
                <a:lnTo>
                  <a:pt x="228778" y="350758"/>
                </a:lnTo>
                <a:lnTo>
                  <a:pt x="238756" y="393049"/>
                </a:lnTo>
                <a:lnTo>
                  <a:pt x="240029" y="413766"/>
                </a:lnTo>
                <a:lnTo>
                  <a:pt x="237874" y="444781"/>
                </a:lnTo>
                <a:lnTo>
                  <a:pt x="220420" y="501098"/>
                </a:lnTo>
                <a:lnTo>
                  <a:pt x="186118" y="547985"/>
                </a:lnTo>
                <a:lnTo>
                  <a:pt x="138112" y="572297"/>
                </a:lnTo>
                <a:lnTo>
                  <a:pt x="108966" y="575310"/>
                </a:lnTo>
                <a:lnTo>
                  <a:pt x="87832" y="573166"/>
                </a:lnTo>
                <a:lnTo>
                  <a:pt x="49279" y="556021"/>
                </a:lnTo>
                <a:lnTo>
                  <a:pt x="18002" y="523148"/>
                </a:lnTo>
                <a:lnTo>
                  <a:pt x="2000" y="482834"/>
                </a:lnTo>
                <a:lnTo>
                  <a:pt x="0" y="460248"/>
                </a:lnTo>
                <a:lnTo>
                  <a:pt x="595" y="450234"/>
                </a:lnTo>
                <a:lnTo>
                  <a:pt x="21621" y="410527"/>
                </a:lnTo>
                <a:lnTo>
                  <a:pt x="59436" y="423672"/>
                </a:lnTo>
                <a:lnTo>
                  <a:pt x="65151" y="468439"/>
                </a:lnTo>
                <a:lnTo>
                  <a:pt x="58674" y="489204"/>
                </a:lnTo>
                <a:lnTo>
                  <a:pt x="57150" y="495300"/>
                </a:lnTo>
                <a:lnTo>
                  <a:pt x="57150" y="500634"/>
                </a:lnTo>
                <a:lnTo>
                  <a:pt x="58031" y="508456"/>
                </a:lnTo>
                <a:lnTo>
                  <a:pt x="88296" y="536638"/>
                </a:lnTo>
                <a:lnTo>
                  <a:pt x="105918" y="539496"/>
                </a:lnTo>
                <a:lnTo>
                  <a:pt x="123634" y="537507"/>
                </a:lnTo>
                <a:lnTo>
                  <a:pt x="163068" y="508254"/>
                </a:lnTo>
                <a:lnTo>
                  <a:pt x="177831" y="467677"/>
                </a:lnTo>
                <a:lnTo>
                  <a:pt x="182879" y="407670"/>
                </a:lnTo>
                <a:lnTo>
                  <a:pt x="181594" y="382107"/>
                </a:lnTo>
                <a:lnTo>
                  <a:pt x="171307" y="338982"/>
                </a:lnTo>
                <a:lnTo>
                  <a:pt x="149744" y="307562"/>
                </a:lnTo>
                <a:lnTo>
                  <a:pt x="107763" y="291560"/>
                </a:lnTo>
                <a:lnTo>
                  <a:pt x="78486" y="289560"/>
                </a:lnTo>
                <a:lnTo>
                  <a:pt x="78486" y="280427"/>
                </a:lnTo>
                <a:lnTo>
                  <a:pt x="78486" y="271367"/>
                </a:lnTo>
                <a:lnTo>
                  <a:pt x="78486" y="262449"/>
                </a:lnTo>
                <a:lnTo>
                  <a:pt x="78486" y="253746"/>
                </a:lnTo>
                <a:lnTo>
                  <a:pt x="100762" y="251900"/>
                </a:lnTo>
                <a:lnTo>
                  <a:pt x="146304" y="224790"/>
                </a:lnTo>
                <a:lnTo>
                  <a:pt x="161067" y="189547"/>
                </a:lnTo>
                <a:lnTo>
                  <a:pt x="166115" y="141732"/>
                </a:lnTo>
                <a:lnTo>
                  <a:pt x="165127" y="120741"/>
                </a:lnTo>
                <a:lnTo>
                  <a:pt x="157436" y="83331"/>
                </a:lnTo>
                <a:lnTo>
                  <a:pt x="131540" y="43719"/>
                </a:lnTo>
                <a:lnTo>
                  <a:pt x="103631" y="35814"/>
                </a:lnTo>
                <a:lnTo>
                  <a:pt x="96643" y="36397"/>
                </a:lnTo>
                <a:lnTo>
                  <a:pt x="63341" y="57626"/>
                </a:lnTo>
                <a:lnTo>
                  <a:pt x="59435" y="74676"/>
                </a:lnTo>
                <a:lnTo>
                  <a:pt x="59721" y="85986"/>
                </a:lnTo>
                <a:lnTo>
                  <a:pt x="60578" y="94869"/>
                </a:lnTo>
                <a:lnTo>
                  <a:pt x="62007" y="101465"/>
                </a:lnTo>
                <a:lnTo>
                  <a:pt x="64007" y="105918"/>
                </a:lnTo>
                <a:lnTo>
                  <a:pt x="67055" y="109728"/>
                </a:lnTo>
                <a:lnTo>
                  <a:pt x="68579" y="115823"/>
                </a:lnTo>
                <a:lnTo>
                  <a:pt x="62483" y="156210"/>
                </a:lnTo>
                <a:lnTo>
                  <a:pt x="40385" y="169164"/>
                </a:lnTo>
                <a:lnTo>
                  <a:pt x="34242" y="168437"/>
                </a:lnTo>
                <a:lnTo>
                  <a:pt x="7560" y="128897"/>
                </a:lnTo>
                <a:lnTo>
                  <a:pt x="6857" y="115062"/>
                </a:lnTo>
                <a:lnTo>
                  <a:pt x="8858" y="91047"/>
                </a:lnTo>
                <a:lnTo>
                  <a:pt x="24860" y="49589"/>
                </a:lnTo>
                <a:lnTo>
                  <a:pt x="55887" y="18002"/>
                </a:lnTo>
                <a:lnTo>
                  <a:pt x="93083" y="2000"/>
                </a:lnTo>
                <a:lnTo>
                  <a:pt x="113537" y="0"/>
                </a:lnTo>
                <a:close/>
              </a:path>
            </a:pathLst>
          </a:custGeom>
          <a:ln w="990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12349" y="1522476"/>
            <a:ext cx="533400" cy="7863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60177" y="1974342"/>
            <a:ext cx="238125" cy="50800"/>
          </a:xfrm>
          <a:custGeom>
            <a:avLst/>
            <a:gdLst/>
            <a:ahLst/>
            <a:cxnLst/>
            <a:rect l="l" t="t" r="r" b="b"/>
            <a:pathLst>
              <a:path w="238125" h="50800">
                <a:moveTo>
                  <a:pt x="0" y="0"/>
                </a:moveTo>
                <a:lnTo>
                  <a:pt x="0" y="12573"/>
                </a:lnTo>
                <a:lnTo>
                  <a:pt x="0" y="25146"/>
                </a:lnTo>
                <a:lnTo>
                  <a:pt x="0" y="37719"/>
                </a:lnTo>
                <a:lnTo>
                  <a:pt x="0" y="50292"/>
                </a:lnTo>
                <a:lnTo>
                  <a:pt x="47548" y="50291"/>
                </a:lnTo>
                <a:lnTo>
                  <a:pt x="95097" y="50291"/>
                </a:lnTo>
                <a:lnTo>
                  <a:pt x="142646" y="50291"/>
                </a:lnTo>
                <a:lnTo>
                  <a:pt x="190195" y="50291"/>
                </a:lnTo>
                <a:lnTo>
                  <a:pt x="237744" y="50291"/>
                </a:lnTo>
                <a:lnTo>
                  <a:pt x="237744" y="37718"/>
                </a:lnTo>
                <a:lnTo>
                  <a:pt x="237744" y="25145"/>
                </a:lnTo>
                <a:lnTo>
                  <a:pt x="237744" y="12572"/>
                </a:lnTo>
                <a:lnTo>
                  <a:pt x="237744" y="0"/>
                </a:lnTo>
                <a:lnTo>
                  <a:pt x="190195" y="0"/>
                </a:lnTo>
                <a:lnTo>
                  <a:pt x="142646" y="0"/>
                </a:lnTo>
                <a:lnTo>
                  <a:pt x="95097" y="0"/>
                </a:lnTo>
                <a:lnTo>
                  <a:pt x="47548" y="0"/>
                </a:lnTo>
                <a:lnTo>
                  <a:pt x="0" y="0"/>
                </a:lnTo>
                <a:close/>
              </a:path>
            </a:pathLst>
          </a:custGeom>
          <a:ln w="990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60177" y="1881377"/>
            <a:ext cx="238125" cy="57150"/>
          </a:xfrm>
          <a:custGeom>
            <a:avLst/>
            <a:gdLst/>
            <a:ahLst/>
            <a:cxnLst/>
            <a:rect l="l" t="t" r="r" b="b"/>
            <a:pathLst>
              <a:path w="238125" h="57150">
                <a:moveTo>
                  <a:pt x="0" y="0"/>
                </a:moveTo>
                <a:lnTo>
                  <a:pt x="0" y="14287"/>
                </a:lnTo>
                <a:lnTo>
                  <a:pt x="0" y="28575"/>
                </a:lnTo>
                <a:lnTo>
                  <a:pt x="0" y="42862"/>
                </a:lnTo>
                <a:lnTo>
                  <a:pt x="0" y="57150"/>
                </a:lnTo>
                <a:lnTo>
                  <a:pt x="47548" y="57150"/>
                </a:lnTo>
                <a:lnTo>
                  <a:pt x="95097" y="57149"/>
                </a:lnTo>
                <a:lnTo>
                  <a:pt x="142646" y="57149"/>
                </a:lnTo>
                <a:lnTo>
                  <a:pt x="190195" y="57149"/>
                </a:lnTo>
                <a:lnTo>
                  <a:pt x="237744" y="57149"/>
                </a:lnTo>
                <a:lnTo>
                  <a:pt x="237744" y="42862"/>
                </a:lnTo>
                <a:lnTo>
                  <a:pt x="237744" y="28574"/>
                </a:lnTo>
                <a:lnTo>
                  <a:pt x="237744" y="14287"/>
                </a:lnTo>
                <a:lnTo>
                  <a:pt x="237744" y="0"/>
                </a:lnTo>
                <a:lnTo>
                  <a:pt x="190195" y="0"/>
                </a:lnTo>
                <a:lnTo>
                  <a:pt x="142646" y="0"/>
                </a:lnTo>
                <a:lnTo>
                  <a:pt x="95097" y="0"/>
                </a:lnTo>
                <a:lnTo>
                  <a:pt x="47548" y="0"/>
                </a:lnTo>
                <a:lnTo>
                  <a:pt x="0" y="0"/>
                </a:lnTo>
                <a:close/>
              </a:path>
            </a:pathLst>
          </a:custGeom>
          <a:ln w="990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17683" y="1811273"/>
            <a:ext cx="523240" cy="490855"/>
          </a:xfrm>
          <a:custGeom>
            <a:avLst/>
            <a:gdLst/>
            <a:ahLst/>
            <a:cxnLst/>
            <a:rect l="l" t="t" r="r" b="b"/>
            <a:pathLst>
              <a:path w="523239" h="490855">
                <a:moveTo>
                  <a:pt x="400050" y="0"/>
                </a:moveTo>
                <a:lnTo>
                  <a:pt x="411480" y="13144"/>
                </a:lnTo>
                <a:lnTo>
                  <a:pt x="422909" y="26288"/>
                </a:lnTo>
                <a:lnTo>
                  <a:pt x="434340" y="39433"/>
                </a:lnTo>
                <a:lnTo>
                  <a:pt x="445770" y="52577"/>
                </a:lnTo>
                <a:lnTo>
                  <a:pt x="441078" y="58293"/>
                </a:lnTo>
                <a:lnTo>
                  <a:pt x="436245" y="64008"/>
                </a:lnTo>
                <a:lnTo>
                  <a:pt x="431411" y="69723"/>
                </a:lnTo>
                <a:lnTo>
                  <a:pt x="426720" y="75438"/>
                </a:lnTo>
                <a:lnTo>
                  <a:pt x="426862" y="128718"/>
                </a:lnTo>
                <a:lnTo>
                  <a:pt x="427291" y="176498"/>
                </a:lnTo>
                <a:lnTo>
                  <a:pt x="428005" y="218705"/>
                </a:lnTo>
                <a:lnTo>
                  <a:pt x="429006" y="255270"/>
                </a:lnTo>
                <a:lnTo>
                  <a:pt x="416885" y="260865"/>
                </a:lnTo>
                <a:lnTo>
                  <a:pt x="404622" y="266319"/>
                </a:lnTo>
                <a:lnTo>
                  <a:pt x="392358" y="271772"/>
                </a:lnTo>
                <a:lnTo>
                  <a:pt x="380238" y="277368"/>
                </a:lnTo>
                <a:lnTo>
                  <a:pt x="380238" y="270390"/>
                </a:lnTo>
                <a:lnTo>
                  <a:pt x="380238" y="263270"/>
                </a:lnTo>
                <a:lnTo>
                  <a:pt x="380238" y="256151"/>
                </a:lnTo>
                <a:lnTo>
                  <a:pt x="380238" y="249174"/>
                </a:lnTo>
                <a:lnTo>
                  <a:pt x="356246" y="249174"/>
                </a:lnTo>
                <a:lnTo>
                  <a:pt x="332327" y="249174"/>
                </a:lnTo>
                <a:lnTo>
                  <a:pt x="308550" y="249174"/>
                </a:lnTo>
                <a:lnTo>
                  <a:pt x="284988" y="249174"/>
                </a:lnTo>
                <a:lnTo>
                  <a:pt x="284988" y="266438"/>
                </a:lnTo>
                <a:lnTo>
                  <a:pt x="284988" y="283845"/>
                </a:lnTo>
                <a:lnTo>
                  <a:pt x="284988" y="301251"/>
                </a:lnTo>
                <a:lnTo>
                  <a:pt x="284988" y="318516"/>
                </a:lnTo>
                <a:lnTo>
                  <a:pt x="322587" y="318516"/>
                </a:lnTo>
                <a:lnTo>
                  <a:pt x="360045" y="318516"/>
                </a:lnTo>
                <a:lnTo>
                  <a:pt x="397502" y="318516"/>
                </a:lnTo>
                <a:lnTo>
                  <a:pt x="435102" y="318516"/>
                </a:lnTo>
                <a:lnTo>
                  <a:pt x="444817" y="307538"/>
                </a:lnTo>
                <a:lnTo>
                  <a:pt x="454533" y="296418"/>
                </a:lnTo>
                <a:lnTo>
                  <a:pt x="464248" y="285297"/>
                </a:lnTo>
                <a:lnTo>
                  <a:pt x="473964" y="274320"/>
                </a:lnTo>
                <a:lnTo>
                  <a:pt x="485977" y="294322"/>
                </a:lnTo>
                <a:lnTo>
                  <a:pt x="498062" y="314325"/>
                </a:lnTo>
                <a:lnTo>
                  <a:pt x="510289" y="334327"/>
                </a:lnTo>
                <a:lnTo>
                  <a:pt x="522732" y="354330"/>
                </a:lnTo>
                <a:lnTo>
                  <a:pt x="475183" y="354330"/>
                </a:lnTo>
                <a:lnTo>
                  <a:pt x="427634" y="354330"/>
                </a:lnTo>
                <a:lnTo>
                  <a:pt x="380085" y="354330"/>
                </a:lnTo>
                <a:lnTo>
                  <a:pt x="332536" y="354330"/>
                </a:lnTo>
                <a:lnTo>
                  <a:pt x="284988" y="354330"/>
                </a:lnTo>
                <a:lnTo>
                  <a:pt x="285130" y="391751"/>
                </a:lnTo>
                <a:lnTo>
                  <a:pt x="285559" y="423957"/>
                </a:lnTo>
                <a:lnTo>
                  <a:pt x="286273" y="450877"/>
                </a:lnTo>
                <a:lnTo>
                  <a:pt x="287274" y="472440"/>
                </a:lnTo>
                <a:lnTo>
                  <a:pt x="274248" y="477012"/>
                </a:lnTo>
                <a:lnTo>
                  <a:pt x="261366" y="481584"/>
                </a:lnTo>
                <a:lnTo>
                  <a:pt x="248483" y="486156"/>
                </a:lnTo>
                <a:lnTo>
                  <a:pt x="235458" y="490728"/>
                </a:lnTo>
                <a:lnTo>
                  <a:pt x="236458" y="439304"/>
                </a:lnTo>
                <a:lnTo>
                  <a:pt x="237172" y="399383"/>
                </a:lnTo>
                <a:lnTo>
                  <a:pt x="237601" y="371034"/>
                </a:lnTo>
                <a:lnTo>
                  <a:pt x="237744" y="354330"/>
                </a:lnTo>
                <a:lnTo>
                  <a:pt x="199453" y="354330"/>
                </a:lnTo>
                <a:lnTo>
                  <a:pt x="161162" y="354330"/>
                </a:lnTo>
                <a:lnTo>
                  <a:pt x="122872" y="354330"/>
                </a:lnTo>
                <a:lnTo>
                  <a:pt x="84582" y="354330"/>
                </a:lnTo>
                <a:lnTo>
                  <a:pt x="69842" y="354901"/>
                </a:lnTo>
                <a:lnTo>
                  <a:pt x="55245" y="356616"/>
                </a:lnTo>
                <a:lnTo>
                  <a:pt x="40647" y="359473"/>
                </a:lnTo>
                <a:lnTo>
                  <a:pt x="25907" y="363474"/>
                </a:lnTo>
                <a:lnTo>
                  <a:pt x="19609" y="352163"/>
                </a:lnTo>
                <a:lnTo>
                  <a:pt x="13239" y="340995"/>
                </a:lnTo>
                <a:lnTo>
                  <a:pt x="6727" y="329826"/>
                </a:lnTo>
                <a:lnTo>
                  <a:pt x="0" y="318516"/>
                </a:lnTo>
                <a:lnTo>
                  <a:pt x="47548" y="318516"/>
                </a:lnTo>
                <a:lnTo>
                  <a:pt x="95097" y="318516"/>
                </a:lnTo>
                <a:lnTo>
                  <a:pt x="142646" y="318516"/>
                </a:lnTo>
                <a:lnTo>
                  <a:pt x="190195" y="318516"/>
                </a:lnTo>
                <a:lnTo>
                  <a:pt x="237744" y="318516"/>
                </a:lnTo>
                <a:lnTo>
                  <a:pt x="237744" y="301251"/>
                </a:lnTo>
                <a:lnTo>
                  <a:pt x="237744" y="283845"/>
                </a:lnTo>
                <a:lnTo>
                  <a:pt x="237744" y="266438"/>
                </a:lnTo>
                <a:lnTo>
                  <a:pt x="237744" y="249174"/>
                </a:lnTo>
                <a:lnTo>
                  <a:pt x="214181" y="249174"/>
                </a:lnTo>
                <a:lnTo>
                  <a:pt x="190404" y="249174"/>
                </a:lnTo>
                <a:lnTo>
                  <a:pt x="166485" y="249174"/>
                </a:lnTo>
                <a:lnTo>
                  <a:pt x="142494" y="249174"/>
                </a:lnTo>
                <a:lnTo>
                  <a:pt x="142494" y="254508"/>
                </a:lnTo>
                <a:lnTo>
                  <a:pt x="142494" y="259842"/>
                </a:lnTo>
                <a:lnTo>
                  <a:pt x="142494" y="265176"/>
                </a:lnTo>
                <a:lnTo>
                  <a:pt x="130373" y="269759"/>
                </a:lnTo>
                <a:lnTo>
                  <a:pt x="118110" y="274415"/>
                </a:lnTo>
                <a:lnTo>
                  <a:pt x="105846" y="279213"/>
                </a:lnTo>
                <a:lnTo>
                  <a:pt x="93725" y="284226"/>
                </a:lnTo>
                <a:lnTo>
                  <a:pt x="94726" y="255936"/>
                </a:lnTo>
                <a:lnTo>
                  <a:pt x="95440" y="223647"/>
                </a:lnTo>
                <a:lnTo>
                  <a:pt x="95869" y="187356"/>
                </a:lnTo>
                <a:lnTo>
                  <a:pt x="96011" y="147066"/>
                </a:lnTo>
                <a:lnTo>
                  <a:pt x="95869" y="105918"/>
                </a:lnTo>
                <a:lnTo>
                  <a:pt x="95440" y="68199"/>
                </a:lnTo>
                <a:lnTo>
                  <a:pt x="94726" y="33909"/>
                </a:lnTo>
                <a:lnTo>
                  <a:pt x="93725" y="3048"/>
                </a:lnTo>
                <a:lnTo>
                  <a:pt x="104703" y="11049"/>
                </a:lnTo>
                <a:lnTo>
                  <a:pt x="115823" y="19050"/>
                </a:lnTo>
                <a:lnTo>
                  <a:pt x="126944" y="27051"/>
                </a:lnTo>
                <a:lnTo>
                  <a:pt x="137922" y="35052"/>
                </a:lnTo>
                <a:lnTo>
                  <a:pt x="185934" y="35052"/>
                </a:lnTo>
                <a:lnTo>
                  <a:pt x="233982" y="35052"/>
                </a:lnTo>
                <a:lnTo>
                  <a:pt x="282104" y="35052"/>
                </a:lnTo>
                <a:lnTo>
                  <a:pt x="330336" y="35052"/>
                </a:lnTo>
                <a:lnTo>
                  <a:pt x="378714" y="35052"/>
                </a:lnTo>
                <a:lnTo>
                  <a:pt x="383869" y="26360"/>
                </a:lnTo>
                <a:lnTo>
                  <a:pt x="389096" y="17525"/>
                </a:lnTo>
                <a:lnTo>
                  <a:pt x="394465" y="8691"/>
                </a:lnTo>
                <a:lnTo>
                  <a:pt x="400050" y="0"/>
                </a:lnTo>
                <a:close/>
              </a:path>
            </a:pathLst>
          </a:custGeom>
          <a:ln w="990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94086" y="1656969"/>
            <a:ext cx="150113" cy="114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19969" y="1527810"/>
            <a:ext cx="518159" cy="283845"/>
          </a:xfrm>
          <a:custGeom>
            <a:avLst/>
            <a:gdLst/>
            <a:ahLst/>
            <a:cxnLst/>
            <a:rect l="l" t="t" r="r" b="b"/>
            <a:pathLst>
              <a:path w="518160" h="283844">
                <a:moveTo>
                  <a:pt x="219456" y="0"/>
                </a:moveTo>
                <a:lnTo>
                  <a:pt x="258127" y="26384"/>
                </a:lnTo>
                <a:lnTo>
                  <a:pt x="283809" y="62936"/>
                </a:lnTo>
                <a:lnTo>
                  <a:pt x="283749" y="74676"/>
                </a:lnTo>
                <a:lnTo>
                  <a:pt x="279546" y="86415"/>
                </a:lnTo>
                <a:lnTo>
                  <a:pt x="271272" y="98298"/>
                </a:lnTo>
                <a:lnTo>
                  <a:pt x="297561" y="98298"/>
                </a:lnTo>
                <a:lnTo>
                  <a:pt x="323850" y="98297"/>
                </a:lnTo>
                <a:lnTo>
                  <a:pt x="350139" y="98297"/>
                </a:lnTo>
                <a:lnTo>
                  <a:pt x="376428" y="98297"/>
                </a:lnTo>
                <a:lnTo>
                  <a:pt x="385000" y="86415"/>
                </a:lnTo>
                <a:lnTo>
                  <a:pt x="393573" y="74676"/>
                </a:lnTo>
                <a:lnTo>
                  <a:pt x="402145" y="62936"/>
                </a:lnTo>
                <a:lnTo>
                  <a:pt x="410718" y="51053"/>
                </a:lnTo>
                <a:lnTo>
                  <a:pt x="422838" y="71639"/>
                </a:lnTo>
                <a:lnTo>
                  <a:pt x="435102" y="92297"/>
                </a:lnTo>
                <a:lnTo>
                  <a:pt x="447365" y="113097"/>
                </a:lnTo>
                <a:lnTo>
                  <a:pt x="459486" y="134111"/>
                </a:lnTo>
                <a:lnTo>
                  <a:pt x="430339" y="134111"/>
                </a:lnTo>
                <a:lnTo>
                  <a:pt x="401193" y="134112"/>
                </a:lnTo>
                <a:lnTo>
                  <a:pt x="372046" y="134112"/>
                </a:lnTo>
                <a:lnTo>
                  <a:pt x="342900" y="134112"/>
                </a:lnTo>
                <a:lnTo>
                  <a:pt x="351913" y="140970"/>
                </a:lnTo>
                <a:lnTo>
                  <a:pt x="360711" y="147828"/>
                </a:lnTo>
                <a:lnTo>
                  <a:pt x="369367" y="154686"/>
                </a:lnTo>
                <a:lnTo>
                  <a:pt x="377952" y="161544"/>
                </a:lnTo>
                <a:lnTo>
                  <a:pt x="364795" y="169818"/>
                </a:lnTo>
                <a:lnTo>
                  <a:pt x="349281" y="185451"/>
                </a:lnTo>
                <a:lnTo>
                  <a:pt x="331339" y="208371"/>
                </a:lnTo>
                <a:lnTo>
                  <a:pt x="310896" y="238506"/>
                </a:lnTo>
                <a:lnTo>
                  <a:pt x="340625" y="238506"/>
                </a:lnTo>
                <a:lnTo>
                  <a:pt x="370427" y="238506"/>
                </a:lnTo>
                <a:lnTo>
                  <a:pt x="400371" y="238506"/>
                </a:lnTo>
                <a:lnTo>
                  <a:pt x="430530" y="238506"/>
                </a:lnTo>
                <a:lnTo>
                  <a:pt x="440245" y="226623"/>
                </a:lnTo>
                <a:lnTo>
                  <a:pt x="449961" y="214883"/>
                </a:lnTo>
                <a:lnTo>
                  <a:pt x="459676" y="203144"/>
                </a:lnTo>
                <a:lnTo>
                  <a:pt x="469392" y="191261"/>
                </a:lnTo>
                <a:lnTo>
                  <a:pt x="481405" y="211847"/>
                </a:lnTo>
                <a:lnTo>
                  <a:pt x="493490" y="232505"/>
                </a:lnTo>
                <a:lnTo>
                  <a:pt x="505717" y="253305"/>
                </a:lnTo>
                <a:lnTo>
                  <a:pt x="518160" y="274320"/>
                </a:lnTo>
                <a:lnTo>
                  <a:pt x="469901" y="274320"/>
                </a:lnTo>
                <a:lnTo>
                  <a:pt x="84582" y="274320"/>
                </a:lnTo>
                <a:lnTo>
                  <a:pt x="69842" y="274891"/>
                </a:lnTo>
                <a:lnTo>
                  <a:pt x="55245" y="276605"/>
                </a:lnTo>
                <a:lnTo>
                  <a:pt x="40647" y="279463"/>
                </a:lnTo>
                <a:lnTo>
                  <a:pt x="25908" y="283464"/>
                </a:lnTo>
                <a:lnTo>
                  <a:pt x="19609" y="272474"/>
                </a:lnTo>
                <a:lnTo>
                  <a:pt x="13239" y="261270"/>
                </a:lnTo>
                <a:lnTo>
                  <a:pt x="6727" y="249924"/>
                </a:lnTo>
                <a:lnTo>
                  <a:pt x="0" y="238506"/>
                </a:lnTo>
                <a:lnTo>
                  <a:pt x="44577" y="238506"/>
                </a:lnTo>
                <a:lnTo>
                  <a:pt x="89154" y="238506"/>
                </a:lnTo>
                <a:lnTo>
                  <a:pt x="133731" y="238506"/>
                </a:lnTo>
                <a:lnTo>
                  <a:pt x="178308" y="238506"/>
                </a:lnTo>
                <a:lnTo>
                  <a:pt x="176784" y="234696"/>
                </a:lnTo>
                <a:lnTo>
                  <a:pt x="176022" y="229361"/>
                </a:lnTo>
                <a:lnTo>
                  <a:pt x="174498" y="223265"/>
                </a:lnTo>
                <a:lnTo>
                  <a:pt x="169771" y="200548"/>
                </a:lnTo>
                <a:lnTo>
                  <a:pt x="163544" y="178117"/>
                </a:lnTo>
                <a:lnTo>
                  <a:pt x="155745" y="155971"/>
                </a:lnTo>
                <a:lnTo>
                  <a:pt x="146304" y="134112"/>
                </a:lnTo>
                <a:lnTo>
                  <a:pt x="144780" y="134112"/>
                </a:lnTo>
                <a:lnTo>
                  <a:pt x="144018" y="134112"/>
                </a:lnTo>
                <a:lnTo>
                  <a:pt x="142494" y="134112"/>
                </a:lnTo>
                <a:lnTo>
                  <a:pt x="128087" y="134683"/>
                </a:lnTo>
                <a:lnTo>
                  <a:pt x="113538" y="136398"/>
                </a:lnTo>
                <a:lnTo>
                  <a:pt x="98988" y="139255"/>
                </a:lnTo>
                <a:lnTo>
                  <a:pt x="84582" y="143256"/>
                </a:lnTo>
                <a:lnTo>
                  <a:pt x="78176" y="132266"/>
                </a:lnTo>
                <a:lnTo>
                  <a:pt x="71628" y="121062"/>
                </a:lnTo>
                <a:lnTo>
                  <a:pt x="65079" y="109716"/>
                </a:lnTo>
                <a:lnTo>
                  <a:pt x="58674" y="98298"/>
                </a:lnTo>
                <a:lnTo>
                  <a:pt x="102798" y="98298"/>
                </a:lnTo>
                <a:lnTo>
                  <a:pt x="147066" y="98298"/>
                </a:lnTo>
                <a:lnTo>
                  <a:pt x="191333" y="98298"/>
                </a:lnTo>
                <a:lnTo>
                  <a:pt x="235458" y="98298"/>
                </a:lnTo>
                <a:lnTo>
                  <a:pt x="233886" y="80307"/>
                </a:lnTo>
                <a:lnTo>
                  <a:pt x="229171" y="60674"/>
                </a:lnTo>
                <a:lnTo>
                  <a:pt x="221313" y="39469"/>
                </a:lnTo>
                <a:lnTo>
                  <a:pt x="210312" y="16764"/>
                </a:lnTo>
                <a:lnTo>
                  <a:pt x="213360" y="10668"/>
                </a:lnTo>
                <a:lnTo>
                  <a:pt x="216408" y="5334"/>
                </a:lnTo>
                <a:lnTo>
                  <a:pt x="219456" y="0"/>
                </a:lnTo>
                <a:close/>
              </a:path>
            </a:pathLst>
          </a:custGeom>
          <a:ln w="990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10747" y="1517904"/>
            <a:ext cx="2373629" cy="7825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975364" y="1906904"/>
            <a:ext cx="108965" cy="15468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58956" y="1768220"/>
            <a:ext cx="176783" cy="1539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592203" y="1690116"/>
            <a:ext cx="104775" cy="382905"/>
          </a:xfrm>
          <a:custGeom>
            <a:avLst/>
            <a:gdLst/>
            <a:ahLst/>
            <a:cxnLst/>
            <a:rect l="l" t="t" r="r" b="b"/>
            <a:pathLst>
              <a:path w="104775" h="382905">
                <a:moveTo>
                  <a:pt x="0" y="0"/>
                </a:moveTo>
                <a:lnTo>
                  <a:pt x="0" y="47971"/>
                </a:lnTo>
                <a:lnTo>
                  <a:pt x="0" y="95881"/>
                </a:lnTo>
                <a:lnTo>
                  <a:pt x="0" y="143736"/>
                </a:lnTo>
                <a:lnTo>
                  <a:pt x="0" y="191547"/>
                </a:lnTo>
                <a:lnTo>
                  <a:pt x="0" y="239323"/>
                </a:lnTo>
                <a:lnTo>
                  <a:pt x="0" y="287071"/>
                </a:lnTo>
                <a:lnTo>
                  <a:pt x="0" y="334802"/>
                </a:lnTo>
                <a:lnTo>
                  <a:pt x="0" y="382524"/>
                </a:lnTo>
                <a:lnTo>
                  <a:pt x="25848" y="382524"/>
                </a:lnTo>
                <a:lnTo>
                  <a:pt x="51911" y="382524"/>
                </a:lnTo>
                <a:lnTo>
                  <a:pt x="78116" y="382524"/>
                </a:lnTo>
                <a:lnTo>
                  <a:pt x="104394" y="382524"/>
                </a:lnTo>
                <a:lnTo>
                  <a:pt x="104394" y="334802"/>
                </a:lnTo>
                <a:lnTo>
                  <a:pt x="104394" y="287071"/>
                </a:lnTo>
                <a:lnTo>
                  <a:pt x="104394" y="239323"/>
                </a:lnTo>
                <a:lnTo>
                  <a:pt x="104394" y="191547"/>
                </a:lnTo>
                <a:lnTo>
                  <a:pt x="104394" y="143736"/>
                </a:lnTo>
                <a:lnTo>
                  <a:pt x="104394" y="95881"/>
                </a:lnTo>
                <a:lnTo>
                  <a:pt x="104394" y="47971"/>
                </a:lnTo>
                <a:lnTo>
                  <a:pt x="104394" y="0"/>
                </a:lnTo>
                <a:lnTo>
                  <a:pt x="78116" y="0"/>
                </a:lnTo>
                <a:lnTo>
                  <a:pt x="51911" y="0"/>
                </a:lnTo>
                <a:lnTo>
                  <a:pt x="25848" y="0"/>
                </a:lnTo>
                <a:lnTo>
                  <a:pt x="0" y="0"/>
                </a:lnTo>
                <a:close/>
              </a:path>
            </a:pathLst>
          </a:custGeom>
          <a:ln w="990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00736" y="1674114"/>
            <a:ext cx="66040" cy="459740"/>
          </a:xfrm>
          <a:custGeom>
            <a:avLst/>
            <a:gdLst/>
            <a:ahLst/>
            <a:cxnLst/>
            <a:rect l="l" t="t" r="r" b="b"/>
            <a:pathLst>
              <a:path w="66040" h="459739">
                <a:moveTo>
                  <a:pt x="0" y="0"/>
                </a:moveTo>
                <a:lnTo>
                  <a:pt x="16561" y="9263"/>
                </a:lnTo>
                <a:lnTo>
                  <a:pt x="33051" y="18668"/>
                </a:lnTo>
                <a:lnTo>
                  <a:pt x="49399" y="28074"/>
                </a:lnTo>
                <a:lnTo>
                  <a:pt x="65532" y="37337"/>
                </a:lnTo>
                <a:lnTo>
                  <a:pt x="60960" y="44886"/>
                </a:lnTo>
                <a:lnTo>
                  <a:pt x="56387" y="52577"/>
                </a:lnTo>
                <a:lnTo>
                  <a:pt x="51815" y="60269"/>
                </a:lnTo>
                <a:lnTo>
                  <a:pt x="47244" y="67818"/>
                </a:lnTo>
                <a:lnTo>
                  <a:pt x="47244" y="119402"/>
                </a:lnTo>
                <a:lnTo>
                  <a:pt x="47244" y="170876"/>
                </a:lnTo>
                <a:lnTo>
                  <a:pt x="47244" y="222315"/>
                </a:lnTo>
                <a:lnTo>
                  <a:pt x="47244" y="273789"/>
                </a:lnTo>
                <a:lnTo>
                  <a:pt x="47244" y="325374"/>
                </a:lnTo>
                <a:lnTo>
                  <a:pt x="47386" y="353365"/>
                </a:lnTo>
                <a:lnTo>
                  <a:pt x="47815" y="381285"/>
                </a:lnTo>
                <a:lnTo>
                  <a:pt x="48529" y="409063"/>
                </a:lnTo>
                <a:lnTo>
                  <a:pt x="49530" y="436626"/>
                </a:lnTo>
                <a:lnTo>
                  <a:pt x="37076" y="442341"/>
                </a:lnTo>
                <a:lnTo>
                  <a:pt x="24765" y="448055"/>
                </a:lnTo>
                <a:lnTo>
                  <a:pt x="12453" y="453770"/>
                </a:lnTo>
                <a:lnTo>
                  <a:pt x="0" y="459486"/>
                </a:lnTo>
                <a:lnTo>
                  <a:pt x="822" y="411022"/>
                </a:lnTo>
                <a:lnTo>
                  <a:pt x="1463" y="362559"/>
                </a:lnTo>
                <a:lnTo>
                  <a:pt x="1920" y="314096"/>
                </a:lnTo>
                <a:lnTo>
                  <a:pt x="2194" y="265633"/>
                </a:lnTo>
                <a:lnTo>
                  <a:pt x="2286" y="217170"/>
                </a:lnTo>
                <a:lnTo>
                  <a:pt x="2143" y="158162"/>
                </a:lnTo>
                <a:lnTo>
                  <a:pt x="1714" y="102298"/>
                </a:lnTo>
                <a:lnTo>
                  <a:pt x="1000" y="49577"/>
                </a:lnTo>
                <a:lnTo>
                  <a:pt x="0" y="0"/>
                </a:lnTo>
                <a:close/>
              </a:path>
            </a:pathLst>
          </a:custGeom>
          <a:ln w="990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928245" y="1639823"/>
            <a:ext cx="97155" cy="431165"/>
          </a:xfrm>
          <a:custGeom>
            <a:avLst/>
            <a:gdLst/>
            <a:ahLst/>
            <a:cxnLst/>
            <a:rect l="l" t="t" r="r" b="b"/>
            <a:pathLst>
              <a:path w="97154" h="431164">
                <a:moveTo>
                  <a:pt x="0" y="0"/>
                </a:moveTo>
                <a:lnTo>
                  <a:pt x="0" y="52292"/>
                </a:lnTo>
                <a:lnTo>
                  <a:pt x="0" y="104584"/>
                </a:lnTo>
                <a:lnTo>
                  <a:pt x="0" y="156876"/>
                </a:lnTo>
                <a:lnTo>
                  <a:pt x="0" y="209169"/>
                </a:lnTo>
                <a:lnTo>
                  <a:pt x="0" y="261461"/>
                </a:lnTo>
                <a:lnTo>
                  <a:pt x="0" y="313753"/>
                </a:lnTo>
                <a:lnTo>
                  <a:pt x="0" y="366045"/>
                </a:lnTo>
                <a:lnTo>
                  <a:pt x="0" y="418338"/>
                </a:lnTo>
                <a:lnTo>
                  <a:pt x="28027" y="425469"/>
                </a:lnTo>
                <a:lnTo>
                  <a:pt x="50482" y="429672"/>
                </a:lnTo>
                <a:lnTo>
                  <a:pt x="67508" y="430875"/>
                </a:lnTo>
                <a:lnTo>
                  <a:pt x="79248" y="429006"/>
                </a:lnTo>
                <a:lnTo>
                  <a:pt x="87237" y="422136"/>
                </a:lnTo>
                <a:lnTo>
                  <a:pt x="92868" y="408336"/>
                </a:lnTo>
                <a:lnTo>
                  <a:pt x="96071" y="387536"/>
                </a:lnTo>
                <a:lnTo>
                  <a:pt x="96774" y="359664"/>
                </a:lnTo>
                <a:lnTo>
                  <a:pt x="92487" y="326671"/>
                </a:lnTo>
                <a:lnTo>
                  <a:pt x="80772" y="290607"/>
                </a:lnTo>
                <a:lnTo>
                  <a:pt x="61626" y="251543"/>
                </a:lnTo>
                <a:lnTo>
                  <a:pt x="35052" y="209550"/>
                </a:lnTo>
                <a:lnTo>
                  <a:pt x="48887" y="156983"/>
                </a:lnTo>
                <a:lnTo>
                  <a:pt x="62865" y="104489"/>
                </a:lnTo>
                <a:lnTo>
                  <a:pt x="76842" y="52137"/>
                </a:lnTo>
                <a:lnTo>
                  <a:pt x="90678" y="0"/>
                </a:lnTo>
                <a:lnTo>
                  <a:pt x="68258" y="0"/>
                </a:lnTo>
                <a:lnTo>
                  <a:pt x="45624" y="0"/>
                </a:lnTo>
                <a:lnTo>
                  <a:pt x="22848" y="0"/>
                </a:lnTo>
                <a:lnTo>
                  <a:pt x="0" y="0"/>
                </a:lnTo>
                <a:close/>
              </a:path>
            </a:pathLst>
          </a:custGeom>
          <a:ln w="990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542673" y="1620011"/>
            <a:ext cx="219710" cy="584200"/>
          </a:xfrm>
          <a:custGeom>
            <a:avLst/>
            <a:gdLst/>
            <a:ahLst/>
            <a:cxnLst/>
            <a:rect l="l" t="t" r="r" b="b"/>
            <a:pathLst>
              <a:path w="219710" h="584200">
                <a:moveTo>
                  <a:pt x="0" y="0"/>
                </a:moveTo>
                <a:lnTo>
                  <a:pt x="11310" y="8691"/>
                </a:lnTo>
                <a:lnTo>
                  <a:pt x="22478" y="17526"/>
                </a:lnTo>
                <a:lnTo>
                  <a:pt x="33647" y="26360"/>
                </a:lnTo>
                <a:lnTo>
                  <a:pt x="44958" y="35052"/>
                </a:lnTo>
                <a:lnTo>
                  <a:pt x="71818" y="35051"/>
                </a:lnTo>
                <a:lnTo>
                  <a:pt x="98679" y="35051"/>
                </a:lnTo>
                <a:lnTo>
                  <a:pt x="125539" y="35051"/>
                </a:lnTo>
                <a:lnTo>
                  <a:pt x="152400" y="35051"/>
                </a:lnTo>
                <a:lnTo>
                  <a:pt x="159258" y="26360"/>
                </a:lnTo>
                <a:lnTo>
                  <a:pt x="166116" y="17525"/>
                </a:lnTo>
                <a:lnTo>
                  <a:pt x="172974" y="8691"/>
                </a:lnTo>
                <a:lnTo>
                  <a:pt x="179832" y="0"/>
                </a:lnTo>
                <a:lnTo>
                  <a:pt x="189559" y="14168"/>
                </a:lnTo>
                <a:lnTo>
                  <a:pt x="199358" y="28193"/>
                </a:lnTo>
                <a:lnTo>
                  <a:pt x="209299" y="42219"/>
                </a:lnTo>
                <a:lnTo>
                  <a:pt x="219456" y="56387"/>
                </a:lnTo>
                <a:lnTo>
                  <a:pt x="214872" y="61983"/>
                </a:lnTo>
                <a:lnTo>
                  <a:pt x="210216" y="67437"/>
                </a:lnTo>
                <a:lnTo>
                  <a:pt x="205418" y="72890"/>
                </a:lnTo>
                <a:lnTo>
                  <a:pt x="200406" y="78485"/>
                </a:lnTo>
                <a:lnTo>
                  <a:pt x="200434" y="154995"/>
                </a:lnTo>
                <a:lnTo>
                  <a:pt x="200518" y="225007"/>
                </a:lnTo>
                <a:lnTo>
                  <a:pt x="200660" y="288515"/>
                </a:lnTo>
                <a:lnTo>
                  <a:pt x="200857" y="345514"/>
                </a:lnTo>
                <a:lnTo>
                  <a:pt x="201111" y="395996"/>
                </a:lnTo>
                <a:lnTo>
                  <a:pt x="201422" y="439956"/>
                </a:lnTo>
                <a:lnTo>
                  <a:pt x="202212" y="508283"/>
                </a:lnTo>
                <a:lnTo>
                  <a:pt x="202692" y="532638"/>
                </a:lnTo>
                <a:lnTo>
                  <a:pt x="190571" y="538233"/>
                </a:lnTo>
                <a:lnTo>
                  <a:pt x="178308" y="543686"/>
                </a:lnTo>
                <a:lnTo>
                  <a:pt x="166044" y="549140"/>
                </a:lnTo>
                <a:lnTo>
                  <a:pt x="153924" y="554736"/>
                </a:lnTo>
                <a:lnTo>
                  <a:pt x="153924" y="538150"/>
                </a:lnTo>
                <a:lnTo>
                  <a:pt x="153924" y="521493"/>
                </a:lnTo>
                <a:lnTo>
                  <a:pt x="153924" y="504694"/>
                </a:lnTo>
                <a:lnTo>
                  <a:pt x="153924" y="487680"/>
                </a:lnTo>
                <a:lnTo>
                  <a:pt x="127646" y="487680"/>
                </a:lnTo>
                <a:lnTo>
                  <a:pt x="101441" y="487680"/>
                </a:lnTo>
                <a:lnTo>
                  <a:pt x="75378" y="487680"/>
                </a:lnTo>
                <a:lnTo>
                  <a:pt x="49530" y="487680"/>
                </a:lnTo>
                <a:lnTo>
                  <a:pt x="49530" y="505277"/>
                </a:lnTo>
                <a:lnTo>
                  <a:pt x="49530" y="522731"/>
                </a:lnTo>
                <a:lnTo>
                  <a:pt x="49530" y="540186"/>
                </a:lnTo>
                <a:lnTo>
                  <a:pt x="49530" y="557784"/>
                </a:lnTo>
                <a:lnTo>
                  <a:pt x="37076" y="564189"/>
                </a:lnTo>
                <a:lnTo>
                  <a:pt x="24765" y="570738"/>
                </a:lnTo>
                <a:lnTo>
                  <a:pt x="12453" y="577286"/>
                </a:lnTo>
                <a:lnTo>
                  <a:pt x="0" y="583692"/>
                </a:lnTo>
                <a:lnTo>
                  <a:pt x="698" y="533530"/>
                </a:lnTo>
                <a:lnTo>
                  <a:pt x="1270" y="482882"/>
                </a:lnTo>
                <a:lnTo>
                  <a:pt x="1714" y="431768"/>
                </a:lnTo>
                <a:lnTo>
                  <a:pt x="2032" y="380209"/>
                </a:lnTo>
                <a:lnTo>
                  <a:pt x="2222" y="328227"/>
                </a:lnTo>
                <a:lnTo>
                  <a:pt x="2286" y="275844"/>
                </a:lnTo>
                <a:lnTo>
                  <a:pt x="2194" y="214384"/>
                </a:lnTo>
                <a:lnTo>
                  <a:pt x="1920" y="156142"/>
                </a:lnTo>
                <a:lnTo>
                  <a:pt x="1463" y="101047"/>
                </a:lnTo>
                <a:lnTo>
                  <a:pt x="822" y="49024"/>
                </a:lnTo>
                <a:lnTo>
                  <a:pt x="0" y="0"/>
                </a:lnTo>
                <a:close/>
              </a:path>
            </a:pathLst>
          </a:custGeom>
          <a:ln w="990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54025" y="1575053"/>
            <a:ext cx="349885" cy="708025"/>
          </a:xfrm>
          <a:custGeom>
            <a:avLst/>
            <a:gdLst/>
            <a:ahLst/>
            <a:cxnLst/>
            <a:rect l="l" t="t" r="r" b="b"/>
            <a:pathLst>
              <a:path w="349884" h="708025">
                <a:moveTo>
                  <a:pt x="297941" y="0"/>
                </a:moveTo>
                <a:lnTo>
                  <a:pt x="310967" y="20002"/>
                </a:lnTo>
                <a:lnTo>
                  <a:pt x="323849" y="40005"/>
                </a:lnTo>
                <a:lnTo>
                  <a:pt x="336732" y="60007"/>
                </a:lnTo>
                <a:lnTo>
                  <a:pt x="349757" y="80010"/>
                </a:lnTo>
                <a:lnTo>
                  <a:pt x="310455" y="80010"/>
                </a:lnTo>
                <a:lnTo>
                  <a:pt x="271367" y="80010"/>
                </a:lnTo>
                <a:lnTo>
                  <a:pt x="232421" y="80010"/>
                </a:lnTo>
                <a:lnTo>
                  <a:pt x="193547" y="80010"/>
                </a:lnTo>
                <a:lnTo>
                  <a:pt x="184963" y="113728"/>
                </a:lnTo>
                <a:lnTo>
                  <a:pt x="176307" y="145161"/>
                </a:lnTo>
                <a:lnTo>
                  <a:pt x="167509" y="174307"/>
                </a:lnTo>
                <a:lnTo>
                  <a:pt x="158495" y="201168"/>
                </a:lnTo>
                <a:lnTo>
                  <a:pt x="179069" y="201168"/>
                </a:lnTo>
                <a:lnTo>
                  <a:pt x="199643" y="201168"/>
                </a:lnTo>
                <a:lnTo>
                  <a:pt x="220217" y="201168"/>
                </a:lnTo>
                <a:lnTo>
                  <a:pt x="240791" y="201168"/>
                </a:lnTo>
                <a:lnTo>
                  <a:pt x="246626" y="192476"/>
                </a:lnTo>
                <a:lnTo>
                  <a:pt x="252602" y="183642"/>
                </a:lnTo>
                <a:lnTo>
                  <a:pt x="258579" y="174807"/>
                </a:lnTo>
                <a:lnTo>
                  <a:pt x="264413" y="166116"/>
                </a:lnTo>
                <a:lnTo>
                  <a:pt x="276415" y="180986"/>
                </a:lnTo>
                <a:lnTo>
                  <a:pt x="288416" y="195929"/>
                </a:lnTo>
                <a:lnTo>
                  <a:pt x="300418" y="211014"/>
                </a:lnTo>
                <a:lnTo>
                  <a:pt x="312419" y="226314"/>
                </a:lnTo>
                <a:lnTo>
                  <a:pt x="306145" y="232029"/>
                </a:lnTo>
                <a:lnTo>
                  <a:pt x="299942" y="237744"/>
                </a:lnTo>
                <a:lnTo>
                  <a:pt x="293881" y="243458"/>
                </a:lnTo>
                <a:lnTo>
                  <a:pt x="288035" y="249174"/>
                </a:lnTo>
                <a:lnTo>
                  <a:pt x="276320" y="306728"/>
                </a:lnTo>
                <a:lnTo>
                  <a:pt x="264032" y="358139"/>
                </a:lnTo>
                <a:lnTo>
                  <a:pt x="251174" y="403264"/>
                </a:lnTo>
                <a:lnTo>
                  <a:pt x="237743" y="441959"/>
                </a:lnTo>
                <a:lnTo>
                  <a:pt x="222718" y="477119"/>
                </a:lnTo>
                <a:lnTo>
                  <a:pt x="204977" y="511778"/>
                </a:lnTo>
                <a:lnTo>
                  <a:pt x="184380" y="546008"/>
                </a:lnTo>
                <a:lnTo>
                  <a:pt x="160781" y="579882"/>
                </a:lnTo>
                <a:lnTo>
                  <a:pt x="132480" y="612743"/>
                </a:lnTo>
                <a:lnTo>
                  <a:pt x="97821" y="645033"/>
                </a:lnTo>
                <a:lnTo>
                  <a:pt x="56733" y="676751"/>
                </a:lnTo>
                <a:lnTo>
                  <a:pt x="9143" y="707898"/>
                </a:lnTo>
                <a:lnTo>
                  <a:pt x="6095" y="701040"/>
                </a:lnTo>
                <a:lnTo>
                  <a:pt x="3047" y="694182"/>
                </a:lnTo>
                <a:lnTo>
                  <a:pt x="0" y="687324"/>
                </a:lnTo>
                <a:lnTo>
                  <a:pt x="39593" y="652771"/>
                </a:lnTo>
                <a:lnTo>
                  <a:pt x="75163" y="616829"/>
                </a:lnTo>
                <a:lnTo>
                  <a:pt x="106710" y="579571"/>
                </a:lnTo>
                <a:lnTo>
                  <a:pt x="134233" y="541068"/>
                </a:lnTo>
                <a:lnTo>
                  <a:pt x="157733" y="501395"/>
                </a:lnTo>
                <a:lnTo>
                  <a:pt x="175005" y="466089"/>
                </a:lnTo>
                <a:lnTo>
                  <a:pt x="191007" y="427227"/>
                </a:lnTo>
                <a:lnTo>
                  <a:pt x="205739" y="384809"/>
                </a:lnTo>
                <a:lnTo>
                  <a:pt x="219201" y="338835"/>
                </a:lnTo>
                <a:lnTo>
                  <a:pt x="231393" y="289305"/>
                </a:lnTo>
                <a:lnTo>
                  <a:pt x="242315" y="236220"/>
                </a:lnTo>
                <a:lnTo>
                  <a:pt x="219455" y="236220"/>
                </a:lnTo>
                <a:lnTo>
                  <a:pt x="196595" y="236220"/>
                </a:lnTo>
                <a:lnTo>
                  <a:pt x="173735" y="236220"/>
                </a:lnTo>
                <a:lnTo>
                  <a:pt x="150875" y="236220"/>
                </a:lnTo>
                <a:lnTo>
                  <a:pt x="146018" y="250078"/>
                </a:lnTo>
                <a:lnTo>
                  <a:pt x="140588" y="264223"/>
                </a:lnTo>
                <a:lnTo>
                  <a:pt x="134588" y="278653"/>
                </a:lnTo>
                <a:lnTo>
                  <a:pt x="128015" y="293370"/>
                </a:lnTo>
                <a:lnTo>
                  <a:pt x="154304" y="324361"/>
                </a:lnTo>
                <a:lnTo>
                  <a:pt x="172592" y="352139"/>
                </a:lnTo>
                <a:lnTo>
                  <a:pt x="182879" y="376630"/>
                </a:lnTo>
                <a:lnTo>
                  <a:pt x="185165" y="397764"/>
                </a:lnTo>
                <a:lnTo>
                  <a:pt x="181879" y="415766"/>
                </a:lnTo>
                <a:lnTo>
                  <a:pt x="176593" y="430911"/>
                </a:lnTo>
                <a:lnTo>
                  <a:pt x="169306" y="443198"/>
                </a:lnTo>
                <a:lnTo>
                  <a:pt x="160019" y="452628"/>
                </a:lnTo>
                <a:lnTo>
                  <a:pt x="150292" y="456473"/>
                </a:lnTo>
                <a:lnTo>
                  <a:pt x="142779" y="451961"/>
                </a:lnTo>
                <a:lnTo>
                  <a:pt x="137410" y="439019"/>
                </a:lnTo>
                <a:lnTo>
                  <a:pt x="134111" y="417576"/>
                </a:lnTo>
                <a:lnTo>
                  <a:pt x="131564" y="392310"/>
                </a:lnTo>
                <a:lnTo>
                  <a:pt x="127444" y="366903"/>
                </a:lnTo>
                <a:lnTo>
                  <a:pt x="121896" y="341495"/>
                </a:lnTo>
                <a:lnTo>
                  <a:pt x="115061" y="316230"/>
                </a:lnTo>
                <a:lnTo>
                  <a:pt x="96047" y="354365"/>
                </a:lnTo>
                <a:lnTo>
                  <a:pt x="74390" y="392144"/>
                </a:lnTo>
                <a:lnTo>
                  <a:pt x="50018" y="429494"/>
                </a:lnTo>
                <a:lnTo>
                  <a:pt x="22859" y="466344"/>
                </a:lnTo>
                <a:lnTo>
                  <a:pt x="18287" y="460248"/>
                </a:lnTo>
                <a:lnTo>
                  <a:pt x="13715" y="454152"/>
                </a:lnTo>
                <a:lnTo>
                  <a:pt x="9143" y="448818"/>
                </a:lnTo>
                <a:lnTo>
                  <a:pt x="34563" y="398240"/>
                </a:lnTo>
                <a:lnTo>
                  <a:pt x="57054" y="349377"/>
                </a:lnTo>
                <a:lnTo>
                  <a:pt x="76545" y="302228"/>
                </a:lnTo>
                <a:lnTo>
                  <a:pt x="92963" y="256794"/>
                </a:lnTo>
                <a:lnTo>
                  <a:pt x="107406" y="212669"/>
                </a:lnTo>
                <a:lnTo>
                  <a:pt x="119919" y="168402"/>
                </a:lnTo>
                <a:lnTo>
                  <a:pt x="130575" y="124134"/>
                </a:lnTo>
                <a:lnTo>
                  <a:pt x="139445" y="80010"/>
                </a:lnTo>
                <a:lnTo>
                  <a:pt x="129718" y="80010"/>
                </a:lnTo>
                <a:lnTo>
                  <a:pt x="119919" y="80010"/>
                </a:lnTo>
                <a:lnTo>
                  <a:pt x="109978" y="80010"/>
                </a:lnTo>
                <a:lnTo>
                  <a:pt x="99821" y="80010"/>
                </a:lnTo>
                <a:lnTo>
                  <a:pt x="85415" y="80700"/>
                </a:lnTo>
                <a:lnTo>
                  <a:pt x="70865" y="82677"/>
                </a:lnTo>
                <a:lnTo>
                  <a:pt x="56316" y="85796"/>
                </a:lnTo>
                <a:lnTo>
                  <a:pt x="41909" y="89916"/>
                </a:lnTo>
                <a:lnTo>
                  <a:pt x="35504" y="78605"/>
                </a:lnTo>
                <a:lnTo>
                  <a:pt x="28955" y="67437"/>
                </a:lnTo>
                <a:lnTo>
                  <a:pt x="22407" y="56268"/>
                </a:lnTo>
                <a:lnTo>
                  <a:pt x="16001" y="44958"/>
                </a:lnTo>
                <a:lnTo>
                  <a:pt x="65757" y="44958"/>
                </a:lnTo>
                <a:lnTo>
                  <a:pt x="115403" y="44958"/>
                </a:lnTo>
                <a:lnTo>
                  <a:pt x="165012" y="44958"/>
                </a:lnTo>
                <a:lnTo>
                  <a:pt x="214658" y="44958"/>
                </a:lnTo>
                <a:lnTo>
                  <a:pt x="264413" y="44958"/>
                </a:lnTo>
                <a:lnTo>
                  <a:pt x="272545" y="33647"/>
                </a:lnTo>
                <a:lnTo>
                  <a:pt x="280892" y="22479"/>
                </a:lnTo>
                <a:lnTo>
                  <a:pt x="289381" y="11310"/>
                </a:lnTo>
                <a:lnTo>
                  <a:pt x="297941" y="0"/>
                </a:lnTo>
                <a:close/>
              </a:path>
            </a:pathLst>
          </a:custGeom>
          <a:ln w="990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986794" y="1570100"/>
            <a:ext cx="113347" cy="14449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79477" y="1568958"/>
            <a:ext cx="209550" cy="714375"/>
          </a:xfrm>
          <a:custGeom>
            <a:avLst/>
            <a:gdLst/>
            <a:ahLst/>
            <a:cxnLst/>
            <a:rect l="l" t="t" r="r" b="b"/>
            <a:pathLst>
              <a:path w="209550" h="714375">
                <a:moveTo>
                  <a:pt x="167639" y="0"/>
                </a:moveTo>
                <a:lnTo>
                  <a:pt x="178367" y="14870"/>
                </a:lnTo>
                <a:lnTo>
                  <a:pt x="188880" y="29813"/>
                </a:lnTo>
                <a:lnTo>
                  <a:pt x="199251" y="44898"/>
                </a:lnTo>
                <a:lnTo>
                  <a:pt x="209549" y="60198"/>
                </a:lnTo>
                <a:lnTo>
                  <a:pt x="203704" y="66615"/>
                </a:lnTo>
                <a:lnTo>
                  <a:pt x="197643" y="73247"/>
                </a:lnTo>
                <a:lnTo>
                  <a:pt x="191440" y="80021"/>
                </a:lnTo>
                <a:lnTo>
                  <a:pt x="185165" y="86868"/>
                </a:lnTo>
                <a:lnTo>
                  <a:pt x="172878" y="116574"/>
                </a:lnTo>
                <a:lnTo>
                  <a:pt x="156590" y="157638"/>
                </a:lnTo>
                <a:lnTo>
                  <a:pt x="136302" y="209990"/>
                </a:lnTo>
                <a:lnTo>
                  <a:pt x="112013" y="273558"/>
                </a:lnTo>
                <a:lnTo>
                  <a:pt x="125158" y="287262"/>
                </a:lnTo>
                <a:lnTo>
                  <a:pt x="138302" y="303180"/>
                </a:lnTo>
                <a:lnTo>
                  <a:pt x="164591" y="341376"/>
                </a:lnTo>
                <a:lnTo>
                  <a:pt x="185642" y="386143"/>
                </a:lnTo>
                <a:lnTo>
                  <a:pt x="195833" y="434340"/>
                </a:lnTo>
                <a:lnTo>
                  <a:pt x="196667" y="458497"/>
                </a:lnTo>
                <a:lnTo>
                  <a:pt x="194500" y="481869"/>
                </a:lnTo>
                <a:lnTo>
                  <a:pt x="180593" y="526542"/>
                </a:lnTo>
                <a:lnTo>
                  <a:pt x="151637" y="564546"/>
                </a:lnTo>
                <a:lnTo>
                  <a:pt x="104393" y="592836"/>
                </a:lnTo>
                <a:lnTo>
                  <a:pt x="97416" y="569404"/>
                </a:lnTo>
                <a:lnTo>
                  <a:pt x="85724" y="549402"/>
                </a:lnTo>
                <a:lnTo>
                  <a:pt x="69461" y="532828"/>
                </a:lnTo>
                <a:lnTo>
                  <a:pt x="48767" y="519684"/>
                </a:lnTo>
                <a:lnTo>
                  <a:pt x="48767" y="561963"/>
                </a:lnTo>
                <a:lnTo>
                  <a:pt x="48767" y="604170"/>
                </a:lnTo>
                <a:lnTo>
                  <a:pt x="48767" y="646235"/>
                </a:lnTo>
                <a:lnTo>
                  <a:pt x="48767" y="688086"/>
                </a:lnTo>
                <a:lnTo>
                  <a:pt x="36647" y="694813"/>
                </a:lnTo>
                <a:lnTo>
                  <a:pt x="24383" y="701325"/>
                </a:lnTo>
                <a:lnTo>
                  <a:pt x="12120" y="707695"/>
                </a:lnTo>
                <a:lnTo>
                  <a:pt x="0" y="713994"/>
                </a:lnTo>
                <a:lnTo>
                  <a:pt x="2000" y="636674"/>
                </a:lnTo>
                <a:lnTo>
                  <a:pt x="2786" y="592719"/>
                </a:lnTo>
                <a:lnTo>
                  <a:pt x="3428" y="545211"/>
                </a:lnTo>
                <a:lnTo>
                  <a:pt x="3929" y="494130"/>
                </a:lnTo>
                <a:lnTo>
                  <a:pt x="4286" y="439459"/>
                </a:lnTo>
                <a:lnTo>
                  <a:pt x="4500" y="381181"/>
                </a:lnTo>
                <a:lnTo>
                  <a:pt x="4571" y="319278"/>
                </a:lnTo>
                <a:lnTo>
                  <a:pt x="4508" y="239708"/>
                </a:lnTo>
                <a:lnTo>
                  <a:pt x="4317" y="170913"/>
                </a:lnTo>
                <a:lnTo>
                  <a:pt x="4000" y="112871"/>
                </a:lnTo>
                <a:lnTo>
                  <a:pt x="3555" y="65560"/>
                </a:lnTo>
                <a:lnTo>
                  <a:pt x="2285" y="3048"/>
                </a:lnTo>
                <a:lnTo>
                  <a:pt x="12692" y="11049"/>
                </a:lnTo>
                <a:lnTo>
                  <a:pt x="23240" y="19050"/>
                </a:lnTo>
                <a:lnTo>
                  <a:pt x="33789" y="27051"/>
                </a:lnTo>
                <a:lnTo>
                  <a:pt x="44195" y="35052"/>
                </a:lnTo>
                <a:lnTo>
                  <a:pt x="68639" y="35052"/>
                </a:lnTo>
                <a:lnTo>
                  <a:pt x="92868" y="35052"/>
                </a:lnTo>
                <a:lnTo>
                  <a:pt x="116955" y="35052"/>
                </a:lnTo>
                <a:lnTo>
                  <a:pt x="140969" y="35052"/>
                </a:lnTo>
                <a:lnTo>
                  <a:pt x="147708" y="26360"/>
                </a:lnTo>
                <a:lnTo>
                  <a:pt x="154304" y="17525"/>
                </a:lnTo>
                <a:lnTo>
                  <a:pt x="160901" y="8691"/>
                </a:lnTo>
                <a:lnTo>
                  <a:pt x="167639" y="0"/>
                </a:lnTo>
                <a:close/>
              </a:path>
            </a:pathLst>
          </a:custGeom>
          <a:ln w="9905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225681" y="1546860"/>
            <a:ext cx="317500" cy="739140"/>
          </a:xfrm>
          <a:custGeom>
            <a:avLst/>
            <a:gdLst/>
            <a:ahLst/>
            <a:cxnLst/>
            <a:rect l="l" t="t" r="r" b="b"/>
            <a:pathLst>
              <a:path w="317500" h="739139">
                <a:moveTo>
                  <a:pt x="260603" y="0"/>
                </a:moveTo>
                <a:lnTo>
                  <a:pt x="270200" y="18740"/>
                </a:lnTo>
                <a:lnTo>
                  <a:pt x="279653" y="37338"/>
                </a:lnTo>
                <a:lnTo>
                  <a:pt x="289107" y="55935"/>
                </a:lnTo>
                <a:lnTo>
                  <a:pt x="298703" y="74676"/>
                </a:lnTo>
                <a:lnTo>
                  <a:pt x="266711" y="80379"/>
                </a:lnTo>
                <a:lnTo>
                  <a:pt x="239363" y="86010"/>
                </a:lnTo>
                <a:lnTo>
                  <a:pt x="216729" y="91499"/>
                </a:lnTo>
                <a:lnTo>
                  <a:pt x="198881" y="96774"/>
                </a:lnTo>
                <a:lnTo>
                  <a:pt x="198881" y="130933"/>
                </a:lnTo>
                <a:lnTo>
                  <a:pt x="198881" y="164877"/>
                </a:lnTo>
                <a:lnTo>
                  <a:pt x="198881" y="198679"/>
                </a:lnTo>
                <a:lnTo>
                  <a:pt x="198881" y="232410"/>
                </a:lnTo>
                <a:lnTo>
                  <a:pt x="209871" y="232410"/>
                </a:lnTo>
                <a:lnTo>
                  <a:pt x="221075" y="232410"/>
                </a:lnTo>
                <a:lnTo>
                  <a:pt x="232421" y="232410"/>
                </a:lnTo>
                <a:lnTo>
                  <a:pt x="243839" y="232410"/>
                </a:lnTo>
                <a:lnTo>
                  <a:pt x="251150" y="222813"/>
                </a:lnTo>
                <a:lnTo>
                  <a:pt x="258317" y="213360"/>
                </a:lnTo>
                <a:lnTo>
                  <a:pt x="265485" y="203906"/>
                </a:lnTo>
                <a:lnTo>
                  <a:pt x="272795" y="194310"/>
                </a:lnTo>
                <a:lnTo>
                  <a:pt x="284095" y="212609"/>
                </a:lnTo>
                <a:lnTo>
                  <a:pt x="295179" y="230981"/>
                </a:lnTo>
                <a:lnTo>
                  <a:pt x="306121" y="249495"/>
                </a:lnTo>
                <a:lnTo>
                  <a:pt x="316991" y="268224"/>
                </a:lnTo>
                <a:lnTo>
                  <a:pt x="287285" y="268224"/>
                </a:lnTo>
                <a:lnTo>
                  <a:pt x="257651" y="268224"/>
                </a:lnTo>
                <a:lnTo>
                  <a:pt x="228159" y="268224"/>
                </a:lnTo>
                <a:lnTo>
                  <a:pt x="198881" y="268224"/>
                </a:lnTo>
                <a:lnTo>
                  <a:pt x="198881" y="282070"/>
                </a:lnTo>
                <a:lnTo>
                  <a:pt x="198881" y="296132"/>
                </a:lnTo>
                <a:lnTo>
                  <a:pt x="198881" y="310336"/>
                </a:lnTo>
                <a:lnTo>
                  <a:pt x="198881" y="324612"/>
                </a:lnTo>
                <a:lnTo>
                  <a:pt x="237470" y="342888"/>
                </a:lnTo>
                <a:lnTo>
                  <a:pt x="285785" y="379154"/>
                </a:lnTo>
                <a:lnTo>
                  <a:pt x="300132" y="429482"/>
                </a:lnTo>
                <a:lnTo>
                  <a:pt x="297906" y="444257"/>
                </a:lnTo>
                <a:lnTo>
                  <a:pt x="292607" y="457962"/>
                </a:lnTo>
                <a:lnTo>
                  <a:pt x="286047" y="467391"/>
                </a:lnTo>
                <a:lnTo>
                  <a:pt x="278987" y="469392"/>
                </a:lnTo>
                <a:lnTo>
                  <a:pt x="271498" y="463962"/>
                </a:lnTo>
                <a:lnTo>
                  <a:pt x="263651" y="451104"/>
                </a:lnTo>
                <a:lnTo>
                  <a:pt x="253210" y="432554"/>
                </a:lnTo>
                <a:lnTo>
                  <a:pt x="238982" y="410146"/>
                </a:lnTo>
                <a:lnTo>
                  <a:pt x="220896" y="384024"/>
                </a:lnTo>
                <a:lnTo>
                  <a:pt x="198881" y="354330"/>
                </a:lnTo>
                <a:lnTo>
                  <a:pt x="198928" y="431585"/>
                </a:lnTo>
                <a:lnTo>
                  <a:pt x="199068" y="500056"/>
                </a:lnTo>
                <a:lnTo>
                  <a:pt x="199301" y="559730"/>
                </a:lnTo>
                <a:lnTo>
                  <a:pt x="199628" y="610593"/>
                </a:lnTo>
                <a:lnTo>
                  <a:pt x="200048" y="652631"/>
                </a:lnTo>
                <a:lnTo>
                  <a:pt x="201167" y="710184"/>
                </a:lnTo>
                <a:lnTo>
                  <a:pt x="188035" y="717601"/>
                </a:lnTo>
                <a:lnTo>
                  <a:pt x="174974" y="724947"/>
                </a:lnTo>
                <a:lnTo>
                  <a:pt x="162055" y="732151"/>
                </a:lnTo>
                <a:lnTo>
                  <a:pt x="149351" y="739140"/>
                </a:lnTo>
                <a:lnTo>
                  <a:pt x="149887" y="710134"/>
                </a:lnTo>
                <a:lnTo>
                  <a:pt x="150352" y="675691"/>
                </a:lnTo>
                <a:lnTo>
                  <a:pt x="150745" y="635801"/>
                </a:lnTo>
                <a:lnTo>
                  <a:pt x="151066" y="590454"/>
                </a:lnTo>
                <a:lnTo>
                  <a:pt x="151316" y="539643"/>
                </a:lnTo>
                <a:lnTo>
                  <a:pt x="151495" y="483358"/>
                </a:lnTo>
                <a:lnTo>
                  <a:pt x="151602" y="421589"/>
                </a:lnTo>
                <a:lnTo>
                  <a:pt x="151637" y="354330"/>
                </a:lnTo>
                <a:lnTo>
                  <a:pt x="142779" y="388322"/>
                </a:lnTo>
                <a:lnTo>
                  <a:pt x="131063" y="421671"/>
                </a:lnTo>
                <a:lnTo>
                  <a:pt x="99059" y="486156"/>
                </a:lnTo>
                <a:lnTo>
                  <a:pt x="57911" y="545687"/>
                </a:lnTo>
                <a:lnTo>
                  <a:pt x="9905" y="598932"/>
                </a:lnTo>
                <a:lnTo>
                  <a:pt x="6857" y="592836"/>
                </a:lnTo>
                <a:lnTo>
                  <a:pt x="3809" y="586740"/>
                </a:lnTo>
                <a:lnTo>
                  <a:pt x="0" y="580644"/>
                </a:lnTo>
                <a:lnTo>
                  <a:pt x="26146" y="538924"/>
                </a:lnTo>
                <a:lnTo>
                  <a:pt x="49720" y="497205"/>
                </a:lnTo>
                <a:lnTo>
                  <a:pt x="70723" y="455485"/>
                </a:lnTo>
                <a:lnTo>
                  <a:pt x="89153" y="413766"/>
                </a:lnTo>
                <a:lnTo>
                  <a:pt x="105275" y="373344"/>
                </a:lnTo>
                <a:lnTo>
                  <a:pt x="119252" y="335565"/>
                </a:lnTo>
                <a:lnTo>
                  <a:pt x="140207" y="268224"/>
                </a:lnTo>
                <a:lnTo>
                  <a:pt x="122372" y="268224"/>
                </a:lnTo>
                <a:lnTo>
                  <a:pt x="104393" y="268224"/>
                </a:lnTo>
                <a:lnTo>
                  <a:pt x="86415" y="268224"/>
                </a:lnTo>
                <a:lnTo>
                  <a:pt x="68579" y="268224"/>
                </a:lnTo>
                <a:lnTo>
                  <a:pt x="60959" y="269748"/>
                </a:lnTo>
                <a:lnTo>
                  <a:pt x="52577" y="272034"/>
                </a:lnTo>
                <a:lnTo>
                  <a:pt x="44195" y="274320"/>
                </a:lnTo>
                <a:lnTo>
                  <a:pt x="38480" y="263913"/>
                </a:lnTo>
                <a:lnTo>
                  <a:pt x="32765" y="253365"/>
                </a:lnTo>
                <a:lnTo>
                  <a:pt x="27050" y="242816"/>
                </a:lnTo>
                <a:lnTo>
                  <a:pt x="21335" y="232410"/>
                </a:lnTo>
                <a:lnTo>
                  <a:pt x="53911" y="232410"/>
                </a:lnTo>
                <a:lnTo>
                  <a:pt x="86486" y="232410"/>
                </a:lnTo>
                <a:lnTo>
                  <a:pt x="119062" y="232410"/>
                </a:lnTo>
                <a:lnTo>
                  <a:pt x="151637" y="232410"/>
                </a:lnTo>
                <a:lnTo>
                  <a:pt x="151637" y="200846"/>
                </a:lnTo>
                <a:lnTo>
                  <a:pt x="151637" y="169068"/>
                </a:lnTo>
                <a:lnTo>
                  <a:pt x="151637" y="137148"/>
                </a:lnTo>
                <a:lnTo>
                  <a:pt x="151637" y="105155"/>
                </a:lnTo>
                <a:lnTo>
                  <a:pt x="135207" y="108727"/>
                </a:lnTo>
                <a:lnTo>
                  <a:pt x="109918" y="112585"/>
                </a:lnTo>
                <a:lnTo>
                  <a:pt x="75771" y="116728"/>
                </a:lnTo>
                <a:lnTo>
                  <a:pt x="32765" y="121158"/>
                </a:lnTo>
                <a:lnTo>
                  <a:pt x="32765" y="114300"/>
                </a:lnTo>
                <a:lnTo>
                  <a:pt x="32765" y="107442"/>
                </a:lnTo>
                <a:lnTo>
                  <a:pt x="32765" y="100584"/>
                </a:lnTo>
                <a:lnTo>
                  <a:pt x="32765" y="93726"/>
                </a:lnTo>
                <a:lnTo>
                  <a:pt x="72913" y="84998"/>
                </a:lnTo>
                <a:lnTo>
                  <a:pt x="140350" y="66401"/>
                </a:lnTo>
                <a:lnTo>
                  <a:pt x="192345" y="45112"/>
                </a:lnTo>
                <a:lnTo>
                  <a:pt x="238898" y="16847"/>
                </a:lnTo>
                <a:lnTo>
                  <a:pt x="260603" y="0"/>
                </a:lnTo>
                <a:close/>
              </a:path>
            </a:pathLst>
          </a:custGeom>
          <a:ln w="990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803021" y="1540002"/>
            <a:ext cx="177800" cy="753110"/>
          </a:xfrm>
          <a:custGeom>
            <a:avLst/>
            <a:gdLst/>
            <a:ahLst/>
            <a:cxnLst/>
            <a:rect l="l" t="t" r="r" b="b"/>
            <a:pathLst>
              <a:path w="177800" h="753110">
                <a:moveTo>
                  <a:pt x="109727" y="0"/>
                </a:moveTo>
                <a:lnTo>
                  <a:pt x="126753" y="10287"/>
                </a:lnTo>
                <a:lnTo>
                  <a:pt x="143636" y="20574"/>
                </a:lnTo>
                <a:lnTo>
                  <a:pt x="160520" y="30860"/>
                </a:lnTo>
                <a:lnTo>
                  <a:pt x="177545" y="41148"/>
                </a:lnTo>
                <a:lnTo>
                  <a:pt x="172973" y="48589"/>
                </a:lnTo>
                <a:lnTo>
                  <a:pt x="168401" y="56102"/>
                </a:lnTo>
                <a:lnTo>
                  <a:pt x="163829" y="63757"/>
                </a:lnTo>
                <a:lnTo>
                  <a:pt x="159257" y="71628"/>
                </a:lnTo>
                <a:lnTo>
                  <a:pt x="159257" y="123375"/>
                </a:lnTo>
                <a:lnTo>
                  <a:pt x="159257" y="175126"/>
                </a:lnTo>
                <a:lnTo>
                  <a:pt x="159257" y="226883"/>
                </a:lnTo>
                <a:lnTo>
                  <a:pt x="159257" y="278651"/>
                </a:lnTo>
                <a:lnTo>
                  <a:pt x="159257" y="330433"/>
                </a:lnTo>
                <a:lnTo>
                  <a:pt x="159257" y="641604"/>
                </a:lnTo>
                <a:lnTo>
                  <a:pt x="155555" y="679775"/>
                </a:lnTo>
                <a:lnTo>
                  <a:pt x="142208" y="710946"/>
                </a:lnTo>
                <a:lnTo>
                  <a:pt x="119288" y="735258"/>
                </a:lnTo>
                <a:lnTo>
                  <a:pt x="86867" y="752856"/>
                </a:lnTo>
                <a:lnTo>
                  <a:pt x="80581" y="726983"/>
                </a:lnTo>
                <a:lnTo>
                  <a:pt x="64007" y="705326"/>
                </a:lnTo>
                <a:lnTo>
                  <a:pt x="37147" y="687812"/>
                </a:lnTo>
                <a:lnTo>
                  <a:pt x="0" y="674370"/>
                </a:lnTo>
                <a:lnTo>
                  <a:pt x="0" y="666928"/>
                </a:lnTo>
                <a:lnTo>
                  <a:pt x="0" y="659415"/>
                </a:lnTo>
                <a:lnTo>
                  <a:pt x="0" y="651760"/>
                </a:lnTo>
                <a:lnTo>
                  <a:pt x="0" y="643890"/>
                </a:lnTo>
                <a:lnTo>
                  <a:pt x="33158" y="648331"/>
                </a:lnTo>
                <a:lnTo>
                  <a:pt x="59531" y="651414"/>
                </a:lnTo>
                <a:lnTo>
                  <a:pt x="79188" y="653212"/>
                </a:lnTo>
                <a:lnTo>
                  <a:pt x="92201" y="653796"/>
                </a:lnTo>
                <a:lnTo>
                  <a:pt x="100762" y="651795"/>
                </a:lnTo>
                <a:lnTo>
                  <a:pt x="106965" y="645795"/>
                </a:lnTo>
                <a:lnTo>
                  <a:pt x="110740" y="635793"/>
                </a:lnTo>
                <a:lnTo>
                  <a:pt x="112013" y="621792"/>
                </a:lnTo>
                <a:lnTo>
                  <a:pt x="112013" y="570764"/>
                </a:lnTo>
                <a:lnTo>
                  <a:pt x="112013" y="519780"/>
                </a:lnTo>
                <a:lnTo>
                  <a:pt x="112013" y="468827"/>
                </a:lnTo>
                <a:lnTo>
                  <a:pt x="112013" y="417893"/>
                </a:lnTo>
                <a:lnTo>
                  <a:pt x="112013" y="366966"/>
                </a:lnTo>
                <a:lnTo>
                  <a:pt x="112013" y="316032"/>
                </a:lnTo>
                <a:lnTo>
                  <a:pt x="112013" y="265079"/>
                </a:lnTo>
                <a:lnTo>
                  <a:pt x="112013" y="214095"/>
                </a:lnTo>
                <a:lnTo>
                  <a:pt x="112013" y="163068"/>
                </a:lnTo>
                <a:lnTo>
                  <a:pt x="111871" y="110049"/>
                </a:lnTo>
                <a:lnTo>
                  <a:pt x="111442" y="65246"/>
                </a:lnTo>
                <a:lnTo>
                  <a:pt x="110728" y="28586"/>
                </a:lnTo>
                <a:lnTo>
                  <a:pt x="109727" y="0"/>
                </a:lnTo>
                <a:close/>
              </a:path>
            </a:pathLst>
          </a:custGeom>
          <a:ln w="990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972441" y="1540002"/>
            <a:ext cx="415290" cy="742950"/>
          </a:xfrm>
          <a:custGeom>
            <a:avLst/>
            <a:gdLst/>
            <a:ahLst/>
            <a:cxnLst/>
            <a:rect l="l" t="t" r="r" b="b"/>
            <a:pathLst>
              <a:path w="415289" h="742950">
                <a:moveTo>
                  <a:pt x="188975" y="0"/>
                </a:moveTo>
                <a:lnTo>
                  <a:pt x="206573" y="11418"/>
                </a:lnTo>
                <a:lnTo>
                  <a:pt x="224027" y="22764"/>
                </a:lnTo>
                <a:lnTo>
                  <a:pt x="241482" y="33968"/>
                </a:lnTo>
                <a:lnTo>
                  <a:pt x="259079" y="44957"/>
                </a:lnTo>
                <a:lnTo>
                  <a:pt x="254507" y="51125"/>
                </a:lnTo>
                <a:lnTo>
                  <a:pt x="249935" y="57150"/>
                </a:lnTo>
                <a:lnTo>
                  <a:pt x="245363" y="63174"/>
                </a:lnTo>
                <a:lnTo>
                  <a:pt x="240791" y="69342"/>
                </a:lnTo>
                <a:lnTo>
                  <a:pt x="241232" y="105775"/>
                </a:lnTo>
                <a:lnTo>
                  <a:pt x="242601" y="143065"/>
                </a:lnTo>
                <a:lnTo>
                  <a:pt x="244971" y="181213"/>
                </a:lnTo>
                <a:lnTo>
                  <a:pt x="248411" y="220218"/>
                </a:lnTo>
                <a:lnTo>
                  <a:pt x="252829" y="259639"/>
                </a:lnTo>
                <a:lnTo>
                  <a:pt x="258032" y="298989"/>
                </a:lnTo>
                <a:lnTo>
                  <a:pt x="263949" y="338197"/>
                </a:lnTo>
                <a:lnTo>
                  <a:pt x="270509" y="377190"/>
                </a:lnTo>
                <a:lnTo>
                  <a:pt x="278641" y="416480"/>
                </a:lnTo>
                <a:lnTo>
                  <a:pt x="289274" y="456628"/>
                </a:lnTo>
                <a:lnTo>
                  <a:pt x="302335" y="497633"/>
                </a:lnTo>
                <a:lnTo>
                  <a:pt x="317753" y="539496"/>
                </a:lnTo>
                <a:lnTo>
                  <a:pt x="336315" y="579679"/>
                </a:lnTo>
                <a:lnTo>
                  <a:pt x="358806" y="614648"/>
                </a:lnTo>
                <a:lnTo>
                  <a:pt x="385155" y="644616"/>
                </a:lnTo>
                <a:lnTo>
                  <a:pt x="415290" y="669798"/>
                </a:lnTo>
                <a:lnTo>
                  <a:pt x="415290" y="677418"/>
                </a:lnTo>
                <a:lnTo>
                  <a:pt x="415290" y="685038"/>
                </a:lnTo>
                <a:lnTo>
                  <a:pt x="415290" y="691896"/>
                </a:lnTo>
                <a:lnTo>
                  <a:pt x="397871" y="693741"/>
                </a:lnTo>
                <a:lnTo>
                  <a:pt x="382238" y="699230"/>
                </a:lnTo>
                <a:lnTo>
                  <a:pt x="368462" y="708290"/>
                </a:lnTo>
                <a:lnTo>
                  <a:pt x="356616" y="720852"/>
                </a:lnTo>
                <a:lnTo>
                  <a:pt x="330029" y="680442"/>
                </a:lnTo>
                <a:lnTo>
                  <a:pt x="307371" y="639318"/>
                </a:lnTo>
                <a:lnTo>
                  <a:pt x="288571" y="597622"/>
                </a:lnTo>
                <a:lnTo>
                  <a:pt x="273558" y="555498"/>
                </a:lnTo>
                <a:lnTo>
                  <a:pt x="261413" y="513480"/>
                </a:lnTo>
                <a:lnTo>
                  <a:pt x="251269" y="471963"/>
                </a:lnTo>
                <a:lnTo>
                  <a:pt x="243125" y="430875"/>
                </a:lnTo>
                <a:lnTo>
                  <a:pt x="236981" y="390144"/>
                </a:lnTo>
                <a:lnTo>
                  <a:pt x="230790" y="323754"/>
                </a:lnTo>
                <a:lnTo>
                  <a:pt x="228599" y="245364"/>
                </a:lnTo>
                <a:lnTo>
                  <a:pt x="226040" y="289821"/>
                </a:lnTo>
                <a:lnTo>
                  <a:pt x="221837" y="334137"/>
                </a:lnTo>
                <a:lnTo>
                  <a:pt x="216062" y="378452"/>
                </a:lnTo>
                <a:lnTo>
                  <a:pt x="208787" y="422909"/>
                </a:lnTo>
                <a:lnTo>
                  <a:pt x="196060" y="478940"/>
                </a:lnTo>
                <a:lnTo>
                  <a:pt x="180689" y="529399"/>
                </a:lnTo>
                <a:lnTo>
                  <a:pt x="162603" y="574428"/>
                </a:lnTo>
                <a:lnTo>
                  <a:pt x="141731" y="614172"/>
                </a:lnTo>
                <a:lnTo>
                  <a:pt x="117145" y="649616"/>
                </a:lnTo>
                <a:lnTo>
                  <a:pt x="86772" y="682847"/>
                </a:lnTo>
                <a:lnTo>
                  <a:pt x="50542" y="713934"/>
                </a:lnTo>
                <a:lnTo>
                  <a:pt x="8381" y="742950"/>
                </a:lnTo>
                <a:lnTo>
                  <a:pt x="6095" y="735330"/>
                </a:lnTo>
                <a:lnTo>
                  <a:pt x="3047" y="726948"/>
                </a:lnTo>
                <a:lnTo>
                  <a:pt x="0" y="719328"/>
                </a:lnTo>
                <a:lnTo>
                  <a:pt x="42600" y="679168"/>
                </a:lnTo>
                <a:lnTo>
                  <a:pt x="77914" y="637508"/>
                </a:lnTo>
                <a:lnTo>
                  <a:pt x="106084" y="594276"/>
                </a:lnTo>
                <a:lnTo>
                  <a:pt x="127253" y="549402"/>
                </a:lnTo>
                <a:lnTo>
                  <a:pt x="144006" y="501515"/>
                </a:lnTo>
                <a:lnTo>
                  <a:pt x="157829" y="449198"/>
                </a:lnTo>
                <a:lnTo>
                  <a:pt x="168937" y="392310"/>
                </a:lnTo>
                <a:lnTo>
                  <a:pt x="177545" y="330708"/>
                </a:lnTo>
                <a:lnTo>
                  <a:pt x="184077" y="251882"/>
                </a:lnTo>
                <a:lnTo>
                  <a:pt x="186363" y="207743"/>
                </a:lnTo>
                <a:lnTo>
                  <a:pt x="187996" y="160473"/>
                </a:lnTo>
                <a:lnTo>
                  <a:pt x="188975" y="110083"/>
                </a:lnTo>
                <a:lnTo>
                  <a:pt x="189302" y="56587"/>
                </a:lnTo>
                <a:lnTo>
                  <a:pt x="188975" y="0"/>
                </a:lnTo>
                <a:close/>
              </a:path>
            </a:pathLst>
          </a:custGeom>
          <a:ln w="990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614557" y="1524761"/>
            <a:ext cx="551180" cy="771525"/>
          </a:xfrm>
          <a:custGeom>
            <a:avLst/>
            <a:gdLst/>
            <a:ahLst/>
            <a:cxnLst/>
            <a:rect l="l" t="t" r="r" b="b"/>
            <a:pathLst>
              <a:path w="551179" h="771525">
                <a:moveTo>
                  <a:pt x="99822" y="0"/>
                </a:moveTo>
                <a:lnTo>
                  <a:pt x="117419" y="11560"/>
                </a:lnTo>
                <a:lnTo>
                  <a:pt x="134874" y="23336"/>
                </a:lnTo>
                <a:lnTo>
                  <a:pt x="152328" y="35254"/>
                </a:lnTo>
                <a:lnTo>
                  <a:pt x="169926" y="47243"/>
                </a:lnTo>
                <a:lnTo>
                  <a:pt x="164782" y="54685"/>
                </a:lnTo>
                <a:lnTo>
                  <a:pt x="159639" y="62198"/>
                </a:lnTo>
                <a:lnTo>
                  <a:pt x="154495" y="69853"/>
                </a:lnTo>
                <a:lnTo>
                  <a:pt x="149352" y="77724"/>
                </a:lnTo>
                <a:lnTo>
                  <a:pt x="149352" y="111454"/>
                </a:lnTo>
                <a:lnTo>
                  <a:pt x="149352" y="145256"/>
                </a:lnTo>
                <a:lnTo>
                  <a:pt x="149352" y="179200"/>
                </a:lnTo>
                <a:lnTo>
                  <a:pt x="149352" y="213360"/>
                </a:lnTo>
                <a:lnTo>
                  <a:pt x="155448" y="213360"/>
                </a:lnTo>
                <a:lnTo>
                  <a:pt x="162306" y="213360"/>
                </a:lnTo>
                <a:lnTo>
                  <a:pt x="168402" y="213360"/>
                </a:lnTo>
                <a:lnTo>
                  <a:pt x="175831" y="203656"/>
                </a:lnTo>
                <a:lnTo>
                  <a:pt x="183261" y="194024"/>
                </a:lnTo>
                <a:lnTo>
                  <a:pt x="190690" y="184534"/>
                </a:lnTo>
                <a:lnTo>
                  <a:pt x="198120" y="175260"/>
                </a:lnTo>
                <a:lnTo>
                  <a:pt x="208978" y="192405"/>
                </a:lnTo>
                <a:lnTo>
                  <a:pt x="219837" y="209550"/>
                </a:lnTo>
                <a:lnTo>
                  <a:pt x="230695" y="226695"/>
                </a:lnTo>
                <a:lnTo>
                  <a:pt x="241554" y="243840"/>
                </a:lnTo>
                <a:lnTo>
                  <a:pt x="257436" y="242006"/>
                </a:lnTo>
                <a:lnTo>
                  <a:pt x="273177" y="240029"/>
                </a:lnTo>
                <a:lnTo>
                  <a:pt x="288917" y="238053"/>
                </a:lnTo>
                <a:lnTo>
                  <a:pt x="304800" y="236220"/>
                </a:lnTo>
                <a:lnTo>
                  <a:pt x="302656" y="190238"/>
                </a:lnTo>
                <a:lnTo>
                  <a:pt x="300799" y="136969"/>
                </a:lnTo>
                <a:lnTo>
                  <a:pt x="299227" y="76557"/>
                </a:lnTo>
                <a:lnTo>
                  <a:pt x="297942" y="9143"/>
                </a:lnTo>
                <a:lnTo>
                  <a:pt x="316110" y="21145"/>
                </a:lnTo>
                <a:lnTo>
                  <a:pt x="334137" y="33146"/>
                </a:lnTo>
                <a:lnTo>
                  <a:pt x="352163" y="45148"/>
                </a:lnTo>
                <a:lnTo>
                  <a:pt x="370332" y="57149"/>
                </a:lnTo>
                <a:lnTo>
                  <a:pt x="365176" y="64007"/>
                </a:lnTo>
                <a:lnTo>
                  <a:pt x="359949" y="70865"/>
                </a:lnTo>
                <a:lnTo>
                  <a:pt x="354580" y="77723"/>
                </a:lnTo>
                <a:lnTo>
                  <a:pt x="348996" y="84581"/>
                </a:lnTo>
                <a:lnTo>
                  <a:pt x="348281" y="112025"/>
                </a:lnTo>
                <a:lnTo>
                  <a:pt x="348424" y="145256"/>
                </a:lnTo>
                <a:lnTo>
                  <a:pt x="349424" y="184344"/>
                </a:lnTo>
                <a:lnTo>
                  <a:pt x="351282" y="229361"/>
                </a:lnTo>
                <a:lnTo>
                  <a:pt x="376439" y="227076"/>
                </a:lnTo>
                <a:lnTo>
                  <a:pt x="401669" y="224790"/>
                </a:lnTo>
                <a:lnTo>
                  <a:pt x="427041" y="222504"/>
                </a:lnTo>
                <a:lnTo>
                  <a:pt x="452628" y="220218"/>
                </a:lnTo>
                <a:lnTo>
                  <a:pt x="460176" y="208799"/>
                </a:lnTo>
                <a:lnTo>
                  <a:pt x="467868" y="197453"/>
                </a:lnTo>
                <a:lnTo>
                  <a:pt x="475559" y="186249"/>
                </a:lnTo>
                <a:lnTo>
                  <a:pt x="483108" y="175260"/>
                </a:lnTo>
                <a:lnTo>
                  <a:pt x="497395" y="192393"/>
                </a:lnTo>
                <a:lnTo>
                  <a:pt x="511683" y="209454"/>
                </a:lnTo>
                <a:lnTo>
                  <a:pt x="525970" y="226373"/>
                </a:lnTo>
                <a:lnTo>
                  <a:pt x="540258" y="243077"/>
                </a:lnTo>
                <a:lnTo>
                  <a:pt x="493847" y="249233"/>
                </a:lnTo>
                <a:lnTo>
                  <a:pt x="447294" y="255174"/>
                </a:lnTo>
                <a:lnTo>
                  <a:pt x="400740" y="260973"/>
                </a:lnTo>
                <a:lnTo>
                  <a:pt x="354330" y="266700"/>
                </a:lnTo>
                <a:lnTo>
                  <a:pt x="356496" y="299001"/>
                </a:lnTo>
                <a:lnTo>
                  <a:pt x="358521" y="326231"/>
                </a:lnTo>
                <a:lnTo>
                  <a:pt x="360545" y="348460"/>
                </a:lnTo>
                <a:lnTo>
                  <a:pt x="362712" y="365760"/>
                </a:lnTo>
                <a:lnTo>
                  <a:pt x="386726" y="362211"/>
                </a:lnTo>
                <a:lnTo>
                  <a:pt x="410813" y="358521"/>
                </a:lnTo>
                <a:lnTo>
                  <a:pt x="435042" y="354830"/>
                </a:lnTo>
                <a:lnTo>
                  <a:pt x="459486" y="351282"/>
                </a:lnTo>
                <a:lnTo>
                  <a:pt x="466463" y="340542"/>
                </a:lnTo>
                <a:lnTo>
                  <a:pt x="473583" y="329945"/>
                </a:lnTo>
                <a:lnTo>
                  <a:pt x="480702" y="319349"/>
                </a:lnTo>
                <a:lnTo>
                  <a:pt x="487680" y="308609"/>
                </a:lnTo>
                <a:lnTo>
                  <a:pt x="501967" y="324731"/>
                </a:lnTo>
                <a:lnTo>
                  <a:pt x="516255" y="340995"/>
                </a:lnTo>
                <a:lnTo>
                  <a:pt x="530542" y="357258"/>
                </a:lnTo>
                <a:lnTo>
                  <a:pt x="544830" y="373379"/>
                </a:lnTo>
                <a:lnTo>
                  <a:pt x="525387" y="376797"/>
                </a:lnTo>
                <a:lnTo>
                  <a:pt x="505872" y="380142"/>
                </a:lnTo>
                <a:lnTo>
                  <a:pt x="486215" y="383345"/>
                </a:lnTo>
                <a:lnTo>
                  <a:pt x="466344" y="386334"/>
                </a:lnTo>
                <a:lnTo>
                  <a:pt x="479357" y="403467"/>
                </a:lnTo>
                <a:lnTo>
                  <a:pt x="492156" y="420528"/>
                </a:lnTo>
                <a:lnTo>
                  <a:pt x="504813" y="437447"/>
                </a:lnTo>
                <a:lnTo>
                  <a:pt x="517398" y="454152"/>
                </a:lnTo>
                <a:lnTo>
                  <a:pt x="510659" y="457569"/>
                </a:lnTo>
                <a:lnTo>
                  <a:pt x="504063" y="460914"/>
                </a:lnTo>
                <a:lnTo>
                  <a:pt x="497466" y="464117"/>
                </a:lnTo>
                <a:lnTo>
                  <a:pt x="490728" y="467106"/>
                </a:lnTo>
                <a:lnTo>
                  <a:pt x="469999" y="498800"/>
                </a:lnTo>
                <a:lnTo>
                  <a:pt x="448913" y="528637"/>
                </a:lnTo>
                <a:lnTo>
                  <a:pt x="427398" y="556474"/>
                </a:lnTo>
                <a:lnTo>
                  <a:pt x="405384" y="582168"/>
                </a:lnTo>
                <a:lnTo>
                  <a:pt x="426827" y="616029"/>
                </a:lnTo>
                <a:lnTo>
                  <a:pt x="448913" y="644461"/>
                </a:lnTo>
                <a:lnTo>
                  <a:pt x="471713" y="667464"/>
                </a:lnTo>
                <a:lnTo>
                  <a:pt x="495300" y="685038"/>
                </a:lnTo>
                <a:lnTo>
                  <a:pt x="499586" y="654010"/>
                </a:lnTo>
                <a:lnTo>
                  <a:pt x="504444" y="621411"/>
                </a:lnTo>
                <a:lnTo>
                  <a:pt x="509873" y="587097"/>
                </a:lnTo>
                <a:lnTo>
                  <a:pt x="515874" y="550926"/>
                </a:lnTo>
                <a:lnTo>
                  <a:pt x="523494" y="553974"/>
                </a:lnTo>
                <a:lnTo>
                  <a:pt x="531114" y="557022"/>
                </a:lnTo>
                <a:lnTo>
                  <a:pt x="537972" y="559308"/>
                </a:lnTo>
                <a:lnTo>
                  <a:pt x="536114" y="589740"/>
                </a:lnTo>
                <a:lnTo>
                  <a:pt x="535114" y="618172"/>
                </a:lnTo>
                <a:lnTo>
                  <a:pt x="534971" y="644604"/>
                </a:lnTo>
                <a:lnTo>
                  <a:pt x="535686" y="669036"/>
                </a:lnTo>
                <a:lnTo>
                  <a:pt x="537388" y="691336"/>
                </a:lnTo>
                <a:lnTo>
                  <a:pt x="540162" y="711422"/>
                </a:lnTo>
                <a:lnTo>
                  <a:pt x="543937" y="729364"/>
                </a:lnTo>
                <a:lnTo>
                  <a:pt x="548640" y="745236"/>
                </a:lnTo>
                <a:lnTo>
                  <a:pt x="550914" y="757213"/>
                </a:lnTo>
                <a:lnTo>
                  <a:pt x="547401" y="764476"/>
                </a:lnTo>
                <a:lnTo>
                  <a:pt x="538031" y="766881"/>
                </a:lnTo>
                <a:lnTo>
                  <a:pt x="522732" y="764286"/>
                </a:lnTo>
                <a:lnTo>
                  <a:pt x="485108" y="748474"/>
                </a:lnTo>
                <a:lnTo>
                  <a:pt x="445770" y="720090"/>
                </a:lnTo>
                <a:lnTo>
                  <a:pt x="406717" y="677608"/>
                </a:lnTo>
                <a:lnTo>
                  <a:pt x="371094" y="617982"/>
                </a:lnTo>
                <a:lnTo>
                  <a:pt x="340553" y="651826"/>
                </a:lnTo>
                <a:lnTo>
                  <a:pt x="306537" y="682087"/>
                </a:lnTo>
                <a:lnTo>
                  <a:pt x="269046" y="708836"/>
                </a:lnTo>
                <a:lnTo>
                  <a:pt x="228081" y="732147"/>
                </a:lnTo>
                <a:lnTo>
                  <a:pt x="183642" y="752094"/>
                </a:lnTo>
                <a:lnTo>
                  <a:pt x="182118" y="744474"/>
                </a:lnTo>
                <a:lnTo>
                  <a:pt x="180594" y="737616"/>
                </a:lnTo>
                <a:lnTo>
                  <a:pt x="179070" y="729996"/>
                </a:lnTo>
                <a:lnTo>
                  <a:pt x="220022" y="701741"/>
                </a:lnTo>
                <a:lnTo>
                  <a:pt x="257793" y="671840"/>
                </a:lnTo>
                <a:lnTo>
                  <a:pt x="292309" y="640293"/>
                </a:lnTo>
                <a:lnTo>
                  <a:pt x="323496" y="607100"/>
                </a:lnTo>
                <a:lnTo>
                  <a:pt x="351282" y="572262"/>
                </a:lnTo>
                <a:lnTo>
                  <a:pt x="342542" y="538555"/>
                </a:lnTo>
                <a:lnTo>
                  <a:pt x="334518" y="500348"/>
                </a:lnTo>
                <a:lnTo>
                  <a:pt x="327064" y="457711"/>
                </a:lnTo>
                <a:lnTo>
                  <a:pt x="320040" y="410718"/>
                </a:lnTo>
                <a:lnTo>
                  <a:pt x="305752" y="414135"/>
                </a:lnTo>
                <a:lnTo>
                  <a:pt x="291465" y="417480"/>
                </a:lnTo>
                <a:lnTo>
                  <a:pt x="277177" y="420683"/>
                </a:lnTo>
                <a:lnTo>
                  <a:pt x="262890" y="423672"/>
                </a:lnTo>
                <a:lnTo>
                  <a:pt x="256032" y="426720"/>
                </a:lnTo>
                <a:lnTo>
                  <a:pt x="249174" y="430530"/>
                </a:lnTo>
                <a:lnTo>
                  <a:pt x="243078" y="433578"/>
                </a:lnTo>
                <a:lnTo>
                  <a:pt x="238053" y="426160"/>
                </a:lnTo>
                <a:lnTo>
                  <a:pt x="233172" y="418814"/>
                </a:lnTo>
                <a:lnTo>
                  <a:pt x="228290" y="411610"/>
                </a:lnTo>
                <a:lnTo>
                  <a:pt x="223266" y="404622"/>
                </a:lnTo>
                <a:lnTo>
                  <a:pt x="222384" y="412325"/>
                </a:lnTo>
                <a:lnTo>
                  <a:pt x="220789" y="420528"/>
                </a:lnTo>
                <a:lnTo>
                  <a:pt x="218336" y="429160"/>
                </a:lnTo>
                <a:lnTo>
                  <a:pt x="214884" y="438150"/>
                </a:lnTo>
                <a:lnTo>
                  <a:pt x="206025" y="454318"/>
                </a:lnTo>
                <a:lnTo>
                  <a:pt x="197739" y="459486"/>
                </a:lnTo>
                <a:lnTo>
                  <a:pt x="190023" y="453794"/>
                </a:lnTo>
                <a:lnTo>
                  <a:pt x="182880" y="437388"/>
                </a:lnTo>
                <a:lnTo>
                  <a:pt x="175283" y="415254"/>
                </a:lnTo>
                <a:lnTo>
                  <a:pt x="167259" y="392334"/>
                </a:lnTo>
                <a:lnTo>
                  <a:pt x="158662" y="368700"/>
                </a:lnTo>
                <a:lnTo>
                  <a:pt x="149352" y="344424"/>
                </a:lnTo>
                <a:lnTo>
                  <a:pt x="149387" y="424505"/>
                </a:lnTo>
                <a:lnTo>
                  <a:pt x="149494" y="496157"/>
                </a:lnTo>
                <a:lnTo>
                  <a:pt x="149673" y="559379"/>
                </a:lnTo>
                <a:lnTo>
                  <a:pt x="149923" y="614171"/>
                </a:lnTo>
                <a:lnTo>
                  <a:pt x="150244" y="660534"/>
                </a:lnTo>
                <a:lnTo>
                  <a:pt x="151102" y="727971"/>
                </a:lnTo>
                <a:lnTo>
                  <a:pt x="151638" y="749046"/>
                </a:lnTo>
                <a:lnTo>
                  <a:pt x="138612" y="754641"/>
                </a:lnTo>
                <a:lnTo>
                  <a:pt x="125730" y="760095"/>
                </a:lnTo>
                <a:lnTo>
                  <a:pt x="112847" y="765548"/>
                </a:lnTo>
                <a:lnTo>
                  <a:pt x="99822" y="771144"/>
                </a:lnTo>
                <a:lnTo>
                  <a:pt x="100428" y="722862"/>
                </a:lnTo>
                <a:lnTo>
                  <a:pt x="100941" y="672741"/>
                </a:lnTo>
                <a:lnTo>
                  <a:pt x="101361" y="620807"/>
                </a:lnTo>
                <a:lnTo>
                  <a:pt x="101688" y="567087"/>
                </a:lnTo>
                <a:lnTo>
                  <a:pt x="101921" y="511608"/>
                </a:lnTo>
                <a:lnTo>
                  <a:pt x="102061" y="454396"/>
                </a:lnTo>
                <a:lnTo>
                  <a:pt x="102108" y="395478"/>
                </a:lnTo>
                <a:lnTo>
                  <a:pt x="85963" y="454318"/>
                </a:lnTo>
                <a:lnTo>
                  <a:pt x="66103" y="508444"/>
                </a:lnTo>
                <a:lnTo>
                  <a:pt x="42529" y="557712"/>
                </a:lnTo>
                <a:lnTo>
                  <a:pt x="15240" y="601980"/>
                </a:lnTo>
                <a:lnTo>
                  <a:pt x="9906" y="598170"/>
                </a:lnTo>
                <a:lnTo>
                  <a:pt x="4572" y="593598"/>
                </a:lnTo>
                <a:lnTo>
                  <a:pt x="0" y="589788"/>
                </a:lnTo>
                <a:lnTo>
                  <a:pt x="20291" y="542526"/>
                </a:lnTo>
                <a:lnTo>
                  <a:pt x="38704" y="494784"/>
                </a:lnTo>
                <a:lnTo>
                  <a:pt x="55223" y="446549"/>
                </a:lnTo>
                <a:lnTo>
                  <a:pt x="69837" y="397808"/>
                </a:lnTo>
                <a:lnTo>
                  <a:pt x="82531" y="348547"/>
                </a:lnTo>
                <a:lnTo>
                  <a:pt x="93292" y="298752"/>
                </a:lnTo>
                <a:lnTo>
                  <a:pt x="102108" y="248411"/>
                </a:lnTo>
                <a:lnTo>
                  <a:pt x="89535" y="248411"/>
                </a:lnTo>
                <a:lnTo>
                  <a:pt x="76962" y="248411"/>
                </a:lnTo>
                <a:lnTo>
                  <a:pt x="64389" y="248411"/>
                </a:lnTo>
                <a:lnTo>
                  <a:pt x="51816" y="248411"/>
                </a:lnTo>
                <a:lnTo>
                  <a:pt x="44196" y="250697"/>
                </a:lnTo>
                <a:lnTo>
                  <a:pt x="35814" y="252984"/>
                </a:lnTo>
                <a:lnTo>
                  <a:pt x="27432" y="255270"/>
                </a:lnTo>
                <a:lnTo>
                  <a:pt x="21717" y="244542"/>
                </a:lnTo>
                <a:lnTo>
                  <a:pt x="16002" y="234029"/>
                </a:lnTo>
                <a:lnTo>
                  <a:pt x="10287" y="223658"/>
                </a:lnTo>
                <a:lnTo>
                  <a:pt x="4572" y="213360"/>
                </a:lnTo>
                <a:lnTo>
                  <a:pt x="29027" y="213360"/>
                </a:lnTo>
                <a:lnTo>
                  <a:pt x="53340" y="213360"/>
                </a:lnTo>
                <a:lnTo>
                  <a:pt x="77652" y="213360"/>
                </a:lnTo>
                <a:lnTo>
                  <a:pt x="102108" y="213360"/>
                </a:lnTo>
                <a:lnTo>
                  <a:pt x="101965" y="155912"/>
                </a:lnTo>
                <a:lnTo>
                  <a:pt x="101536" y="101250"/>
                </a:lnTo>
                <a:lnTo>
                  <a:pt x="100822" y="49303"/>
                </a:lnTo>
                <a:lnTo>
                  <a:pt x="99822" y="0"/>
                </a:lnTo>
                <a:close/>
              </a:path>
            </a:pathLst>
          </a:custGeom>
          <a:ln w="990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3</a:t>
            </a:fld>
            <a:endParaRPr spc="5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70305" algn="l"/>
              </a:tabLst>
            </a:pPr>
            <a:r>
              <a:rPr spc="-60" dirty="0"/>
              <a:t>第3</a:t>
            </a:r>
            <a:r>
              <a:rPr spc="-90" dirty="0"/>
              <a:t>章</a:t>
            </a:r>
            <a:r>
              <a:rPr dirty="0"/>
              <a:t>	</a:t>
            </a:r>
            <a:r>
              <a:rPr spc="30" dirty="0"/>
              <a:t>栈和队列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59152" y="3347718"/>
            <a:ext cx="795655" cy="4864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00" b="1" spc="15" dirty="0">
                <a:latin typeface="SimSun"/>
                <a:cs typeface="SimSun"/>
              </a:rPr>
              <a:t>入口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92724" y="6129032"/>
            <a:ext cx="795655" cy="4864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00" b="1" spc="15" dirty="0">
                <a:latin typeface="SimSun"/>
                <a:cs typeface="SimSun"/>
              </a:rPr>
              <a:t>出口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04707" y="3547871"/>
            <a:ext cx="699770" cy="123825"/>
          </a:xfrm>
          <a:custGeom>
            <a:avLst/>
            <a:gdLst/>
            <a:ahLst/>
            <a:cxnLst/>
            <a:rect l="l" t="t" r="r" b="b"/>
            <a:pathLst>
              <a:path w="699769" h="123825">
                <a:moveTo>
                  <a:pt x="596645" y="82295"/>
                </a:moveTo>
                <a:lnTo>
                  <a:pt x="596645" y="41147"/>
                </a:lnTo>
                <a:lnTo>
                  <a:pt x="0" y="41147"/>
                </a:lnTo>
                <a:lnTo>
                  <a:pt x="0" y="82295"/>
                </a:lnTo>
                <a:lnTo>
                  <a:pt x="596645" y="82295"/>
                </a:lnTo>
                <a:close/>
              </a:path>
              <a:path w="699769" h="123825">
                <a:moveTo>
                  <a:pt x="699516" y="61722"/>
                </a:moveTo>
                <a:lnTo>
                  <a:pt x="576072" y="0"/>
                </a:lnTo>
                <a:lnTo>
                  <a:pt x="576072" y="41147"/>
                </a:lnTo>
                <a:lnTo>
                  <a:pt x="596645" y="41147"/>
                </a:lnTo>
                <a:lnTo>
                  <a:pt x="596645" y="113156"/>
                </a:lnTo>
                <a:lnTo>
                  <a:pt x="699516" y="61722"/>
                </a:lnTo>
                <a:close/>
              </a:path>
              <a:path w="699769" h="123825">
                <a:moveTo>
                  <a:pt x="596645" y="113156"/>
                </a:moveTo>
                <a:lnTo>
                  <a:pt x="596645" y="82295"/>
                </a:lnTo>
                <a:lnTo>
                  <a:pt x="576072" y="82295"/>
                </a:lnTo>
                <a:lnTo>
                  <a:pt x="576072" y="123443"/>
                </a:lnTo>
                <a:lnTo>
                  <a:pt x="596645" y="113156"/>
                </a:lnTo>
                <a:close/>
              </a:path>
            </a:pathLst>
          </a:custGeom>
          <a:solidFill>
            <a:srgbClr val="009D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83031" y="6340602"/>
            <a:ext cx="701040" cy="123825"/>
          </a:xfrm>
          <a:custGeom>
            <a:avLst/>
            <a:gdLst/>
            <a:ahLst/>
            <a:cxnLst/>
            <a:rect l="l" t="t" r="r" b="b"/>
            <a:pathLst>
              <a:path w="701040" h="123825">
                <a:moveTo>
                  <a:pt x="123431" y="41148"/>
                </a:moveTo>
                <a:lnTo>
                  <a:pt x="123431" y="0"/>
                </a:lnTo>
                <a:lnTo>
                  <a:pt x="0" y="61722"/>
                </a:lnTo>
                <a:lnTo>
                  <a:pt x="102870" y="113162"/>
                </a:lnTo>
                <a:lnTo>
                  <a:pt x="102870" y="41148"/>
                </a:lnTo>
                <a:lnTo>
                  <a:pt x="123431" y="41148"/>
                </a:lnTo>
                <a:close/>
              </a:path>
              <a:path w="701040" h="123825">
                <a:moveTo>
                  <a:pt x="701040" y="82296"/>
                </a:moveTo>
                <a:lnTo>
                  <a:pt x="701040" y="41148"/>
                </a:lnTo>
                <a:lnTo>
                  <a:pt x="102870" y="41148"/>
                </a:lnTo>
                <a:lnTo>
                  <a:pt x="102870" y="82296"/>
                </a:lnTo>
                <a:lnTo>
                  <a:pt x="701040" y="82296"/>
                </a:lnTo>
                <a:close/>
              </a:path>
              <a:path w="701040" h="123825">
                <a:moveTo>
                  <a:pt x="123431" y="123444"/>
                </a:moveTo>
                <a:lnTo>
                  <a:pt x="123431" y="82296"/>
                </a:lnTo>
                <a:lnTo>
                  <a:pt x="102870" y="82296"/>
                </a:lnTo>
                <a:lnTo>
                  <a:pt x="102870" y="113162"/>
                </a:lnTo>
                <a:lnTo>
                  <a:pt x="123431" y="123444"/>
                </a:lnTo>
                <a:close/>
              </a:path>
            </a:pathLst>
          </a:custGeom>
          <a:solidFill>
            <a:srgbClr val="009D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9925" y="1504188"/>
            <a:ext cx="0" cy="1564640"/>
          </a:xfrm>
          <a:custGeom>
            <a:avLst/>
            <a:gdLst/>
            <a:ahLst/>
            <a:cxnLst/>
            <a:rect l="l" t="t" r="r" b="b"/>
            <a:pathLst>
              <a:path h="1564639">
                <a:moveTo>
                  <a:pt x="0" y="0"/>
                </a:moveTo>
                <a:lnTo>
                  <a:pt x="0" y="1564386"/>
                </a:lnTo>
              </a:path>
            </a:pathLst>
          </a:custGeom>
          <a:ln w="13970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6909" y="1511046"/>
            <a:ext cx="9262110" cy="0"/>
          </a:xfrm>
          <a:custGeom>
            <a:avLst/>
            <a:gdLst/>
            <a:ahLst/>
            <a:cxnLst/>
            <a:rect l="l" t="t" r="r" b="b"/>
            <a:pathLst>
              <a:path w="9262110">
                <a:moveTo>
                  <a:pt x="0" y="0"/>
                </a:moveTo>
                <a:lnTo>
                  <a:pt x="9262110" y="0"/>
                </a:lnTo>
              </a:path>
            </a:pathLst>
          </a:custGeom>
          <a:ln w="13716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946005" y="1504188"/>
            <a:ext cx="0" cy="1564640"/>
          </a:xfrm>
          <a:custGeom>
            <a:avLst/>
            <a:gdLst/>
            <a:ahLst/>
            <a:cxnLst/>
            <a:rect l="l" t="t" r="r" b="b"/>
            <a:pathLst>
              <a:path h="1564639">
                <a:moveTo>
                  <a:pt x="0" y="0"/>
                </a:moveTo>
                <a:lnTo>
                  <a:pt x="0" y="1564386"/>
                </a:lnTo>
              </a:path>
            </a:pathLst>
          </a:custGeom>
          <a:ln w="13970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6541" y="3061716"/>
            <a:ext cx="9263380" cy="0"/>
          </a:xfrm>
          <a:custGeom>
            <a:avLst/>
            <a:gdLst/>
            <a:ahLst/>
            <a:cxnLst/>
            <a:rect l="l" t="t" r="r" b="b"/>
            <a:pathLst>
              <a:path w="9263380">
                <a:moveTo>
                  <a:pt x="0" y="0"/>
                </a:moveTo>
                <a:lnTo>
                  <a:pt x="9262872" y="0"/>
                </a:lnTo>
              </a:path>
            </a:pathLst>
          </a:custGeom>
          <a:ln w="13716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7230" y="1531619"/>
            <a:ext cx="0" cy="1510030"/>
          </a:xfrm>
          <a:custGeom>
            <a:avLst/>
            <a:gdLst/>
            <a:ahLst/>
            <a:cxnLst/>
            <a:rect l="l" t="t" r="r" b="b"/>
            <a:pathLst>
              <a:path h="1510030">
                <a:moveTo>
                  <a:pt x="0" y="0"/>
                </a:moveTo>
                <a:lnTo>
                  <a:pt x="0" y="1509522"/>
                </a:lnTo>
              </a:path>
            </a:pathLst>
          </a:custGeom>
          <a:ln w="12700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3580" y="1538477"/>
            <a:ext cx="9208770" cy="0"/>
          </a:xfrm>
          <a:custGeom>
            <a:avLst/>
            <a:gdLst/>
            <a:ahLst/>
            <a:cxnLst/>
            <a:rect l="l" t="t" r="r" b="b"/>
            <a:pathLst>
              <a:path w="9208770">
                <a:moveTo>
                  <a:pt x="0" y="0"/>
                </a:moveTo>
                <a:lnTo>
                  <a:pt x="9208770" y="0"/>
                </a:lnTo>
              </a:path>
            </a:pathLst>
          </a:custGeom>
          <a:ln w="13716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919334" y="1531619"/>
            <a:ext cx="0" cy="1510030"/>
          </a:xfrm>
          <a:custGeom>
            <a:avLst/>
            <a:gdLst/>
            <a:ahLst/>
            <a:cxnLst/>
            <a:rect l="l" t="t" r="r" b="b"/>
            <a:pathLst>
              <a:path h="1510030">
                <a:moveTo>
                  <a:pt x="0" y="0"/>
                </a:moveTo>
                <a:lnTo>
                  <a:pt x="0" y="1509521"/>
                </a:lnTo>
              </a:path>
            </a:pathLst>
          </a:custGeom>
          <a:ln w="13970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03973" y="3034283"/>
            <a:ext cx="9208135" cy="0"/>
          </a:xfrm>
          <a:custGeom>
            <a:avLst/>
            <a:gdLst/>
            <a:ahLst/>
            <a:cxnLst/>
            <a:rect l="l" t="t" r="r" b="b"/>
            <a:pathLst>
              <a:path w="9208135">
                <a:moveTo>
                  <a:pt x="0" y="0"/>
                </a:moveTo>
                <a:lnTo>
                  <a:pt x="9208008" y="0"/>
                </a:lnTo>
              </a:path>
            </a:pathLst>
          </a:custGeom>
          <a:ln w="13716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90244" y="1551686"/>
            <a:ext cx="9235440" cy="1407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075" marR="273685" indent="767080" algn="just">
              <a:lnSpc>
                <a:spcPct val="100699"/>
              </a:lnSpc>
              <a:spcBef>
                <a:spcPts val="95"/>
              </a:spcBef>
            </a:pPr>
            <a:r>
              <a:rPr sz="3000" b="1" spc="20" dirty="0">
                <a:latin typeface="SimSun"/>
                <a:cs typeface="SimSun"/>
              </a:rPr>
              <a:t>如图表示一个迷宫，有一个入口，一个出口，从 </a:t>
            </a:r>
            <a:r>
              <a:rPr sz="3000" b="1" spc="15" dirty="0">
                <a:latin typeface="SimSun"/>
                <a:cs typeface="SimSun"/>
              </a:rPr>
              <a:t>一个位置可以向</a:t>
            </a:r>
            <a:r>
              <a:rPr sz="3000" b="1" spc="15" dirty="0">
                <a:latin typeface="Times New Roman"/>
                <a:cs typeface="Times New Roman"/>
              </a:rPr>
              <a:t>4</a:t>
            </a:r>
            <a:r>
              <a:rPr sz="3000" b="1" spc="20" dirty="0">
                <a:latin typeface="SimSun"/>
                <a:cs typeface="SimSun"/>
              </a:rPr>
              <a:t>个方向走，空表示能走通</a:t>
            </a:r>
            <a:r>
              <a:rPr sz="3000" b="1" spc="10" dirty="0">
                <a:latin typeface="SimSun"/>
                <a:cs typeface="SimSun"/>
              </a:rPr>
              <a:t>，</a:t>
            </a:r>
            <a:r>
              <a:rPr sz="3000" b="1" spc="15" dirty="0">
                <a:latin typeface="Times New Roman"/>
                <a:cs typeface="Times New Roman"/>
              </a:rPr>
              <a:t>#</a:t>
            </a:r>
            <a:r>
              <a:rPr sz="3000" b="1" spc="20" dirty="0">
                <a:latin typeface="SimSun"/>
                <a:cs typeface="SimSun"/>
              </a:rPr>
              <a:t>表示走 </a:t>
            </a:r>
            <a:r>
              <a:rPr sz="3000" b="1" spc="15" dirty="0">
                <a:latin typeface="SimSun"/>
                <a:cs typeface="SimSun"/>
              </a:rPr>
              <a:t>不通，求从入口到出口的路径。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9490" y="0"/>
            <a:ext cx="2527935" cy="1269365"/>
          </a:xfrm>
          <a:prstGeom prst="rect">
            <a:avLst/>
          </a:prstGeom>
        </p:spPr>
        <p:txBody>
          <a:bodyPr vert="horz" wrap="square" lIns="0" tIns="176530" rIns="0" bIns="0" rtlCol="0">
            <a:spAutoFit/>
          </a:bodyPr>
          <a:lstStyle/>
          <a:p>
            <a:pPr marL="971550" lvl="2" indent="-959485">
              <a:lnSpc>
                <a:spcPct val="100000"/>
              </a:lnSpc>
              <a:spcBef>
                <a:spcPts val="1390"/>
              </a:spcBef>
              <a:buFont typeface="Times New Roman"/>
              <a:buAutoNum type="arabicPeriod" startAt="4"/>
              <a:tabLst>
                <a:tab pos="971550" algn="l"/>
                <a:tab pos="972185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迷宫求解</a:t>
            </a:r>
            <a:endParaRPr sz="3000">
              <a:latin typeface="SimSun"/>
              <a:cs typeface="SimSun"/>
            </a:endParaRPr>
          </a:p>
          <a:p>
            <a:pPr marL="975360" lvl="3" indent="-343535">
              <a:lnSpc>
                <a:spcPct val="100000"/>
              </a:lnSpc>
              <a:spcBef>
                <a:spcPts val="1295"/>
              </a:spcBef>
              <a:buSzPct val="96666"/>
              <a:buFont typeface="Wingdings"/>
              <a:buChar char=""/>
              <a:tabLst>
                <a:tab pos="975994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问题描述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724035" y="3417570"/>
            <a:ext cx="4134612" cy="31584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242195" y="3410711"/>
            <a:ext cx="0" cy="3172460"/>
          </a:xfrm>
          <a:custGeom>
            <a:avLst/>
            <a:gdLst/>
            <a:ahLst/>
            <a:cxnLst/>
            <a:rect l="l" t="t" r="r" b="b"/>
            <a:pathLst>
              <a:path h="3172459">
                <a:moveTo>
                  <a:pt x="0" y="0"/>
                </a:moveTo>
                <a:lnTo>
                  <a:pt x="0" y="3172206"/>
                </a:lnTo>
              </a:path>
            </a:pathLst>
          </a:custGeom>
          <a:ln w="1370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758069" y="3410711"/>
            <a:ext cx="0" cy="3172460"/>
          </a:xfrm>
          <a:custGeom>
            <a:avLst/>
            <a:gdLst/>
            <a:ahLst/>
            <a:cxnLst/>
            <a:rect l="l" t="t" r="r" b="b"/>
            <a:pathLst>
              <a:path h="3172459">
                <a:moveTo>
                  <a:pt x="0" y="0"/>
                </a:moveTo>
                <a:lnTo>
                  <a:pt x="0" y="3172206"/>
                </a:lnTo>
              </a:path>
            </a:pathLst>
          </a:custGeom>
          <a:ln w="1370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275467" y="3410711"/>
            <a:ext cx="0" cy="3172460"/>
          </a:xfrm>
          <a:custGeom>
            <a:avLst/>
            <a:gdLst/>
            <a:ahLst/>
            <a:cxnLst/>
            <a:rect l="l" t="t" r="r" b="b"/>
            <a:pathLst>
              <a:path h="3172459">
                <a:moveTo>
                  <a:pt x="0" y="0"/>
                </a:moveTo>
                <a:lnTo>
                  <a:pt x="0" y="3172206"/>
                </a:lnTo>
              </a:path>
            </a:pathLst>
          </a:custGeom>
          <a:ln w="1370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791341" y="3410711"/>
            <a:ext cx="0" cy="3172460"/>
          </a:xfrm>
          <a:custGeom>
            <a:avLst/>
            <a:gdLst/>
            <a:ahLst/>
            <a:cxnLst/>
            <a:rect l="l" t="t" r="r" b="b"/>
            <a:pathLst>
              <a:path h="3172459">
                <a:moveTo>
                  <a:pt x="0" y="0"/>
                </a:moveTo>
                <a:lnTo>
                  <a:pt x="0" y="3172206"/>
                </a:lnTo>
              </a:path>
            </a:pathLst>
          </a:custGeom>
          <a:ln w="1370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309501" y="3410711"/>
            <a:ext cx="0" cy="3172460"/>
          </a:xfrm>
          <a:custGeom>
            <a:avLst/>
            <a:gdLst/>
            <a:ahLst/>
            <a:cxnLst/>
            <a:rect l="l" t="t" r="r" b="b"/>
            <a:pathLst>
              <a:path h="3172459">
                <a:moveTo>
                  <a:pt x="0" y="0"/>
                </a:moveTo>
                <a:lnTo>
                  <a:pt x="0" y="3172206"/>
                </a:lnTo>
              </a:path>
            </a:pathLst>
          </a:custGeom>
          <a:ln w="1370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25375" y="3410711"/>
            <a:ext cx="0" cy="3172460"/>
          </a:xfrm>
          <a:custGeom>
            <a:avLst/>
            <a:gdLst/>
            <a:ahLst/>
            <a:cxnLst/>
            <a:rect l="l" t="t" r="r" b="b"/>
            <a:pathLst>
              <a:path h="3172459">
                <a:moveTo>
                  <a:pt x="0" y="0"/>
                </a:moveTo>
                <a:lnTo>
                  <a:pt x="0" y="3172206"/>
                </a:lnTo>
              </a:path>
            </a:pathLst>
          </a:custGeom>
          <a:ln w="1370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342773" y="3410711"/>
            <a:ext cx="0" cy="3172460"/>
          </a:xfrm>
          <a:custGeom>
            <a:avLst/>
            <a:gdLst/>
            <a:ahLst/>
            <a:cxnLst/>
            <a:rect l="l" t="t" r="r" b="b"/>
            <a:pathLst>
              <a:path h="3172459">
                <a:moveTo>
                  <a:pt x="0" y="0"/>
                </a:moveTo>
                <a:lnTo>
                  <a:pt x="0" y="3172206"/>
                </a:lnTo>
              </a:path>
            </a:pathLst>
          </a:custGeom>
          <a:ln w="1370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717177" y="3812285"/>
            <a:ext cx="4148454" cy="0"/>
          </a:xfrm>
          <a:custGeom>
            <a:avLst/>
            <a:gdLst/>
            <a:ahLst/>
            <a:cxnLst/>
            <a:rect l="l" t="t" r="r" b="b"/>
            <a:pathLst>
              <a:path w="4148454">
                <a:moveTo>
                  <a:pt x="0" y="0"/>
                </a:moveTo>
                <a:lnTo>
                  <a:pt x="4148328" y="0"/>
                </a:lnTo>
              </a:path>
            </a:pathLst>
          </a:custGeom>
          <a:ln w="1370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717177" y="4207002"/>
            <a:ext cx="4148454" cy="0"/>
          </a:xfrm>
          <a:custGeom>
            <a:avLst/>
            <a:gdLst/>
            <a:ahLst/>
            <a:cxnLst/>
            <a:rect l="l" t="t" r="r" b="b"/>
            <a:pathLst>
              <a:path w="4148454">
                <a:moveTo>
                  <a:pt x="0" y="0"/>
                </a:moveTo>
                <a:lnTo>
                  <a:pt x="4148328" y="0"/>
                </a:lnTo>
              </a:path>
            </a:pathLst>
          </a:custGeom>
          <a:ln w="1370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717177" y="4601717"/>
            <a:ext cx="4148454" cy="0"/>
          </a:xfrm>
          <a:custGeom>
            <a:avLst/>
            <a:gdLst/>
            <a:ahLst/>
            <a:cxnLst/>
            <a:rect l="l" t="t" r="r" b="b"/>
            <a:pathLst>
              <a:path w="4148454">
                <a:moveTo>
                  <a:pt x="0" y="0"/>
                </a:moveTo>
                <a:lnTo>
                  <a:pt x="4148328" y="0"/>
                </a:lnTo>
              </a:path>
            </a:pathLst>
          </a:custGeom>
          <a:ln w="1370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717177" y="4997196"/>
            <a:ext cx="4148454" cy="0"/>
          </a:xfrm>
          <a:custGeom>
            <a:avLst/>
            <a:gdLst/>
            <a:ahLst/>
            <a:cxnLst/>
            <a:rect l="l" t="t" r="r" b="b"/>
            <a:pathLst>
              <a:path w="4148454">
                <a:moveTo>
                  <a:pt x="0" y="0"/>
                </a:moveTo>
                <a:lnTo>
                  <a:pt x="4148328" y="0"/>
                </a:lnTo>
              </a:path>
            </a:pathLst>
          </a:custGeom>
          <a:ln w="1370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717177" y="5391911"/>
            <a:ext cx="4148454" cy="0"/>
          </a:xfrm>
          <a:custGeom>
            <a:avLst/>
            <a:gdLst/>
            <a:ahLst/>
            <a:cxnLst/>
            <a:rect l="l" t="t" r="r" b="b"/>
            <a:pathLst>
              <a:path w="4148454">
                <a:moveTo>
                  <a:pt x="0" y="0"/>
                </a:moveTo>
                <a:lnTo>
                  <a:pt x="4148328" y="0"/>
                </a:lnTo>
              </a:path>
            </a:pathLst>
          </a:custGeom>
          <a:ln w="1370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717177" y="5786628"/>
            <a:ext cx="4148454" cy="0"/>
          </a:xfrm>
          <a:custGeom>
            <a:avLst/>
            <a:gdLst/>
            <a:ahLst/>
            <a:cxnLst/>
            <a:rect l="l" t="t" r="r" b="b"/>
            <a:pathLst>
              <a:path w="4148454">
                <a:moveTo>
                  <a:pt x="0" y="0"/>
                </a:moveTo>
                <a:lnTo>
                  <a:pt x="4148328" y="0"/>
                </a:lnTo>
              </a:path>
            </a:pathLst>
          </a:custGeom>
          <a:ln w="1370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717177" y="6181344"/>
            <a:ext cx="4148454" cy="0"/>
          </a:xfrm>
          <a:custGeom>
            <a:avLst/>
            <a:gdLst/>
            <a:ahLst/>
            <a:cxnLst/>
            <a:rect l="l" t="t" r="r" b="b"/>
            <a:pathLst>
              <a:path w="4148454">
                <a:moveTo>
                  <a:pt x="0" y="0"/>
                </a:moveTo>
                <a:lnTo>
                  <a:pt x="4148328" y="0"/>
                </a:lnTo>
              </a:path>
            </a:pathLst>
          </a:custGeom>
          <a:ln w="1370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724035" y="3410711"/>
            <a:ext cx="0" cy="3172460"/>
          </a:xfrm>
          <a:custGeom>
            <a:avLst/>
            <a:gdLst/>
            <a:ahLst/>
            <a:cxnLst/>
            <a:rect l="l" t="t" r="r" b="b"/>
            <a:pathLst>
              <a:path h="3172459">
                <a:moveTo>
                  <a:pt x="0" y="0"/>
                </a:moveTo>
                <a:lnTo>
                  <a:pt x="0" y="3172206"/>
                </a:lnTo>
              </a:path>
            </a:pathLst>
          </a:custGeom>
          <a:ln w="1370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858648" y="3410711"/>
            <a:ext cx="0" cy="3172460"/>
          </a:xfrm>
          <a:custGeom>
            <a:avLst/>
            <a:gdLst/>
            <a:ahLst/>
            <a:cxnLst/>
            <a:rect l="l" t="t" r="r" b="b"/>
            <a:pathLst>
              <a:path h="3172459">
                <a:moveTo>
                  <a:pt x="0" y="0"/>
                </a:moveTo>
                <a:lnTo>
                  <a:pt x="0" y="3172206"/>
                </a:lnTo>
              </a:path>
            </a:pathLst>
          </a:custGeom>
          <a:ln w="1370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717177" y="3417570"/>
            <a:ext cx="4148454" cy="0"/>
          </a:xfrm>
          <a:custGeom>
            <a:avLst/>
            <a:gdLst/>
            <a:ahLst/>
            <a:cxnLst/>
            <a:rect l="l" t="t" r="r" b="b"/>
            <a:pathLst>
              <a:path w="4148454">
                <a:moveTo>
                  <a:pt x="0" y="0"/>
                </a:moveTo>
                <a:lnTo>
                  <a:pt x="4148328" y="0"/>
                </a:lnTo>
              </a:path>
            </a:pathLst>
          </a:custGeom>
          <a:ln w="1370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717177" y="6576059"/>
            <a:ext cx="4148454" cy="0"/>
          </a:xfrm>
          <a:custGeom>
            <a:avLst/>
            <a:gdLst/>
            <a:ahLst/>
            <a:cxnLst/>
            <a:rect l="l" t="t" r="r" b="b"/>
            <a:pathLst>
              <a:path w="4148454">
                <a:moveTo>
                  <a:pt x="0" y="0"/>
                </a:moveTo>
                <a:lnTo>
                  <a:pt x="4148328" y="0"/>
                </a:lnTo>
              </a:path>
            </a:pathLst>
          </a:custGeom>
          <a:ln w="1370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3832739" y="3385819"/>
            <a:ext cx="194945" cy="81534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R="5080">
              <a:lnSpc>
                <a:spcPts val="3110"/>
              </a:lnSpc>
              <a:spcBef>
                <a:spcPts val="204"/>
              </a:spcBef>
            </a:pPr>
            <a:r>
              <a:rPr sz="2600" b="1" spc="-5" dirty="0">
                <a:latin typeface="Constantia"/>
                <a:cs typeface="Constantia"/>
              </a:rPr>
              <a:t>#  #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30</a:t>
            </a:fld>
            <a:endParaRPr spc="5" dirty="0"/>
          </a:p>
        </p:txBody>
      </p:sp>
      <p:sp>
        <p:nvSpPr>
          <p:cNvPr id="40" name="object 40"/>
          <p:cNvSpPr txBox="1"/>
          <p:nvPr/>
        </p:nvSpPr>
        <p:spPr>
          <a:xfrm>
            <a:off x="5899436" y="3385819"/>
            <a:ext cx="194945" cy="81534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R="5080">
              <a:lnSpc>
                <a:spcPts val="3110"/>
              </a:lnSpc>
              <a:spcBef>
                <a:spcPts val="204"/>
              </a:spcBef>
            </a:pPr>
            <a:r>
              <a:rPr sz="2600" b="1" spc="-5" dirty="0">
                <a:latin typeface="Constantia"/>
                <a:cs typeface="Constantia"/>
              </a:rPr>
              <a:t>#  #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866014" y="4175269"/>
            <a:ext cx="712470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  <a:tabLst>
                <a:tab pos="516890" algn="l"/>
              </a:tabLst>
            </a:pPr>
            <a:r>
              <a:rPr sz="2600" b="1" spc="-5" dirty="0">
                <a:latin typeface="Constantia"/>
                <a:cs typeface="Constantia"/>
              </a:rPr>
              <a:t>#	#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316118" y="4569993"/>
            <a:ext cx="1228725" cy="81534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033780" marR="5080" indent="-1034415" algn="r">
              <a:lnSpc>
                <a:spcPts val="3110"/>
              </a:lnSpc>
              <a:spcBef>
                <a:spcPts val="204"/>
              </a:spcBef>
              <a:tabLst>
                <a:tab pos="516890" algn="l"/>
                <a:tab pos="1033780" algn="l"/>
              </a:tabLst>
            </a:pPr>
            <a:r>
              <a:rPr sz="2600" b="1" spc="-5" dirty="0">
                <a:latin typeface="Constantia"/>
                <a:cs typeface="Constantia"/>
              </a:rPr>
              <a:t>#	#	#  #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417604" y="4569993"/>
            <a:ext cx="194945" cy="81534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R="5080">
              <a:lnSpc>
                <a:spcPts val="3110"/>
              </a:lnSpc>
              <a:spcBef>
                <a:spcPts val="204"/>
              </a:spcBef>
            </a:pPr>
            <a:r>
              <a:rPr sz="2600" b="1" spc="-5" dirty="0">
                <a:latin typeface="Constantia"/>
                <a:cs typeface="Constantia"/>
              </a:rPr>
              <a:t>#  #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798706" y="5359442"/>
            <a:ext cx="1745614" cy="8153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16890">
              <a:lnSpc>
                <a:spcPts val="3115"/>
              </a:lnSpc>
              <a:spcBef>
                <a:spcPts val="90"/>
              </a:spcBef>
            </a:pPr>
            <a:r>
              <a:rPr sz="2600" b="1" spc="-5" dirty="0">
                <a:latin typeface="Constantia"/>
                <a:cs typeface="Constantia"/>
              </a:rPr>
              <a:t>#</a:t>
            </a:r>
            <a:endParaRPr sz="2600">
              <a:latin typeface="Constantia"/>
              <a:cs typeface="Constantia"/>
            </a:endParaRPr>
          </a:p>
          <a:p>
            <a:pPr>
              <a:lnSpc>
                <a:spcPts val="3115"/>
              </a:lnSpc>
              <a:tabLst>
                <a:tab pos="516255" algn="l"/>
                <a:tab pos="1033780" algn="l"/>
                <a:tab pos="1550670" algn="l"/>
              </a:tabLst>
            </a:pPr>
            <a:r>
              <a:rPr sz="2600" b="1" spc="-5" dirty="0">
                <a:latin typeface="Constantia"/>
                <a:cs typeface="Constantia"/>
              </a:rPr>
              <a:t>#	#	#	#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382842" y="5359442"/>
            <a:ext cx="711835" cy="8153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35">
              <a:lnSpc>
                <a:spcPts val="3115"/>
              </a:lnSpc>
              <a:spcBef>
                <a:spcPts val="90"/>
              </a:spcBef>
            </a:pPr>
            <a:r>
              <a:rPr sz="2600" b="1" spc="-5" dirty="0">
                <a:latin typeface="Constantia"/>
                <a:cs typeface="Constantia"/>
              </a:rPr>
              <a:t>#</a:t>
            </a:r>
            <a:endParaRPr sz="2600">
              <a:latin typeface="Constantia"/>
              <a:cs typeface="Constantia"/>
            </a:endParaRPr>
          </a:p>
          <a:p>
            <a:pPr>
              <a:lnSpc>
                <a:spcPts val="3115"/>
              </a:lnSpc>
              <a:tabLst>
                <a:tab pos="516255" algn="l"/>
              </a:tabLst>
            </a:pPr>
            <a:r>
              <a:rPr sz="2600" b="1" spc="-5" dirty="0">
                <a:latin typeface="Constantia"/>
                <a:cs typeface="Constantia"/>
              </a:rPr>
              <a:t>#	#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70305" algn="l"/>
              </a:tabLst>
            </a:pPr>
            <a:r>
              <a:rPr spc="-60" dirty="0"/>
              <a:t>第3</a:t>
            </a:r>
            <a:r>
              <a:rPr spc="-90" dirty="0"/>
              <a:t>章</a:t>
            </a:r>
            <a:r>
              <a:rPr dirty="0"/>
              <a:t>	</a:t>
            </a:r>
            <a:r>
              <a:rPr spc="30" dirty="0"/>
              <a:t>栈和队列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49268" y="1533399"/>
            <a:ext cx="4918075" cy="4864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492125" algn="l"/>
                <a:tab pos="1067435" algn="l"/>
                <a:tab pos="1546860" algn="l"/>
                <a:tab pos="2026920" algn="l"/>
                <a:tab pos="2602230" algn="l"/>
                <a:tab pos="3177540" algn="l"/>
                <a:tab pos="3657600" algn="l"/>
                <a:tab pos="4232910" algn="l"/>
                <a:tab pos="4712335" algn="l"/>
              </a:tabLst>
            </a:pPr>
            <a:r>
              <a:rPr sz="3000" b="1" spc="10" dirty="0">
                <a:latin typeface="Times New Roman"/>
                <a:cs typeface="Times New Roman"/>
              </a:rPr>
              <a:t>0	1	2	3	4	5	6	7	8	9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9485" y="151892"/>
            <a:ext cx="2524125" cy="4864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971550" algn="l"/>
              </a:tabLst>
            </a:pPr>
            <a:r>
              <a:rPr sz="3000" b="1" spc="5" dirty="0">
                <a:solidFill>
                  <a:srgbClr val="6500CC"/>
                </a:solidFill>
                <a:latin typeface="Times New Roman"/>
                <a:cs typeface="Times New Roman"/>
              </a:rPr>
              <a:t>3.2.4	</a:t>
            </a: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迷宫求解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2798" y="1006859"/>
            <a:ext cx="4315460" cy="4864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451484" indent="-439420">
              <a:lnSpc>
                <a:spcPct val="100000"/>
              </a:lnSpc>
              <a:spcBef>
                <a:spcPts val="120"/>
              </a:spcBef>
              <a:buFont typeface="Wingdings"/>
              <a:buChar char=""/>
              <a:tabLst>
                <a:tab pos="452120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四周墙壁解决办法如图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63687" y="2071116"/>
            <a:ext cx="5167121" cy="4648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79561" y="2064257"/>
            <a:ext cx="0" cy="4662170"/>
          </a:xfrm>
          <a:custGeom>
            <a:avLst/>
            <a:gdLst/>
            <a:ahLst/>
            <a:cxnLst/>
            <a:rect l="l" t="t" r="r" b="b"/>
            <a:pathLst>
              <a:path h="4662170">
                <a:moveTo>
                  <a:pt x="0" y="0"/>
                </a:moveTo>
                <a:lnTo>
                  <a:pt x="0" y="4661916"/>
                </a:lnTo>
              </a:path>
            </a:pathLst>
          </a:custGeom>
          <a:ln w="1370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96959" y="2064257"/>
            <a:ext cx="0" cy="4662170"/>
          </a:xfrm>
          <a:custGeom>
            <a:avLst/>
            <a:gdLst/>
            <a:ahLst/>
            <a:cxnLst/>
            <a:rect l="l" t="t" r="r" b="b"/>
            <a:pathLst>
              <a:path h="4662170">
                <a:moveTo>
                  <a:pt x="0" y="0"/>
                </a:moveTo>
                <a:lnTo>
                  <a:pt x="0" y="4661916"/>
                </a:lnTo>
              </a:path>
            </a:pathLst>
          </a:custGeom>
          <a:ln w="1370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12833" y="2064257"/>
            <a:ext cx="0" cy="4662170"/>
          </a:xfrm>
          <a:custGeom>
            <a:avLst/>
            <a:gdLst/>
            <a:ahLst/>
            <a:cxnLst/>
            <a:rect l="l" t="t" r="r" b="b"/>
            <a:pathLst>
              <a:path h="4662170">
                <a:moveTo>
                  <a:pt x="0" y="0"/>
                </a:moveTo>
                <a:lnTo>
                  <a:pt x="0" y="4661916"/>
                </a:lnTo>
              </a:path>
            </a:pathLst>
          </a:custGeom>
          <a:ln w="1370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30231" y="2064257"/>
            <a:ext cx="0" cy="4662170"/>
          </a:xfrm>
          <a:custGeom>
            <a:avLst/>
            <a:gdLst/>
            <a:ahLst/>
            <a:cxnLst/>
            <a:rect l="l" t="t" r="r" b="b"/>
            <a:pathLst>
              <a:path h="4662170">
                <a:moveTo>
                  <a:pt x="0" y="0"/>
                </a:moveTo>
                <a:lnTo>
                  <a:pt x="0" y="4661916"/>
                </a:lnTo>
              </a:path>
            </a:pathLst>
          </a:custGeom>
          <a:ln w="1370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46105" y="2064257"/>
            <a:ext cx="0" cy="4662170"/>
          </a:xfrm>
          <a:custGeom>
            <a:avLst/>
            <a:gdLst/>
            <a:ahLst/>
            <a:cxnLst/>
            <a:rect l="l" t="t" r="r" b="b"/>
            <a:pathLst>
              <a:path h="4662170">
                <a:moveTo>
                  <a:pt x="0" y="0"/>
                </a:moveTo>
                <a:lnTo>
                  <a:pt x="0" y="4661916"/>
                </a:lnTo>
              </a:path>
            </a:pathLst>
          </a:custGeom>
          <a:ln w="1370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64265" y="2064257"/>
            <a:ext cx="0" cy="4662170"/>
          </a:xfrm>
          <a:custGeom>
            <a:avLst/>
            <a:gdLst/>
            <a:ahLst/>
            <a:cxnLst/>
            <a:rect l="l" t="t" r="r" b="b"/>
            <a:pathLst>
              <a:path h="4662170">
                <a:moveTo>
                  <a:pt x="0" y="0"/>
                </a:moveTo>
                <a:lnTo>
                  <a:pt x="0" y="4661916"/>
                </a:lnTo>
              </a:path>
            </a:pathLst>
          </a:custGeom>
          <a:ln w="1370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80139" y="2064257"/>
            <a:ext cx="0" cy="4662170"/>
          </a:xfrm>
          <a:custGeom>
            <a:avLst/>
            <a:gdLst/>
            <a:ahLst/>
            <a:cxnLst/>
            <a:rect l="l" t="t" r="r" b="b"/>
            <a:pathLst>
              <a:path h="4662170">
                <a:moveTo>
                  <a:pt x="0" y="0"/>
                </a:moveTo>
                <a:lnTo>
                  <a:pt x="0" y="4661916"/>
                </a:lnTo>
              </a:path>
            </a:pathLst>
          </a:custGeom>
          <a:ln w="1370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597537" y="2064257"/>
            <a:ext cx="0" cy="4662170"/>
          </a:xfrm>
          <a:custGeom>
            <a:avLst/>
            <a:gdLst/>
            <a:ahLst/>
            <a:cxnLst/>
            <a:rect l="l" t="t" r="r" b="b"/>
            <a:pathLst>
              <a:path h="4662170">
                <a:moveTo>
                  <a:pt x="0" y="0"/>
                </a:moveTo>
                <a:lnTo>
                  <a:pt x="0" y="4661916"/>
                </a:lnTo>
              </a:path>
            </a:pathLst>
          </a:custGeom>
          <a:ln w="1370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113411" y="2064257"/>
            <a:ext cx="0" cy="4662170"/>
          </a:xfrm>
          <a:custGeom>
            <a:avLst/>
            <a:gdLst/>
            <a:ahLst/>
            <a:cxnLst/>
            <a:rect l="l" t="t" r="r" b="b"/>
            <a:pathLst>
              <a:path h="4662170">
                <a:moveTo>
                  <a:pt x="0" y="0"/>
                </a:moveTo>
                <a:lnTo>
                  <a:pt x="0" y="4661916"/>
                </a:lnTo>
              </a:path>
            </a:pathLst>
          </a:custGeom>
          <a:ln w="1370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56829" y="2535935"/>
            <a:ext cx="5180965" cy="0"/>
          </a:xfrm>
          <a:custGeom>
            <a:avLst/>
            <a:gdLst/>
            <a:ahLst/>
            <a:cxnLst/>
            <a:rect l="l" t="t" r="r" b="b"/>
            <a:pathLst>
              <a:path w="5180965">
                <a:moveTo>
                  <a:pt x="0" y="0"/>
                </a:moveTo>
                <a:lnTo>
                  <a:pt x="5180838" y="0"/>
                </a:lnTo>
              </a:path>
            </a:pathLst>
          </a:custGeom>
          <a:ln w="1370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56829" y="3000755"/>
            <a:ext cx="5180965" cy="0"/>
          </a:xfrm>
          <a:custGeom>
            <a:avLst/>
            <a:gdLst/>
            <a:ahLst/>
            <a:cxnLst/>
            <a:rect l="l" t="t" r="r" b="b"/>
            <a:pathLst>
              <a:path w="5180965">
                <a:moveTo>
                  <a:pt x="0" y="0"/>
                </a:moveTo>
                <a:lnTo>
                  <a:pt x="5180838" y="0"/>
                </a:lnTo>
              </a:path>
            </a:pathLst>
          </a:custGeom>
          <a:ln w="1370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56829" y="3465576"/>
            <a:ext cx="5180965" cy="0"/>
          </a:xfrm>
          <a:custGeom>
            <a:avLst/>
            <a:gdLst/>
            <a:ahLst/>
            <a:cxnLst/>
            <a:rect l="l" t="t" r="r" b="b"/>
            <a:pathLst>
              <a:path w="5180965">
                <a:moveTo>
                  <a:pt x="0" y="0"/>
                </a:moveTo>
                <a:lnTo>
                  <a:pt x="5180838" y="0"/>
                </a:lnTo>
              </a:path>
            </a:pathLst>
          </a:custGeom>
          <a:ln w="1370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56829" y="3930396"/>
            <a:ext cx="5180965" cy="0"/>
          </a:xfrm>
          <a:custGeom>
            <a:avLst/>
            <a:gdLst/>
            <a:ahLst/>
            <a:cxnLst/>
            <a:rect l="l" t="t" r="r" b="b"/>
            <a:pathLst>
              <a:path w="5180965">
                <a:moveTo>
                  <a:pt x="0" y="0"/>
                </a:moveTo>
                <a:lnTo>
                  <a:pt x="5180838" y="0"/>
                </a:lnTo>
              </a:path>
            </a:pathLst>
          </a:custGeom>
          <a:ln w="1370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456829" y="4395215"/>
            <a:ext cx="5180965" cy="0"/>
          </a:xfrm>
          <a:custGeom>
            <a:avLst/>
            <a:gdLst/>
            <a:ahLst/>
            <a:cxnLst/>
            <a:rect l="l" t="t" r="r" b="b"/>
            <a:pathLst>
              <a:path w="5180965">
                <a:moveTo>
                  <a:pt x="0" y="0"/>
                </a:moveTo>
                <a:lnTo>
                  <a:pt x="5180838" y="0"/>
                </a:lnTo>
              </a:path>
            </a:pathLst>
          </a:custGeom>
          <a:ln w="1370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56829" y="4860035"/>
            <a:ext cx="5180965" cy="0"/>
          </a:xfrm>
          <a:custGeom>
            <a:avLst/>
            <a:gdLst/>
            <a:ahLst/>
            <a:cxnLst/>
            <a:rect l="l" t="t" r="r" b="b"/>
            <a:pathLst>
              <a:path w="5180965">
                <a:moveTo>
                  <a:pt x="0" y="0"/>
                </a:moveTo>
                <a:lnTo>
                  <a:pt x="5180838" y="0"/>
                </a:lnTo>
              </a:path>
            </a:pathLst>
          </a:custGeom>
          <a:ln w="1370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56829" y="5324855"/>
            <a:ext cx="5180965" cy="0"/>
          </a:xfrm>
          <a:custGeom>
            <a:avLst/>
            <a:gdLst/>
            <a:ahLst/>
            <a:cxnLst/>
            <a:rect l="l" t="t" r="r" b="b"/>
            <a:pathLst>
              <a:path w="5180965">
                <a:moveTo>
                  <a:pt x="0" y="0"/>
                </a:moveTo>
                <a:lnTo>
                  <a:pt x="5180838" y="0"/>
                </a:lnTo>
              </a:path>
            </a:pathLst>
          </a:custGeom>
          <a:ln w="1370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56829" y="5789676"/>
            <a:ext cx="5180965" cy="0"/>
          </a:xfrm>
          <a:custGeom>
            <a:avLst/>
            <a:gdLst/>
            <a:ahLst/>
            <a:cxnLst/>
            <a:rect l="l" t="t" r="r" b="b"/>
            <a:pathLst>
              <a:path w="5180965">
                <a:moveTo>
                  <a:pt x="0" y="0"/>
                </a:moveTo>
                <a:lnTo>
                  <a:pt x="5180838" y="0"/>
                </a:lnTo>
              </a:path>
            </a:pathLst>
          </a:custGeom>
          <a:ln w="1370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456829" y="6254496"/>
            <a:ext cx="5180965" cy="0"/>
          </a:xfrm>
          <a:custGeom>
            <a:avLst/>
            <a:gdLst/>
            <a:ahLst/>
            <a:cxnLst/>
            <a:rect l="l" t="t" r="r" b="b"/>
            <a:pathLst>
              <a:path w="5180965">
                <a:moveTo>
                  <a:pt x="0" y="0"/>
                </a:moveTo>
                <a:lnTo>
                  <a:pt x="5180838" y="0"/>
                </a:lnTo>
              </a:path>
            </a:pathLst>
          </a:custGeom>
          <a:ln w="1370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63687" y="2064257"/>
            <a:ext cx="0" cy="4662170"/>
          </a:xfrm>
          <a:custGeom>
            <a:avLst/>
            <a:gdLst/>
            <a:ahLst/>
            <a:cxnLst/>
            <a:rect l="l" t="t" r="r" b="b"/>
            <a:pathLst>
              <a:path h="4662170">
                <a:moveTo>
                  <a:pt x="0" y="0"/>
                </a:moveTo>
                <a:lnTo>
                  <a:pt x="0" y="4661916"/>
                </a:lnTo>
              </a:path>
            </a:pathLst>
          </a:custGeom>
          <a:ln w="1370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630809" y="2064257"/>
            <a:ext cx="0" cy="4662170"/>
          </a:xfrm>
          <a:custGeom>
            <a:avLst/>
            <a:gdLst/>
            <a:ahLst/>
            <a:cxnLst/>
            <a:rect l="l" t="t" r="r" b="b"/>
            <a:pathLst>
              <a:path h="4662170">
                <a:moveTo>
                  <a:pt x="0" y="0"/>
                </a:moveTo>
                <a:lnTo>
                  <a:pt x="0" y="4661916"/>
                </a:lnTo>
              </a:path>
            </a:pathLst>
          </a:custGeom>
          <a:ln w="1370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56829" y="2071116"/>
            <a:ext cx="5180965" cy="0"/>
          </a:xfrm>
          <a:custGeom>
            <a:avLst/>
            <a:gdLst/>
            <a:ahLst/>
            <a:cxnLst/>
            <a:rect l="l" t="t" r="r" b="b"/>
            <a:pathLst>
              <a:path w="5180965">
                <a:moveTo>
                  <a:pt x="0" y="0"/>
                </a:moveTo>
                <a:lnTo>
                  <a:pt x="5180838" y="0"/>
                </a:lnTo>
              </a:path>
            </a:pathLst>
          </a:custGeom>
          <a:ln w="1370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456829" y="6719316"/>
            <a:ext cx="5180965" cy="0"/>
          </a:xfrm>
          <a:custGeom>
            <a:avLst/>
            <a:gdLst/>
            <a:ahLst/>
            <a:cxnLst/>
            <a:rect l="l" t="t" r="r" b="b"/>
            <a:pathLst>
              <a:path w="5180965">
                <a:moveTo>
                  <a:pt x="0" y="0"/>
                </a:moveTo>
                <a:lnTo>
                  <a:pt x="5180838" y="0"/>
                </a:lnTo>
              </a:path>
            </a:pathLst>
          </a:custGeom>
          <a:ln w="1370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040760" y="2442781"/>
            <a:ext cx="741680" cy="9550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640"/>
              </a:spcBef>
              <a:tabLst>
                <a:tab pos="516890" algn="l"/>
              </a:tabLst>
            </a:pPr>
            <a:r>
              <a:rPr sz="2600" b="1" spc="-10" dirty="0">
                <a:solidFill>
                  <a:srgbClr val="FF0000"/>
                </a:solidFill>
                <a:latin typeface="Symbol"/>
                <a:cs typeface="Symbol"/>
              </a:rPr>
              <a:t></a:t>
            </a:r>
            <a:r>
              <a:rPr sz="2600" spc="-1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600" b="1" spc="-10" dirty="0">
                <a:solidFill>
                  <a:srgbClr val="FF0000"/>
                </a:solidFill>
                <a:latin typeface="Symbol"/>
                <a:cs typeface="Symbol"/>
              </a:rPr>
              <a:t></a:t>
            </a:r>
            <a:endParaRPr sz="2600">
              <a:latin typeface="Symbol"/>
              <a:cs typeface="Symbol"/>
            </a:endParaRPr>
          </a:p>
          <a:p>
            <a:pPr marR="5080" algn="r">
              <a:lnSpc>
                <a:spcPct val="100000"/>
              </a:lnSpc>
              <a:spcBef>
                <a:spcPts val="540"/>
              </a:spcBef>
            </a:pPr>
            <a:r>
              <a:rPr sz="2600" b="1" spc="-10" dirty="0">
                <a:solidFill>
                  <a:srgbClr val="FF0000"/>
                </a:solidFill>
                <a:latin typeface="Symbol"/>
                <a:cs typeface="Symbol"/>
              </a:rPr>
              <a:t>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074793" y="4766820"/>
            <a:ext cx="1257935" cy="9550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  <a:tabLst>
                <a:tab pos="528955" algn="l"/>
                <a:tab pos="1045844" algn="l"/>
              </a:tabLst>
            </a:pPr>
            <a:r>
              <a:rPr sz="2600" b="1" spc="-10" dirty="0">
                <a:solidFill>
                  <a:srgbClr val="FF0000"/>
                </a:solidFill>
                <a:latin typeface="Symbol"/>
                <a:cs typeface="Symbol"/>
              </a:rPr>
              <a:t></a:t>
            </a:r>
            <a:r>
              <a:rPr sz="2600" spc="-1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600" b="1" spc="-10" dirty="0">
                <a:solidFill>
                  <a:srgbClr val="FF0000"/>
                </a:solidFill>
                <a:latin typeface="Symbol"/>
                <a:cs typeface="Symbol"/>
              </a:rPr>
              <a:t></a:t>
            </a:r>
            <a:r>
              <a:rPr sz="2600" spc="-1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600" b="1" spc="-10" dirty="0">
                <a:solidFill>
                  <a:srgbClr val="FF0000"/>
                </a:solidFill>
                <a:latin typeface="Symbol"/>
                <a:cs typeface="Symbol"/>
              </a:rPr>
              <a:t></a:t>
            </a:r>
            <a:endParaRPr sz="2600">
              <a:latin typeface="Symbol"/>
              <a:cs typeface="Symbol"/>
            </a:endParaRPr>
          </a:p>
          <a:p>
            <a:pPr marL="13335">
              <a:lnSpc>
                <a:spcPct val="100000"/>
              </a:lnSpc>
              <a:spcBef>
                <a:spcPts val="540"/>
              </a:spcBef>
              <a:tabLst>
                <a:tab pos="530225" algn="l"/>
                <a:tab pos="1045844" algn="l"/>
              </a:tabLst>
            </a:pPr>
            <a:r>
              <a:rPr sz="3900" b="1" spc="-7" baseline="1068" dirty="0">
                <a:latin typeface="Constantia"/>
                <a:cs typeface="Constantia"/>
              </a:rPr>
              <a:t>#	#	</a:t>
            </a:r>
            <a:r>
              <a:rPr sz="2600" b="1" spc="-10" dirty="0">
                <a:solidFill>
                  <a:srgbClr val="FF0000"/>
                </a:solidFill>
                <a:latin typeface="Symbol"/>
                <a:cs typeface="Symbol"/>
              </a:rPr>
              <a:t></a:t>
            </a:r>
            <a:endParaRPr sz="2600">
              <a:latin typeface="Symbol"/>
              <a:cs typeface="Symbo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041433" y="5704829"/>
            <a:ext cx="3888740" cy="149415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2078989">
              <a:lnSpc>
                <a:spcPct val="100000"/>
              </a:lnSpc>
              <a:spcBef>
                <a:spcPts val="575"/>
              </a:spcBef>
              <a:tabLst>
                <a:tab pos="2596515" algn="l"/>
                <a:tab pos="3114040" algn="l"/>
                <a:tab pos="3631565" algn="l"/>
              </a:tabLst>
            </a:pPr>
            <a:r>
              <a:rPr sz="2600" b="1" spc="-10" dirty="0">
                <a:solidFill>
                  <a:srgbClr val="FF0000"/>
                </a:solidFill>
                <a:latin typeface="Symbol"/>
                <a:cs typeface="Symbol"/>
              </a:rPr>
              <a:t></a:t>
            </a:r>
            <a:r>
              <a:rPr sz="2600" spc="-1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600" b="1" spc="-10" dirty="0">
                <a:solidFill>
                  <a:srgbClr val="FF0000"/>
                </a:solidFill>
                <a:latin typeface="Symbol"/>
                <a:cs typeface="Symbol"/>
              </a:rPr>
              <a:t></a:t>
            </a:r>
            <a:r>
              <a:rPr sz="2600" spc="-1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600" b="1" spc="-10" dirty="0">
                <a:solidFill>
                  <a:srgbClr val="FF0000"/>
                </a:solidFill>
                <a:latin typeface="Symbol"/>
                <a:cs typeface="Symbol"/>
              </a:rPr>
              <a:t></a:t>
            </a:r>
            <a:r>
              <a:rPr sz="2600" spc="-1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600" b="1" spc="-10" dirty="0">
                <a:solidFill>
                  <a:srgbClr val="FF0000"/>
                </a:solidFill>
                <a:latin typeface="Symbol"/>
                <a:cs typeface="Symbol"/>
              </a:rPr>
              <a:t></a:t>
            </a:r>
            <a:endParaRPr sz="26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475"/>
              </a:spcBef>
              <a:tabLst>
                <a:tab pos="528955" algn="l"/>
                <a:tab pos="1045210" algn="l"/>
                <a:tab pos="1562100" algn="l"/>
                <a:tab pos="2078355" algn="l"/>
                <a:tab pos="2595245" algn="l"/>
                <a:tab pos="3111500" algn="l"/>
                <a:tab pos="3629660" algn="l"/>
              </a:tabLst>
            </a:pPr>
            <a:r>
              <a:rPr sz="2600" b="1" spc="-5" dirty="0">
                <a:latin typeface="Constantia"/>
                <a:cs typeface="Constantia"/>
              </a:rPr>
              <a:t>#	#	#	#	#	#	#	#</a:t>
            </a:r>
            <a:endParaRPr sz="2600">
              <a:latin typeface="Constantia"/>
              <a:cs typeface="Constantia"/>
            </a:endParaRPr>
          </a:p>
          <a:p>
            <a:pPr marL="1542415">
              <a:lnSpc>
                <a:spcPct val="100000"/>
              </a:lnSpc>
              <a:spcBef>
                <a:spcPts val="1785"/>
              </a:spcBef>
            </a:pPr>
            <a:r>
              <a:rPr sz="2150" b="1" spc="-5" dirty="0">
                <a:latin typeface="Times New Roman"/>
                <a:cs typeface="Times New Roman"/>
              </a:rPr>
              <a:t>maze[10][10]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524863" y="1969579"/>
            <a:ext cx="4858385" cy="46736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  <a:tabLst>
                <a:tab pos="528955" algn="l"/>
                <a:tab pos="1045210" algn="l"/>
                <a:tab pos="1562100" algn="l"/>
                <a:tab pos="2078355" algn="l"/>
                <a:tab pos="2595245" algn="l"/>
                <a:tab pos="3111500" algn="l"/>
                <a:tab pos="3628390" algn="l"/>
                <a:tab pos="4146550" algn="l"/>
                <a:tab pos="4663440" algn="l"/>
              </a:tabLst>
            </a:pPr>
            <a:r>
              <a:rPr sz="2600" b="1" spc="-5" dirty="0">
                <a:latin typeface="Constantia"/>
                <a:cs typeface="Constantia"/>
              </a:rPr>
              <a:t>#	#	#	#	#	#	#	#	#	#</a:t>
            </a:r>
            <a:endParaRPr sz="26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1562100" algn="l"/>
                <a:tab pos="2079625" algn="l"/>
                <a:tab pos="2595245" algn="l"/>
                <a:tab pos="3629025" algn="l"/>
                <a:tab pos="4662805" algn="l"/>
              </a:tabLst>
            </a:pPr>
            <a:r>
              <a:rPr sz="2600" b="1" spc="-5" dirty="0">
                <a:latin typeface="Constantia"/>
                <a:cs typeface="Constantia"/>
              </a:rPr>
              <a:t>#	#	</a:t>
            </a:r>
            <a:r>
              <a:rPr sz="2600" b="1" spc="-5" dirty="0">
                <a:solidFill>
                  <a:srgbClr val="0070C0"/>
                </a:solidFill>
                <a:latin typeface="Constantia"/>
                <a:cs typeface="Constantia"/>
              </a:rPr>
              <a:t>$	$	</a:t>
            </a:r>
            <a:r>
              <a:rPr sz="2600" b="1" spc="-5" dirty="0">
                <a:latin typeface="Constantia"/>
                <a:cs typeface="Constantia"/>
              </a:rPr>
              <a:t>#	#</a:t>
            </a:r>
            <a:endParaRPr sz="26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1562100" algn="l"/>
                <a:tab pos="2079625" algn="l"/>
                <a:tab pos="2596515" algn="l"/>
                <a:tab pos="3112770" algn="l"/>
                <a:tab pos="3629025" algn="l"/>
                <a:tab pos="4662805" algn="l"/>
              </a:tabLst>
            </a:pPr>
            <a:r>
              <a:rPr sz="2600" b="1" spc="-5" dirty="0">
                <a:latin typeface="Constantia"/>
                <a:cs typeface="Constantia"/>
              </a:rPr>
              <a:t>#	#	</a:t>
            </a:r>
            <a:r>
              <a:rPr sz="2600" b="1" spc="-5" dirty="0">
                <a:solidFill>
                  <a:srgbClr val="0070C0"/>
                </a:solidFill>
                <a:latin typeface="Constantia"/>
                <a:cs typeface="Constantia"/>
              </a:rPr>
              <a:t>$	$	$	</a:t>
            </a:r>
            <a:r>
              <a:rPr sz="2600" b="1" spc="-5" dirty="0">
                <a:latin typeface="Constantia"/>
                <a:cs typeface="Constantia"/>
              </a:rPr>
              <a:t>#	#</a:t>
            </a:r>
            <a:endParaRPr sz="2600">
              <a:latin typeface="Constantia"/>
              <a:cs typeface="Constantia"/>
            </a:endParaRPr>
          </a:p>
          <a:p>
            <a:pPr marL="12700" marR="5080">
              <a:lnSpc>
                <a:spcPct val="117300"/>
              </a:lnSpc>
              <a:spcBef>
                <a:spcPts val="65"/>
              </a:spcBef>
              <a:tabLst>
                <a:tab pos="528320" algn="l"/>
                <a:tab pos="1045844" algn="l"/>
                <a:tab pos="1562100" algn="l"/>
                <a:tab pos="2079625" algn="l"/>
                <a:tab pos="2595245" algn="l"/>
                <a:tab pos="3113405" algn="l"/>
                <a:tab pos="4147185" algn="l"/>
                <a:tab pos="4662805" algn="l"/>
              </a:tabLst>
            </a:pPr>
            <a:r>
              <a:rPr sz="3900" b="1" spc="-7" baseline="1068" dirty="0">
                <a:latin typeface="Constantia"/>
                <a:cs typeface="Constantia"/>
              </a:rPr>
              <a:t>#	</a:t>
            </a:r>
            <a:r>
              <a:rPr sz="2600" b="1" spc="-10" dirty="0">
                <a:solidFill>
                  <a:srgbClr val="FF0000"/>
                </a:solidFill>
                <a:latin typeface="Symbol"/>
                <a:cs typeface="Symbol"/>
              </a:rPr>
              <a:t></a:t>
            </a:r>
            <a:r>
              <a:rPr sz="2600" spc="-1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600" b="1" spc="-10" dirty="0">
                <a:solidFill>
                  <a:srgbClr val="FF0000"/>
                </a:solidFill>
                <a:latin typeface="Symbol"/>
                <a:cs typeface="Symbol"/>
              </a:rPr>
              <a:t></a:t>
            </a:r>
            <a:r>
              <a:rPr sz="2600" spc="-1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3900" b="1" spc="-7" baseline="1068" dirty="0">
                <a:solidFill>
                  <a:srgbClr val="0070C0"/>
                </a:solidFill>
                <a:latin typeface="Constantia"/>
                <a:cs typeface="Constantia"/>
              </a:rPr>
              <a:t>$	$	</a:t>
            </a:r>
            <a:r>
              <a:rPr sz="3900" b="1" spc="-7" baseline="1068" dirty="0">
                <a:latin typeface="Constantia"/>
                <a:cs typeface="Constantia"/>
              </a:rPr>
              <a:t>#	#		#  #	</a:t>
            </a:r>
            <a:r>
              <a:rPr sz="2600" b="1" spc="-10" dirty="0">
                <a:solidFill>
                  <a:srgbClr val="FF0000"/>
                </a:solidFill>
                <a:latin typeface="Symbol"/>
                <a:cs typeface="Symbol"/>
              </a:rPr>
              <a:t></a:t>
            </a:r>
            <a:r>
              <a:rPr sz="2600" spc="-1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3900" b="1" spc="-7" baseline="1068" dirty="0">
                <a:latin typeface="Constantia"/>
                <a:cs typeface="Constantia"/>
              </a:rPr>
              <a:t>#	#	#			#	#</a:t>
            </a:r>
            <a:endParaRPr sz="3900" baseline="1068">
              <a:latin typeface="Constantia"/>
              <a:cs typeface="Constantia"/>
            </a:endParaRPr>
          </a:p>
          <a:p>
            <a:pPr marL="12700" marR="5080">
              <a:lnSpc>
                <a:spcPct val="115199"/>
              </a:lnSpc>
              <a:spcBef>
                <a:spcPts val="65"/>
              </a:spcBef>
              <a:tabLst>
                <a:tab pos="528320" algn="l"/>
                <a:tab pos="1045210" algn="l"/>
                <a:tab pos="1562735" algn="l"/>
                <a:tab pos="2079625" algn="l"/>
                <a:tab pos="3112770" algn="l"/>
                <a:tab pos="4147185" algn="l"/>
                <a:tab pos="4662805" algn="l"/>
              </a:tabLst>
            </a:pPr>
            <a:r>
              <a:rPr sz="3900" b="1" spc="-7" baseline="1068" dirty="0">
                <a:latin typeface="Constantia"/>
                <a:cs typeface="Constantia"/>
              </a:rPr>
              <a:t>#	</a:t>
            </a:r>
            <a:r>
              <a:rPr sz="2600" b="1" spc="-10" dirty="0">
                <a:solidFill>
                  <a:srgbClr val="FF0000"/>
                </a:solidFill>
                <a:latin typeface="Symbol"/>
                <a:cs typeface="Symbol"/>
              </a:rPr>
              <a:t></a:t>
            </a:r>
            <a:r>
              <a:rPr sz="2600" spc="-1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600" b="1" spc="-10" dirty="0">
                <a:solidFill>
                  <a:srgbClr val="FF0000"/>
                </a:solidFill>
                <a:latin typeface="Symbol"/>
                <a:cs typeface="Symbol"/>
              </a:rPr>
              <a:t></a:t>
            </a:r>
            <a:r>
              <a:rPr sz="2600" spc="-1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600" b="1" spc="-10" dirty="0">
                <a:solidFill>
                  <a:srgbClr val="FF0000"/>
                </a:solidFill>
                <a:latin typeface="Symbol"/>
                <a:cs typeface="Symbol"/>
              </a:rPr>
              <a:t></a:t>
            </a:r>
            <a:r>
              <a:rPr sz="2600" spc="-1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3900" b="1" spc="-7" baseline="1068" dirty="0">
                <a:latin typeface="Constantia"/>
                <a:cs typeface="Constantia"/>
              </a:rPr>
              <a:t>#		#	#  </a:t>
            </a:r>
            <a:r>
              <a:rPr sz="2600" b="1" spc="-5" dirty="0">
                <a:latin typeface="Constantia"/>
                <a:cs typeface="Constantia"/>
              </a:rPr>
              <a:t>#		#			#		#</a:t>
            </a:r>
            <a:endParaRPr sz="2600">
              <a:latin typeface="Constantia"/>
              <a:cs typeface="Constantia"/>
            </a:endParaRPr>
          </a:p>
          <a:p>
            <a:pPr marL="12700" marR="5080">
              <a:lnSpc>
                <a:spcPct val="117300"/>
              </a:lnSpc>
              <a:tabLst>
                <a:tab pos="529590" algn="l"/>
                <a:tab pos="1046480" algn="l"/>
                <a:tab pos="3112770" algn="l"/>
                <a:tab pos="3629025" algn="l"/>
                <a:tab pos="4662805" algn="l"/>
              </a:tabLst>
            </a:pPr>
            <a:r>
              <a:rPr sz="2600" b="1" spc="-5" dirty="0">
                <a:latin typeface="Constantia"/>
                <a:cs typeface="Constantia"/>
              </a:rPr>
              <a:t>#	#	#	#	#	#  #					#</a:t>
            </a:r>
            <a:endParaRPr sz="26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4662805" algn="l"/>
              </a:tabLst>
            </a:pPr>
            <a:r>
              <a:rPr sz="2600" b="1" spc="-5" dirty="0">
                <a:latin typeface="Constantia"/>
                <a:cs typeface="Constantia"/>
              </a:rPr>
              <a:t>#	#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82173" y="2043937"/>
            <a:ext cx="217804" cy="4631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00" b="1" spc="10" dirty="0">
                <a:latin typeface="Times New Roman"/>
                <a:cs typeface="Times New Roman"/>
              </a:rPr>
              <a:t>0</a:t>
            </a: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3000" b="1" spc="10" dirty="0">
                <a:latin typeface="Times New Roman"/>
                <a:cs typeface="Times New Roman"/>
              </a:rPr>
              <a:t>1</a:t>
            </a: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3000" b="1" spc="10" dirty="0">
                <a:latin typeface="Times New Roman"/>
                <a:cs typeface="Times New Roman"/>
              </a:rPr>
              <a:t>2</a:t>
            </a: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3000" b="1" spc="10" dirty="0">
                <a:latin typeface="Times New Roman"/>
                <a:cs typeface="Times New Roman"/>
              </a:rPr>
              <a:t>3</a:t>
            </a: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3000" b="1" spc="10" dirty="0">
                <a:latin typeface="Times New Roman"/>
                <a:cs typeface="Times New Roman"/>
              </a:rPr>
              <a:t>4</a:t>
            </a: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3000" b="1" spc="10" dirty="0">
                <a:latin typeface="Times New Roman"/>
                <a:cs typeface="Times New Roman"/>
              </a:rPr>
              <a:t>5</a:t>
            </a: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3000" b="1" spc="10" dirty="0">
                <a:latin typeface="Times New Roman"/>
                <a:cs typeface="Times New Roman"/>
              </a:rPr>
              <a:t>6</a:t>
            </a: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3000" b="1" spc="10" dirty="0">
                <a:latin typeface="Times New Roman"/>
                <a:cs typeface="Times New Roman"/>
              </a:rPr>
              <a:t>7</a:t>
            </a: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3000" b="1" spc="10" dirty="0">
                <a:latin typeface="Times New Roman"/>
                <a:cs typeface="Times New Roman"/>
              </a:rPr>
              <a:t>8</a:t>
            </a: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3000" b="1" spc="10" dirty="0">
                <a:latin typeface="Times New Roman"/>
                <a:cs typeface="Times New Roman"/>
              </a:rPr>
              <a:t>9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067427" y="4434332"/>
            <a:ext cx="1920239" cy="1217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3115"/>
              </a:lnSpc>
              <a:spcBef>
                <a:spcPts val="90"/>
              </a:spcBef>
            </a:pPr>
            <a:r>
              <a:rPr sz="2600" b="1" spc="-15" dirty="0">
                <a:solidFill>
                  <a:srgbClr val="0070C0"/>
                </a:solidFill>
                <a:latin typeface="SimSun"/>
                <a:cs typeface="SimSun"/>
              </a:rPr>
              <a:t>箭头：走向</a:t>
            </a:r>
            <a:endParaRPr sz="2600">
              <a:latin typeface="SimSun"/>
              <a:cs typeface="SimSun"/>
            </a:endParaRPr>
          </a:p>
          <a:p>
            <a:pPr marL="12700">
              <a:lnSpc>
                <a:spcPts val="3115"/>
              </a:lnSpc>
            </a:pPr>
            <a:r>
              <a:rPr sz="2600" b="1" spc="-10" dirty="0">
                <a:solidFill>
                  <a:srgbClr val="0070C0"/>
                </a:solidFill>
                <a:latin typeface="Constantia"/>
                <a:cs typeface="Constantia"/>
              </a:rPr>
              <a:t>$</a:t>
            </a:r>
            <a:r>
              <a:rPr sz="2600" b="1" spc="-10" dirty="0">
                <a:solidFill>
                  <a:srgbClr val="0070C0"/>
                </a:solidFill>
                <a:latin typeface="SimSun"/>
                <a:cs typeface="SimSun"/>
              </a:rPr>
              <a:t>：</a:t>
            </a:r>
            <a:r>
              <a:rPr sz="2600" b="1" spc="-15" dirty="0">
                <a:solidFill>
                  <a:srgbClr val="0070C0"/>
                </a:solidFill>
                <a:latin typeface="SimSun"/>
                <a:cs typeface="SimSun"/>
              </a:rPr>
              <a:t>走不通</a:t>
            </a:r>
            <a:endParaRPr sz="2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2600" b="1" spc="-10" dirty="0">
                <a:solidFill>
                  <a:srgbClr val="FF0000"/>
                </a:solidFill>
                <a:latin typeface="Symbol"/>
                <a:cs typeface="Symbol"/>
              </a:rPr>
              <a:t></a:t>
            </a:r>
            <a:r>
              <a:rPr sz="2600" b="1" spc="-15" dirty="0">
                <a:solidFill>
                  <a:srgbClr val="0070C0"/>
                </a:solidFill>
                <a:latin typeface="SimSun"/>
                <a:cs typeface="SimSun"/>
              </a:rPr>
              <a:t>：成功走出</a:t>
            </a:r>
            <a:endParaRPr sz="2600">
              <a:latin typeface="SimSun"/>
              <a:cs typeface="SimSu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767444" y="2811291"/>
            <a:ext cx="932815" cy="184785"/>
          </a:xfrm>
          <a:custGeom>
            <a:avLst/>
            <a:gdLst/>
            <a:ahLst/>
            <a:cxnLst/>
            <a:rect l="l" t="t" r="r" b="b"/>
            <a:pathLst>
              <a:path w="932815" h="184785">
                <a:moveTo>
                  <a:pt x="850948" y="92403"/>
                </a:moveTo>
                <a:lnTo>
                  <a:pt x="815984" y="72116"/>
                </a:lnTo>
                <a:lnTo>
                  <a:pt x="0" y="72116"/>
                </a:lnTo>
                <a:lnTo>
                  <a:pt x="0" y="113264"/>
                </a:lnTo>
                <a:lnTo>
                  <a:pt x="815376" y="113264"/>
                </a:lnTo>
                <a:lnTo>
                  <a:pt x="850948" y="92403"/>
                </a:lnTo>
                <a:close/>
              </a:path>
              <a:path w="932815" h="184785">
                <a:moveTo>
                  <a:pt x="932700" y="92690"/>
                </a:moveTo>
                <a:lnTo>
                  <a:pt x="778776" y="2774"/>
                </a:lnTo>
                <a:lnTo>
                  <a:pt x="770940" y="0"/>
                </a:lnTo>
                <a:lnTo>
                  <a:pt x="762960" y="583"/>
                </a:lnTo>
                <a:lnTo>
                  <a:pt x="755839" y="4167"/>
                </a:lnTo>
                <a:lnTo>
                  <a:pt x="750582" y="10394"/>
                </a:lnTo>
                <a:lnTo>
                  <a:pt x="747808" y="17799"/>
                </a:lnTo>
                <a:lnTo>
                  <a:pt x="748391" y="25634"/>
                </a:lnTo>
                <a:lnTo>
                  <a:pt x="751975" y="32896"/>
                </a:lnTo>
                <a:lnTo>
                  <a:pt x="758202" y="38588"/>
                </a:lnTo>
                <a:lnTo>
                  <a:pt x="815984" y="72116"/>
                </a:lnTo>
                <a:lnTo>
                  <a:pt x="891540" y="72116"/>
                </a:lnTo>
                <a:lnTo>
                  <a:pt x="891540" y="116530"/>
                </a:lnTo>
                <a:lnTo>
                  <a:pt x="932700" y="92690"/>
                </a:lnTo>
                <a:close/>
              </a:path>
              <a:path w="932815" h="184785">
                <a:moveTo>
                  <a:pt x="891540" y="116530"/>
                </a:moveTo>
                <a:lnTo>
                  <a:pt x="891540" y="113264"/>
                </a:lnTo>
                <a:lnTo>
                  <a:pt x="815376" y="113264"/>
                </a:lnTo>
                <a:lnTo>
                  <a:pt x="758202" y="146792"/>
                </a:lnTo>
                <a:lnTo>
                  <a:pt x="751975" y="152054"/>
                </a:lnTo>
                <a:lnTo>
                  <a:pt x="748391" y="159174"/>
                </a:lnTo>
                <a:lnTo>
                  <a:pt x="747808" y="167151"/>
                </a:lnTo>
                <a:lnTo>
                  <a:pt x="750582" y="174986"/>
                </a:lnTo>
                <a:lnTo>
                  <a:pt x="755839" y="181094"/>
                </a:lnTo>
                <a:lnTo>
                  <a:pt x="762960" y="184415"/>
                </a:lnTo>
                <a:lnTo>
                  <a:pt x="770940" y="184737"/>
                </a:lnTo>
                <a:lnTo>
                  <a:pt x="778776" y="181844"/>
                </a:lnTo>
                <a:lnTo>
                  <a:pt x="891540" y="116530"/>
                </a:lnTo>
                <a:close/>
              </a:path>
              <a:path w="932815" h="184785">
                <a:moveTo>
                  <a:pt x="881646" y="113264"/>
                </a:moveTo>
                <a:lnTo>
                  <a:pt x="881646" y="110216"/>
                </a:lnTo>
                <a:lnTo>
                  <a:pt x="850948" y="92403"/>
                </a:lnTo>
                <a:lnTo>
                  <a:pt x="815376" y="113264"/>
                </a:lnTo>
                <a:lnTo>
                  <a:pt x="881646" y="113264"/>
                </a:lnTo>
                <a:close/>
              </a:path>
              <a:path w="932815" h="184785">
                <a:moveTo>
                  <a:pt x="891540" y="113264"/>
                </a:moveTo>
                <a:lnTo>
                  <a:pt x="891540" y="72116"/>
                </a:lnTo>
                <a:lnTo>
                  <a:pt x="815984" y="72116"/>
                </a:lnTo>
                <a:lnTo>
                  <a:pt x="850948" y="92403"/>
                </a:lnTo>
                <a:lnTo>
                  <a:pt x="881646" y="74402"/>
                </a:lnTo>
                <a:lnTo>
                  <a:pt x="881646" y="113264"/>
                </a:lnTo>
                <a:lnTo>
                  <a:pt x="891540" y="113264"/>
                </a:lnTo>
                <a:close/>
              </a:path>
              <a:path w="932815" h="184785">
                <a:moveTo>
                  <a:pt x="881646" y="110216"/>
                </a:moveTo>
                <a:lnTo>
                  <a:pt x="881646" y="74402"/>
                </a:lnTo>
                <a:lnTo>
                  <a:pt x="850948" y="92403"/>
                </a:lnTo>
                <a:lnTo>
                  <a:pt x="881646" y="110216"/>
                </a:lnTo>
                <a:close/>
              </a:path>
            </a:pathLst>
          </a:custGeom>
          <a:solidFill>
            <a:srgbClr val="009D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675404" y="2903982"/>
            <a:ext cx="184785" cy="840105"/>
          </a:xfrm>
          <a:custGeom>
            <a:avLst/>
            <a:gdLst/>
            <a:ahLst/>
            <a:cxnLst/>
            <a:rect l="l" t="t" r="r" b="b"/>
            <a:pathLst>
              <a:path w="184784" h="840104">
                <a:moveTo>
                  <a:pt x="92337" y="757397"/>
                </a:moveTo>
                <a:lnTo>
                  <a:pt x="37950" y="665226"/>
                </a:lnTo>
                <a:lnTo>
                  <a:pt x="32688" y="658999"/>
                </a:lnTo>
                <a:lnTo>
                  <a:pt x="25566" y="655415"/>
                </a:lnTo>
                <a:lnTo>
                  <a:pt x="17585" y="654831"/>
                </a:lnTo>
                <a:lnTo>
                  <a:pt x="9744" y="657605"/>
                </a:lnTo>
                <a:lnTo>
                  <a:pt x="3641" y="662868"/>
                </a:lnTo>
                <a:lnTo>
                  <a:pt x="320" y="669988"/>
                </a:lnTo>
                <a:lnTo>
                  <a:pt x="0" y="677965"/>
                </a:lnTo>
                <a:lnTo>
                  <a:pt x="2898" y="685800"/>
                </a:lnTo>
                <a:lnTo>
                  <a:pt x="71477" y="804217"/>
                </a:lnTo>
                <a:lnTo>
                  <a:pt x="71477" y="798576"/>
                </a:lnTo>
                <a:lnTo>
                  <a:pt x="74526" y="798576"/>
                </a:lnTo>
                <a:lnTo>
                  <a:pt x="74526" y="787907"/>
                </a:lnTo>
                <a:lnTo>
                  <a:pt x="92337" y="757397"/>
                </a:lnTo>
                <a:close/>
              </a:path>
              <a:path w="184784" h="840104">
                <a:moveTo>
                  <a:pt x="112626" y="722640"/>
                </a:moveTo>
                <a:lnTo>
                  <a:pt x="112626" y="0"/>
                </a:lnTo>
                <a:lnTo>
                  <a:pt x="71477" y="0"/>
                </a:lnTo>
                <a:lnTo>
                  <a:pt x="71477" y="722044"/>
                </a:lnTo>
                <a:lnTo>
                  <a:pt x="92337" y="757397"/>
                </a:lnTo>
                <a:lnTo>
                  <a:pt x="112626" y="722640"/>
                </a:lnTo>
                <a:close/>
              </a:path>
              <a:path w="184784" h="840104">
                <a:moveTo>
                  <a:pt x="112626" y="804487"/>
                </a:moveTo>
                <a:lnTo>
                  <a:pt x="112626" y="798576"/>
                </a:lnTo>
                <a:lnTo>
                  <a:pt x="71477" y="798576"/>
                </a:lnTo>
                <a:lnTo>
                  <a:pt x="71477" y="804217"/>
                </a:lnTo>
                <a:lnTo>
                  <a:pt x="92040" y="839723"/>
                </a:lnTo>
                <a:lnTo>
                  <a:pt x="112626" y="804487"/>
                </a:lnTo>
                <a:close/>
              </a:path>
              <a:path w="184784" h="840104">
                <a:moveTo>
                  <a:pt x="110340" y="787907"/>
                </a:moveTo>
                <a:lnTo>
                  <a:pt x="92337" y="757397"/>
                </a:lnTo>
                <a:lnTo>
                  <a:pt x="74526" y="787907"/>
                </a:lnTo>
                <a:lnTo>
                  <a:pt x="110340" y="787907"/>
                </a:lnTo>
                <a:close/>
              </a:path>
              <a:path w="184784" h="840104">
                <a:moveTo>
                  <a:pt x="110340" y="798576"/>
                </a:moveTo>
                <a:lnTo>
                  <a:pt x="110340" y="787907"/>
                </a:lnTo>
                <a:lnTo>
                  <a:pt x="74526" y="787907"/>
                </a:lnTo>
                <a:lnTo>
                  <a:pt x="74526" y="798576"/>
                </a:lnTo>
                <a:lnTo>
                  <a:pt x="110340" y="798576"/>
                </a:lnTo>
                <a:close/>
              </a:path>
              <a:path w="184784" h="840104">
                <a:moveTo>
                  <a:pt x="184741" y="677965"/>
                </a:moveTo>
                <a:lnTo>
                  <a:pt x="184154" y="669988"/>
                </a:lnTo>
                <a:lnTo>
                  <a:pt x="180570" y="662868"/>
                </a:lnTo>
                <a:lnTo>
                  <a:pt x="174348" y="657605"/>
                </a:lnTo>
                <a:lnTo>
                  <a:pt x="166621" y="654831"/>
                </a:lnTo>
                <a:lnTo>
                  <a:pt x="158821" y="655415"/>
                </a:lnTo>
                <a:lnTo>
                  <a:pt x="151733" y="658999"/>
                </a:lnTo>
                <a:lnTo>
                  <a:pt x="146142" y="665226"/>
                </a:lnTo>
                <a:lnTo>
                  <a:pt x="92337" y="757397"/>
                </a:lnTo>
                <a:lnTo>
                  <a:pt x="110340" y="787907"/>
                </a:lnTo>
                <a:lnTo>
                  <a:pt x="110340" y="798576"/>
                </a:lnTo>
                <a:lnTo>
                  <a:pt x="112626" y="798576"/>
                </a:lnTo>
                <a:lnTo>
                  <a:pt x="112626" y="804487"/>
                </a:lnTo>
                <a:lnTo>
                  <a:pt x="181968" y="685800"/>
                </a:lnTo>
                <a:lnTo>
                  <a:pt x="184741" y="677965"/>
                </a:lnTo>
                <a:close/>
              </a:path>
            </a:pathLst>
          </a:custGeom>
          <a:solidFill>
            <a:srgbClr val="009D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834007" y="2811291"/>
            <a:ext cx="933450" cy="184785"/>
          </a:xfrm>
          <a:custGeom>
            <a:avLst/>
            <a:gdLst/>
            <a:ahLst/>
            <a:cxnLst/>
            <a:rect l="l" t="t" r="r" b="b"/>
            <a:pathLst>
              <a:path w="933450" h="184785">
                <a:moveTo>
                  <a:pt x="184236" y="17799"/>
                </a:moveTo>
                <a:lnTo>
                  <a:pt x="181343" y="10394"/>
                </a:lnTo>
                <a:lnTo>
                  <a:pt x="176098" y="4167"/>
                </a:lnTo>
                <a:lnTo>
                  <a:pt x="169062" y="583"/>
                </a:lnTo>
                <a:lnTo>
                  <a:pt x="161312" y="0"/>
                </a:lnTo>
                <a:lnTo>
                  <a:pt x="153924" y="2774"/>
                </a:lnTo>
                <a:lnTo>
                  <a:pt x="0" y="92690"/>
                </a:lnTo>
                <a:lnTo>
                  <a:pt x="40373" y="116074"/>
                </a:lnTo>
                <a:lnTo>
                  <a:pt x="40373" y="72116"/>
                </a:lnTo>
                <a:lnTo>
                  <a:pt x="116709" y="72116"/>
                </a:lnTo>
                <a:lnTo>
                  <a:pt x="174498" y="38588"/>
                </a:lnTo>
                <a:lnTo>
                  <a:pt x="180598" y="32896"/>
                </a:lnTo>
                <a:lnTo>
                  <a:pt x="183916" y="25634"/>
                </a:lnTo>
                <a:lnTo>
                  <a:pt x="184236" y="17799"/>
                </a:lnTo>
                <a:close/>
              </a:path>
              <a:path w="933450" h="184785">
                <a:moveTo>
                  <a:pt x="116709" y="72116"/>
                </a:moveTo>
                <a:lnTo>
                  <a:pt x="40373" y="72116"/>
                </a:lnTo>
                <a:lnTo>
                  <a:pt x="40373" y="113264"/>
                </a:lnTo>
                <a:lnTo>
                  <a:pt x="51041" y="113264"/>
                </a:lnTo>
                <a:lnTo>
                  <a:pt x="51041" y="74402"/>
                </a:lnTo>
                <a:lnTo>
                  <a:pt x="81742" y="92403"/>
                </a:lnTo>
                <a:lnTo>
                  <a:pt x="116709" y="72116"/>
                </a:lnTo>
                <a:close/>
              </a:path>
              <a:path w="933450" h="184785">
                <a:moveTo>
                  <a:pt x="184236" y="167151"/>
                </a:moveTo>
                <a:lnTo>
                  <a:pt x="183916" y="159174"/>
                </a:lnTo>
                <a:lnTo>
                  <a:pt x="180598" y="152054"/>
                </a:lnTo>
                <a:lnTo>
                  <a:pt x="174498" y="146792"/>
                </a:lnTo>
                <a:lnTo>
                  <a:pt x="117318" y="113264"/>
                </a:lnTo>
                <a:lnTo>
                  <a:pt x="40373" y="113264"/>
                </a:lnTo>
                <a:lnTo>
                  <a:pt x="40373" y="116074"/>
                </a:lnTo>
                <a:lnTo>
                  <a:pt x="153924" y="181844"/>
                </a:lnTo>
                <a:lnTo>
                  <a:pt x="161312" y="184737"/>
                </a:lnTo>
                <a:lnTo>
                  <a:pt x="169062" y="184415"/>
                </a:lnTo>
                <a:lnTo>
                  <a:pt x="176098" y="181094"/>
                </a:lnTo>
                <a:lnTo>
                  <a:pt x="181343" y="174986"/>
                </a:lnTo>
                <a:lnTo>
                  <a:pt x="184236" y="167151"/>
                </a:lnTo>
                <a:close/>
              </a:path>
              <a:path w="933450" h="184785">
                <a:moveTo>
                  <a:pt x="81742" y="92403"/>
                </a:moveTo>
                <a:lnTo>
                  <a:pt x="51041" y="74402"/>
                </a:lnTo>
                <a:lnTo>
                  <a:pt x="51041" y="110216"/>
                </a:lnTo>
                <a:lnTo>
                  <a:pt x="81742" y="92403"/>
                </a:lnTo>
                <a:close/>
              </a:path>
              <a:path w="933450" h="184785">
                <a:moveTo>
                  <a:pt x="117318" y="113264"/>
                </a:moveTo>
                <a:lnTo>
                  <a:pt x="81742" y="92403"/>
                </a:lnTo>
                <a:lnTo>
                  <a:pt x="51041" y="110216"/>
                </a:lnTo>
                <a:lnTo>
                  <a:pt x="51041" y="113264"/>
                </a:lnTo>
                <a:lnTo>
                  <a:pt x="117318" y="113264"/>
                </a:lnTo>
                <a:close/>
              </a:path>
              <a:path w="933450" h="184785">
                <a:moveTo>
                  <a:pt x="933437" y="113264"/>
                </a:moveTo>
                <a:lnTo>
                  <a:pt x="933437" y="72116"/>
                </a:lnTo>
                <a:lnTo>
                  <a:pt x="116709" y="72116"/>
                </a:lnTo>
                <a:lnTo>
                  <a:pt x="81742" y="92403"/>
                </a:lnTo>
                <a:lnTo>
                  <a:pt x="117318" y="113264"/>
                </a:lnTo>
                <a:lnTo>
                  <a:pt x="933437" y="113264"/>
                </a:lnTo>
                <a:close/>
              </a:path>
            </a:pathLst>
          </a:custGeom>
          <a:solidFill>
            <a:srgbClr val="009D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675404" y="2189226"/>
            <a:ext cx="184785" cy="715010"/>
          </a:xfrm>
          <a:custGeom>
            <a:avLst/>
            <a:gdLst/>
            <a:ahLst/>
            <a:cxnLst/>
            <a:rect l="l" t="t" r="r" b="b"/>
            <a:pathLst>
              <a:path w="184784" h="715010">
                <a:moveTo>
                  <a:pt x="184741" y="161651"/>
                </a:moveTo>
                <a:lnTo>
                  <a:pt x="181968" y="153923"/>
                </a:lnTo>
                <a:lnTo>
                  <a:pt x="92040" y="0"/>
                </a:lnTo>
                <a:lnTo>
                  <a:pt x="2898" y="153923"/>
                </a:lnTo>
                <a:lnTo>
                  <a:pt x="0" y="161651"/>
                </a:lnTo>
                <a:lnTo>
                  <a:pt x="320" y="169449"/>
                </a:lnTo>
                <a:lnTo>
                  <a:pt x="3641" y="176533"/>
                </a:lnTo>
                <a:lnTo>
                  <a:pt x="9744" y="182117"/>
                </a:lnTo>
                <a:lnTo>
                  <a:pt x="17585" y="184570"/>
                </a:lnTo>
                <a:lnTo>
                  <a:pt x="25566" y="184022"/>
                </a:lnTo>
                <a:lnTo>
                  <a:pt x="32688" y="180617"/>
                </a:lnTo>
                <a:lnTo>
                  <a:pt x="37950" y="174497"/>
                </a:lnTo>
                <a:lnTo>
                  <a:pt x="71477" y="117326"/>
                </a:lnTo>
                <a:lnTo>
                  <a:pt x="71477" y="40385"/>
                </a:lnTo>
                <a:lnTo>
                  <a:pt x="112626" y="40385"/>
                </a:lnTo>
                <a:lnTo>
                  <a:pt x="112626" y="116727"/>
                </a:lnTo>
                <a:lnTo>
                  <a:pt x="146142" y="174497"/>
                </a:lnTo>
                <a:lnTo>
                  <a:pt x="151733" y="180617"/>
                </a:lnTo>
                <a:lnTo>
                  <a:pt x="158821" y="184022"/>
                </a:lnTo>
                <a:lnTo>
                  <a:pt x="166621" y="184570"/>
                </a:lnTo>
                <a:lnTo>
                  <a:pt x="174348" y="182117"/>
                </a:lnTo>
                <a:lnTo>
                  <a:pt x="180570" y="176533"/>
                </a:lnTo>
                <a:lnTo>
                  <a:pt x="184154" y="169449"/>
                </a:lnTo>
                <a:lnTo>
                  <a:pt x="184741" y="161651"/>
                </a:lnTo>
                <a:close/>
              </a:path>
              <a:path w="184784" h="715010">
                <a:moveTo>
                  <a:pt x="112626" y="116727"/>
                </a:moveTo>
                <a:lnTo>
                  <a:pt x="112626" y="40385"/>
                </a:lnTo>
                <a:lnTo>
                  <a:pt x="71477" y="40385"/>
                </a:lnTo>
                <a:lnTo>
                  <a:pt x="71477" y="117326"/>
                </a:lnTo>
                <a:lnTo>
                  <a:pt x="74526" y="112126"/>
                </a:lnTo>
                <a:lnTo>
                  <a:pt x="74526" y="51053"/>
                </a:lnTo>
                <a:lnTo>
                  <a:pt x="110340" y="51053"/>
                </a:lnTo>
                <a:lnTo>
                  <a:pt x="110340" y="112786"/>
                </a:lnTo>
                <a:lnTo>
                  <a:pt x="112626" y="116727"/>
                </a:lnTo>
                <a:close/>
              </a:path>
              <a:path w="184784" h="715010">
                <a:moveTo>
                  <a:pt x="112626" y="714755"/>
                </a:moveTo>
                <a:lnTo>
                  <a:pt x="112626" y="116727"/>
                </a:lnTo>
                <a:lnTo>
                  <a:pt x="92337" y="81754"/>
                </a:lnTo>
                <a:lnTo>
                  <a:pt x="71477" y="117326"/>
                </a:lnTo>
                <a:lnTo>
                  <a:pt x="71477" y="714755"/>
                </a:lnTo>
                <a:lnTo>
                  <a:pt x="112626" y="714755"/>
                </a:lnTo>
                <a:close/>
              </a:path>
              <a:path w="184784" h="715010">
                <a:moveTo>
                  <a:pt x="110340" y="51053"/>
                </a:moveTo>
                <a:lnTo>
                  <a:pt x="74526" y="51053"/>
                </a:lnTo>
                <a:lnTo>
                  <a:pt x="92337" y="81754"/>
                </a:lnTo>
                <a:lnTo>
                  <a:pt x="110340" y="51053"/>
                </a:lnTo>
                <a:close/>
              </a:path>
              <a:path w="184784" h="715010">
                <a:moveTo>
                  <a:pt x="92337" y="81754"/>
                </a:moveTo>
                <a:lnTo>
                  <a:pt x="74526" y="51053"/>
                </a:lnTo>
                <a:lnTo>
                  <a:pt x="74526" y="112126"/>
                </a:lnTo>
                <a:lnTo>
                  <a:pt x="92337" y="81754"/>
                </a:lnTo>
                <a:close/>
              </a:path>
              <a:path w="184784" h="715010">
                <a:moveTo>
                  <a:pt x="110340" y="112786"/>
                </a:moveTo>
                <a:lnTo>
                  <a:pt x="110340" y="51053"/>
                </a:lnTo>
                <a:lnTo>
                  <a:pt x="92337" y="81754"/>
                </a:lnTo>
                <a:lnTo>
                  <a:pt x="110340" y="112786"/>
                </a:lnTo>
                <a:close/>
              </a:path>
            </a:pathLst>
          </a:custGeom>
          <a:solidFill>
            <a:srgbClr val="009D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9708775" y="2677921"/>
            <a:ext cx="474345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b="1" dirty="0">
                <a:solidFill>
                  <a:srgbClr val="FF3300"/>
                </a:solidFill>
                <a:latin typeface="Tahoma"/>
                <a:cs typeface="Tahoma"/>
              </a:rPr>
              <a:t>1</a:t>
            </a:r>
            <a:r>
              <a:rPr sz="2150" b="1" dirty="0">
                <a:solidFill>
                  <a:srgbClr val="FF3300"/>
                </a:solidFill>
                <a:latin typeface="SimSun"/>
                <a:cs typeface="SimSun"/>
              </a:rPr>
              <a:t>东</a:t>
            </a:r>
            <a:endParaRPr sz="2150">
              <a:latin typeface="SimSun"/>
              <a:cs typeface="SimSun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31</a:t>
            </a:fld>
            <a:endParaRPr spc="5" dirty="0"/>
          </a:p>
        </p:txBody>
      </p:sp>
      <p:sp>
        <p:nvSpPr>
          <p:cNvPr id="43" name="object 43"/>
          <p:cNvSpPr txBox="1"/>
          <p:nvPr/>
        </p:nvSpPr>
        <p:spPr>
          <a:xfrm>
            <a:off x="8627488" y="3779783"/>
            <a:ext cx="474345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b="1" dirty="0">
                <a:solidFill>
                  <a:srgbClr val="FF3300"/>
                </a:solidFill>
                <a:latin typeface="Tahoma"/>
                <a:cs typeface="Tahoma"/>
              </a:rPr>
              <a:t>2</a:t>
            </a:r>
            <a:r>
              <a:rPr sz="2150" b="1" dirty="0">
                <a:solidFill>
                  <a:srgbClr val="FF3300"/>
                </a:solidFill>
                <a:latin typeface="SimSun"/>
                <a:cs typeface="SimSun"/>
              </a:rPr>
              <a:t>南</a:t>
            </a:r>
            <a:endParaRPr sz="2150">
              <a:latin typeface="SimSun"/>
              <a:cs typeface="SimSu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143883" y="2724418"/>
            <a:ext cx="474345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b="1" dirty="0">
                <a:solidFill>
                  <a:srgbClr val="FF3300"/>
                </a:solidFill>
                <a:latin typeface="Tahoma"/>
                <a:cs typeface="Tahoma"/>
              </a:rPr>
              <a:t>3</a:t>
            </a:r>
            <a:r>
              <a:rPr sz="2150" b="1" dirty="0">
                <a:solidFill>
                  <a:srgbClr val="FF3300"/>
                </a:solidFill>
                <a:latin typeface="SimSun"/>
                <a:cs typeface="SimSun"/>
              </a:rPr>
              <a:t>西</a:t>
            </a:r>
            <a:endParaRPr sz="2150">
              <a:latin typeface="SimSun"/>
              <a:cs typeface="SimSu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465200" y="1794007"/>
            <a:ext cx="474345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b="1" dirty="0">
                <a:solidFill>
                  <a:srgbClr val="FF3300"/>
                </a:solidFill>
                <a:latin typeface="Tahoma"/>
                <a:cs typeface="Tahoma"/>
              </a:rPr>
              <a:t>4</a:t>
            </a:r>
            <a:r>
              <a:rPr sz="2150" b="1" dirty="0">
                <a:solidFill>
                  <a:srgbClr val="FF3300"/>
                </a:solidFill>
                <a:latin typeface="SimSun"/>
                <a:cs typeface="SimSun"/>
              </a:rPr>
              <a:t>北</a:t>
            </a:r>
            <a:endParaRPr sz="215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70305" algn="l"/>
              </a:tabLst>
            </a:pPr>
            <a:r>
              <a:rPr spc="-60" dirty="0"/>
              <a:t>第3</a:t>
            </a:r>
            <a:r>
              <a:rPr spc="-90" dirty="0"/>
              <a:t>章</a:t>
            </a:r>
            <a:r>
              <a:rPr dirty="0"/>
              <a:t>	</a:t>
            </a:r>
            <a:r>
              <a:rPr spc="30" dirty="0"/>
              <a:t>栈和队列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32</a:t>
            </a:fld>
            <a:endParaRPr spc="5" dirty="0"/>
          </a:p>
        </p:txBody>
      </p:sp>
      <p:sp>
        <p:nvSpPr>
          <p:cNvPr id="6" name="object 6"/>
          <p:cNvSpPr txBox="1"/>
          <p:nvPr/>
        </p:nvSpPr>
        <p:spPr>
          <a:xfrm>
            <a:off x="1237651" y="1808300"/>
            <a:ext cx="7922259" cy="463105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588010" indent="-575310">
              <a:lnSpc>
                <a:spcPct val="100000"/>
              </a:lnSpc>
              <a:spcBef>
                <a:spcPts val="1935"/>
              </a:spcBef>
              <a:buFont typeface="Times New Roman"/>
              <a:buAutoNum type="arabicParenBoth"/>
              <a:tabLst>
                <a:tab pos="588010" algn="l"/>
              </a:tabLst>
            </a:pPr>
            <a:r>
              <a:rPr sz="3000" b="1" spc="20" dirty="0">
                <a:solidFill>
                  <a:srgbClr val="0000FF"/>
                </a:solidFill>
                <a:latin typeface="SimSun"/>
                <a:cs typeface="SimSun"/>
              </a:rPr>
              <a:t>入口位置入栈，作标记以免重复进入。</a:t>
            </a:r>
            <a:endParaRPr sz="3000">
              <a:latin typeface="SimSun"/>
              <a:cs typeface="SimSun"/>
            </a:endParaRPr>
          </a:p>
          <a:p>
            <a:pPr marL="588010" marR="5080" indent="-575945">
              <a:lnSpc>
                <a:spcPct val="100699"/>
              </a:lnSpc>
              <a:spcBef>
                <a:spcPts val="1814"/>
              </a:spcBef>
              <a:buFont typeface="Times New Roman"/>
              <a:buAutoNum type="arabicParenBoth"/>
              <a:tabLst>
                <a:tab pos="588010" algn="l"/>
              </a:tabLst>
            </a:pP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从栈顶位置顺时针从东（</a:t>
            </a:r>
            <a:r>
              <a:rPr sz="3000" b="1" spc="15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）</a:t>
            </a:r>
            <a:r>
              <a:rPr sz="3000" b="1" spc="20" dirty="0">
                <a:solidFill>
                  <a:srgbClr val="0000FF"/>
                </a:solidFill>
                <a:latin typeface="SimSun"/>
                <a:cs typeface="SimSun"/>
              </a:rPr>
              <a:t>开始选一个可 以进的位置，并将此位置标记避免重复，新 </a:t>
            </a: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进位置入栈。</a:t>
            </a:r>
            <a:endParaRPr sz="3000">
              <a:latin typeface="SimSun"/>
              <a:cs typeface="SimSun"/>
            </a:endParaRPr>
          </a:p>
          <a:p>
            <a:pPr marL="588010" marR="326390" indent="-575945">
              <a:lnSpc>
                <a:spcPct val="100699"/>
              </a:lnSpc>
              <a:spcBef>
                <a:spcPts val="1815"/>
              </a:spcBef>
              <a:buFont typeface="Times New Roman"/>
              <a:buAutoNum type="arabicParenBoth"/>
              <a:tabLst>
                <a:tab pos="588645" algn="l"/>
              </a:tabLst>
            </a:pP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重复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(2)</a:t>
            </a:r>
            <a:r>
              <a:rPr sz="3000" b="1" spc="20" dirty="0">
                <a:solidFill>
                  <a:srgbClr val="0000FF"/>
                </a:solidFill>
                <a:latin typeface="SimSun"/>
                <a:cs typeface="SimSun"/>
              </a:rPr>
              <a:t>，若栈顶位置无路可走，则退栈， </a:t>
            </a: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从新的栈顶重</a:t>
            </a:r>
            <a:r>
              <a:rPr sz="3000" b="1" spc="20" dirty="0">
                <a:solidFill>
                  <a:srgbClr val="0000FF"/>
                </a:solidFill>
                <a:latin typeface="SimSun"/>
                <a:cs typeface="SimSun"/>
              </a:rPr>
              <a:t>复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(2)</a:t>
            </a:r>
            <a:r>
              <a:rPr sz="3000" b="1" spc="10" dirty="0">
                <a:solidFill>
                  <a:srgbClr val="0000FF"/>
                </a:solidFill>
                <a:latin typeface="SimSun"/>
                <a:cs typeface="SimSun"/>
              </a:rPr>
              <a:t>。</a:t>
            </a:r>
            <a:endParaRPr sz="3000">
              <a:latin typeface="SimSun"/>
              <a:cs typeface="SimSun"/>
            </a:endParaRPr>
          </a:p>
          <a:p>
            <a:pPr marL="588010" marR="5080" indent="-575310">
              <a:lnSpc>
                <a:spcPts val="3460"/>
              </a:lnSpc>
              <a:spcBef>
                <a:spcPts val="2235"/>
              </a:spcBef>
              <a:buFont typeface="Times New Roman"/>
              <a:buAutoNum type="arabicParenBoth"/>
              <a:tabLst>
                <a:tab pos="588645" algn="l"/>
              </a:tabLst>
            </a:pPr>
            <a:r>
              <a:rPr sz="3000" b="1" spc="20" dirty="0">
                <a:solidFill>
                  <a:srgbClr val="0000FF"/>
                </a:solidFill>
                <a:latin typeface="SimSun"/>
                <a:cs typeface="SimSun"/>
              </a:rPr>
              <a:t>直到找到入口，从栈底到栈顶即是路径，或 者栈空，表示从入口到出口没通路。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9643" y="0"/>
            <a:ext cx="6015990" cy="1269365"/>
          </a:xfrm>
          <a:prstGeom prst="rect">
            <a:avLst/>
          </a:prstGeom>
        </p:spPr>
        <p:txBody>
          <a:bodyPr vert="horz" wrap="square" lIns="0" tIns="176530" rIns="0" bIns="0" rtlCol="0">
            <a:spAutoFit/>
          </a:bodyPr>
          <a:lstStyle/>
          <a:p>
            <a:pPr marL="971550" lvl="2" indent="-959485">
              <a:lnSpc>
                <a:spcPct val="100000"/>
              </a:lnSpc>
              <a:spcBef>
                <a:spcPts val="1390"/>
              </a:spcBef>
              <a:buFont typeface="Times New Roman"/>
              <a:buAutoNum type="arabicPeriod" startAt="4"/>
              <a:tabLst>
                <a:tab pos="971550" algn="l"/>
                <a:tab pos="972185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迷宫求解</a:t>
            </a:r>
            <a:endParaRPr sz="3000">
              <a:latin typeface="SimSun"/>
              <a:cs typeface="SimSun"/>
            </a:endParaRPr>
          </a:p>
          <a:p>
            <a:pPr marL="994410" lvl="3" indent="-439420">
              <a:lnSpc>
                <a:spcPct val="100000"/>
              </a:lnSpc>
              <a:spcBef>
                <a:spcPts val="1295"/>
              </a:spcBef>
              <a:buFont typeface="Wingdings"/>
              <a:buChar char=""/>
              <a:tabLst>
                <a:tab pos="995044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用栈实现迷宫路径求解的过程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70305" algn="l"/>
              </a:tabLst>
            </a:pPr>
            <a:r>
              <a:rPr spc="-60" dirty="0"/>
              <a:t>第3</a:t>
            </a:r>
            <a:r>
              <a:rPr spc="-90" dirty="0"/>
              <a:t>章</a:t>
            </a:r>
            <a:r>
              <a:rPr dirty="0"/>
              <a:t>	</a:t>
            </a:r>
            <a:r>
              <a:rPr spc="30" dirty="0"/>
              <a:t>栈和队列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33</a:t>
            </a:fld>
            <a:endParaRPr spc="5" dirty="0"/>
          </a:p>
        </p:txBody>
      </p:sp>
      <p:sp>
        <p:nvSpPr>
          <p:cNvPr id="6" name="object 6"/>
          <p:cNvSpPr txBox="1"/>
          <p:nvPr/>
        </p:nvSpPr>
        <p:spPr>
          <a:xfrm>
            <a:off x="1546234" y="1743550"/>
            <a:ext cx="7245984" cy="458406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设定当前位置的初值为入口位置；</a:t>
            </a:r>
            <a:endParaRPr sz="3000">
              <a:latin typeface="SimSun"/>
              <a:cs typeface="SimSun"/>
            </a:endParaRPr>
          </a:p>
          <a:p>
            <a:pPr marL="108585">
              <a:lnSpc>
                <a:spcPct val="100000"/>
              </a:lnSpc>
              <a:spcBef>
                <a:spcPts val="380"/>
              </a:spcBef>
            </a:pP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do</a:t>
            </a:r>
            <a:r>
              <a:rPr sz="3000" b="1" spc="10" dirty="0">
                <a:solidFill>
                  <a:srgbClr val="0000FF"/>
                </a:solidFill>
                <a:latin typeface="SimSun"/>
                <a:cs typeface="SimSun"/>
              </a:rPr>
              <a:t>｛</a:t>
            </a:r>
            <a:endParaRPr sz="3000">
              <a:latin typeface="SimSun"/>
              <a:cs typeface="SimSun"/>
            </a:endParaRPr>
          </a:p>
          <a:p>
            <a:pPr marL="779780">
              <a:lnSpc>
                <a:spcPct val="100000"/>
              </a:lnSpc>
              <a:spcBef>
                <a:spcPts val="390"/>
              </a:spcBef>
            </a:pP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若当前位置可通，</a:t>
            </a:r>
            <a:endParaRPr sz="3000">
              <a:latin typeface="SimSun"/>
              <a:cs typeface="SimSun"/>
            </a:endParaRPr>
          </a:p>
          <a:p>
            <a:pPr marL="779780">
              <a:lnSpc>
                <a:spcPct val="100000"/>
              </a:lnSpc>
              <a:spcBef>
                <a:spcPts val="390"/>
              </a:spcBef>
            </a:pP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则｛将当前位置插入栈顶；</a:t>
            </a:r>
            <a:endParaRPr sz="3000">
              <a:latin typeface="SimSun"/>
              <a:cs typeface="SimSun"/>
            </a:endParaRPr>
          </a:p>
          <a:p>
            <a:pPr marL="1068070" marR="5080">
              <a:lnSpc>
                <a:spcPct val="110700"/>
              </a:lnSpc>
              <a:spcBef>
                <a:spcPts val="5"/>
              </a:spcBef>
            </a:pPr>
            <a:r>
              <a:rPr sz="3000" b="1" spc="20" dirty="0">
                <a:solidFill>
                  <a:srgbClr val="0000FF"/>
                </a:solidFill>
                <a:latin typeface="SimSun"/>
                <a:cs typeface="SimSun"/>
              </a:rPr>
              <a:t>若该位置是出口位置，则算法结束； </a:t>
            </a: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否则切换当前位置的东邻方块为</a:t>
            </a:r>
            <a:endParaRPr sz="3000">
              <a:latin typeface="SimSun"/>
              <a:cs typeface="SimSun"/>
            </a:endParaRPr>
          </a:p>
          <a:p>
            <a:pPr marL="300355" marR="2556510" indent="1534160">
              <a:lnSpc>
                <a:spcPct val="110800"/>
              </a:lnSpc>
            </a:pP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新的当前位置；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} </a:t>
            </a: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否</a:t>
            </a:r>
            <a:r>
              <a:rPr sz="3000" b="1" spc="10" dirty="0">
                <a:solidFill>
                  <a:srgbClr val="0000FF"/>
                </a:solidFill>
                <a:latin typeface="SimSun"/>
                <a:cs typeface="SimSun"/>
              </a:rPr>
              <a:t>则</a:t>
            </a:r>
            <a:r>
              <a:rPr sz="3000" b="1" spc="-755" dirty="0">
                <a:solidFill>
                  <a:srgbClr val="0000FF"/>
                </a:solidFill>
                <a:latin typeface="SimSun"/>
                <a:cs typeface="SimSun"/>
              </a:rPr>
              <a:t> </a:t>
            </a:r>
            <a:r>
              <a:rPr sz="3000" b="1" spc="15" dirty="0">
                <a:solidFill>
                  <a:srgbClr val="0000FF"/>
                </a:solidFill>
                <a:latin typeface="Times New Roman"/>
                <a:cs typeface="Times New Roman"/>
              </a:rPr>
              <a:t>{…………….}</a:t>
            </a: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3000" b="1" spc="5" dirty="0">
                <a:solidFill>
                  <a:srgbClr val="0000FF"/>
                </a:solidFill>
                <a:latin typeface="SimSun"/>
                <a:cs typeface="SimSun"/>
              </a:rPr>
              <a:t>｝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while</a:t>
            </a:r>
            <a:r>
              <a:rPr sz="3000" b="1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15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栈不空）；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9567" y="0"/>
            <a:ext cx="4069715" cy="1269365"/>
          </a:xfrm>
          <a:prstGeom prst="rect">
            <a:avLst/>
          </a:prstGeom>
        </p:spPr>
        <p:txBody>
          <a:bodyPr vert="horz" wrap="square" lIns="0" tIns="176530" rIns="0" bIns="0" rtlCol="0">
            <a:spAutoFit/>
          </a:bodyPr>
          <a:lstStyle/>
          <a:p>
            <a:pPr marL="971550" lvl="2" indent="-959485">
              <a:lnSpc>
                <a:spcPct val="100000"/>
              </a:lnSpc>
              <a:spcBef>
                <a:spcPts val="1390"/>
              </a:spcBef>
              <a:buFont typeface="Times New Roman"/>
              <a:buAutoNum type="arabicPeriod" startAt="4"/>
              <a:tabLst>
                <a:tab pos="971550" algn="l"/>
                <a:tab pos="972185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迷宫求解</a:t>
            </a:r>
            <a:endParaRPr sz="3000">
              <a:latin typeface="SimSun"/>
              <a:cs typeface="SimSun"/>
            </a:endParaRPr>
          </a:p>
          <a:p>
            <a:pPr marL="975360" lvl="3" indent="-343535">
              <a:lnSpc>
                <a:spcPct val="100000"/>
              </a:lnSpc>
              <a:spcBef>
                <a:spcPts val="1295"/>
              </a:spcBef>
              <a:buSzPct val="96666"/>
              <a:buFont typeface="Wingdings"/>
              <a:buChar char=""/>
              <a:tabLst>
                <a:tab pos="975994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迷宫路径求解算法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70305" algn="l"/>
              </a:tabLst>
            </a:pPr>
            <a:r>
              <a:rPr spc="-60" dirty="0"/>
              <a:t>第3</a:t>
            </a:r>
            <a:r>
              <a:rPr spc="-90" dirty="0"/>
              <a:t>章</a:t>
            </a:r>
            <a:r>
              <a:rPr dirty="0"/>
              <a:t>	</a:t>
            </a:r>
            <a:r>
              <a:rPr spc="30" dirty="0"/>
              <a:t>栈和队列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34</a:t>
            </a:fld>
            <a:endParaRPr spc="5" dirty="0"/>
          </a:p>
        </p:txBody>
      </p:sp>
      <p:sp>
        <p:nvSpPr>
          <p:cNvPr id="6" name="object 6"/>
          <p:cNvSpPr txBox="1"/>
          <p:nvPr/>
        </p:nvSpPr>
        <p:spPr>
          <a:xfrm>
            <a:off x="1137069" y="1677993"/>
            <a:ext cx="8543290" cy="4405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83895" marR="143510">
              <a:lnSpc>
                <a:spcPct val="110700"/>
              </a:lnSpc>
              <a:spcBef>
                <a:spcPts val="95"/>
              </a:spcBef>
            </a:pPr>
            <a:r>
              <a:rPr sz="3000" b="1" spc="20" dirty="0">
                <a:solidFill>
                  <a:srgbClr val="0000FF"/>
                </a:solidFill>
                <a:latin typeface="SimSun"/>
                <a:cs typeface="SimSun"/>
              </a:rPr>
              <a:t>若栈不空且栈顶位置尚有其他方向未被探索， </a:t>
            </a: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则设定新的当前位置为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: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沿顺时针方向旋转找</a:t>
            </a:r>
            <a:endParaRPr sz="30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到的栈顶位置的下一相邻块；</a:t>
            </a:r>
            <a:endParaRPr sz="3000">
              <a:latin typeface="SimSun"/>
              <a:cs typeface="SimSun"/>
            </a:endParaRPr>
          </a:p>
          <a:p>
            <a:pPr marL="866775">
              <a:lnSpc>
                <a:spcPct val="100000"/>
              </a:lnSpc>
              <a:spcBef>
                <a:spcPts val="1800"/>
              </a:spcBef>
            </a:pPr>
            <a:r>
              <a:rPr sz="3000" b="1" spc="20" dirty="0">
                <a:solidFill>
                  <a:srgbClr val="0000FF"/>
                </a:solidFill>
                <a:latin typeface="SimSun"/>
                <a:cs typeface="SimSun"/>
              </a:rPr>
              <a:t>若栈不空但栈顶位置的四周均不可通，则</a:t>
            </a:r>
            <a:endParaRPr sz="3000">
              <a:latin typeface="SimSun"/>
              <a:cs typeface="SimSun"/>
            </a:endParaRPr>
          </a:p>
          <a:p>
            <a:pPr marL="866775">
              <a:lnSpc>
                <a:spcPct val="100000"/>
              </a:lnSpc>
              <a:spcBef>
                <a:spcPts val="385"/>
              </a:spcBef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{</a:t>
            </a:r>
            <a:r>
              <a:rPr sz="30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删去栈顶位置；</a:t>
            </a:r>
            <a:endParaRPr sz="3000">
              <a:latin typeface="SimSun"/>
              <a:cs typeface="SimSun"/>
            </a:endParaRPr>
          </a:p>
          <a:p>
            <a:pPr marL="1058545">
              <a:lnSpc>
                <a:spcPct val="100000"/>
              </a:lnSpc>
              <a:spcBef>
                <a:spcPts val="390"/>
              </a:spcBef>
            </a:pPr>
            <a:r>
              <a:rPr sz="3000" b="1" spc="20" dirty="0">
                <a:solidFill>
                  <a:srgbClr val="0000FF"/>
                </a:solidFill>
                <a:latin typeface="SimSun"/>
                <a:cs typeface="SimSun"/>
              </a:rPr>
              <a:t>若栈不空，则重新测试新的栈顶位置，</a:t>
            </a:r>
            <a:endParaRPr sz="3000">
              <a:latin typeface="SimSun"/>
              <a:cs typeface="SimSun"/>
            </a:endParaRPr>
          </a:p>
          <a:p>
            <a:pPr marL="1058545">
              <a:lnSpc>
                <a:spcPct val="100000"/>
              </a:lnSpc>
              <a:spcBef>
                <a:spcPts val="390"/>
              </a:spcBef>
            </a:pPr>
            <a:r>
              <a:rPr sz="3000" b="1" spc="20" dirty="0">
                <a:solidFill>
                  <a:srgbClr val="0000FF"/>
                </a:solidFill>
                <a:latin typeface="SimSun"/>
                <a:cs typeface="SimSun"/>
              </a:rPr>
              <a:t>直至找到一个可通的相邻块或出栈至栈空</a:t>
            </a:r>
            <a:r>
              <a:rPr sz="3000" b="1" spc="10" dirty="0">
                <a:solidFill>
                  <a:srgbClr val="0000FF"/>
                </a:solidFill>
                <a:latin typeface="SimSun"/>
                <a:cs typeface="SimSun"/>
              </a:rPr>
              <a:t>；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}</a:t>
            </a:r>
            <a:endParaRPr sz="3000">
              <a:latin typeface="Times New Roman"/>
              <a:cs typeface="Times New Roman"/>
            </a:endParaRPr>
          </a:p>
          <a:p>
            <a:pPr marL="967740">
              <a:lnSpc>
                <a:spcPct val="100000"/>
              </a:lnSpc>
              <a:spcBef>
                <a:spcPts val="1565"/>
              </a:spcBef>
            </a:pP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若栈空，则表明迷宫没有通路。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9567" y="0"/>
            <a:ext cx="4069715" cy="1269365"/>
          </a:xfrm>
          <a:prstGeom prst="rect">
            <a:avLst/>
          </a:prstGeom>
        </p:spPr>
        <p:txBody>
          <a:bodyPr vert="horz" wrap="square" lIns="0" tIns="176530" rIns="0" bIns="0" rtlCol="0">
            <a:spAutoFit/>
          </a:bodyPr>
          <a:lstStyle/>
          <a:p>
            <a:pPr marL="971550" lvl="2" indent="-959485">
              <a:lnSpc>
                <a:spcPct val="100000"/>
              </a:lnSpc>
              <a:spcBef>
                <a:spcPts val="1390"/>
              </a:spcBef>
              <a:buFont typeface="Times New Roman"/>
              <a:buAutoNum type="arabicPeriod" startAt="4"/>
              <a:tabLst>
                <a:tab pos="971550" algn="l"/>
                <a:tab pos="972185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迷宫求解</a:t>
            </a:r>
            <a:endParaRPr sz="3000">
              <a:latin typeface="SimSun"/>
              <a:cs typeface="SimSun"/>
            </a:endParaRPr>
          </a:p>
          <a:p>
            <a:pPr marL="975360" lvl="3" indent="-343535">
              <a:lnSpc>
                <a:spcPct val="100000"/>
              </a:lnSpc>
              <a:spcBef>
                <a:spcPts val="1295"/>
              </a:spcBef>
              <a:buSzPct val="96666"/>
              <a:buFont typeface="Wingdings"/>
              <a:buChar char=""/>
              <a:tabLst>
                <a:tab pos="975994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迷宫路径求解算法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70305" algn="l"/>
              </a:tabLst>
            </a:pPr>
            <a:r>
              <a:rPr spc="-60" dirty="0"/>
              <a:t>第3</a:t>
            </a:r>
            <a:r>
              <a:rPr spc="-90" dirty="0"/>
              <a:t>章</a:t>
            </a:r>
            <a:r>
              <a:rPr dirty="0"/>
              <a:t>	</a:t>
            </a:r>
            <a:r>
              <a:rPr spc="30" dirty="0"/>
              <a:t>栈和队列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51255" y="2175510"/>
            <a:ext cx="8625840" cy="1523365"/>
          </a:xfrm>
          <a:prstGeom prst="rect">
            <a:avLst/>
          </a:prstGeom>
          <a:ln w="13969">
            <a:solidFill>
              <a:srgbClr val="808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9060" marR="464820" indent="671195">
              <a:lnSpc>
                <a:spcPct val="100699"/>
              </a:lnSpc>
              <a:spcBef>
                <a:spcPts val="315"/>
              </a:spcBef>
            </a:pPr>
            <a:r>
              <a:rPr sz="3000" b="1" spc="15" dirty="0">
                <a:latin typeface="SimSun"/>
                <a:cs typeface="SimSun"/>
              </a:rPr>
              <a:t>一个表达式由操作数</a:t>
            </a:r>
            <a:r>
              <a:rPr sz="3000" b="1" spc="10" dirty="0">
                <a:latin typeface="Times New Roman"/>
                <a:cs typeface="Times New Roman"/>
              </a:rPr>
              <a:t>(operand)</a:t>
            </a:r>
            <a:r>
              <a:rPr sz="3000" b="1" spc="20" dirty="0">
                <a:latin typeface="SimSun"/>
                <a:cs typeface="SimSun"/>
              </a:rPr>
              <a:t>、运算符 </a:t>
            </a:r>
            <a:r>
              <a:rPr sz="3000" b="1" spc="10" dirty="0">
                <a:latin typeface="Times New Roman"/>
                <a:cs typeface="Times New Roman"/>
              </a:rPr>
              <a:t>(operator)</a:t>
            </a:r>
            <a:r>
              <a:rPr sz="3000" b="1" spc="15" dirty="0">
                <a:latin typeface="SimSun"/>
                <a:cs typeface="SimSun"/>
              </a:rPr>
              <a:t>、界限符</a:t>
            </a:r>
            <a:r>
              <a:rPr sz="3000" b="1" spc="5" dirty="0">
                <a:latin typeface="Times New Roman"/>
                <a:cs typeface="Times New Roman"/>
              </a:rPr>
              <a:t>(delimiter)</a:t>
            </a:r>
            <a:r>
              <a:rPr sz="3000" b="1" spc="15" dirty="0">
                <a:latin typeface="SimSun"/>
                <a:cs typeface="SimSun"/>
              </a:rPr>
              <a:t>组成。写出“算符 优先法”求值的算法。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9490" y="151901"/>
            <a:ext cx="2813050" cy="126428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875665" lvl="2" indent="-863600">
              <a:lnSpc>
                <a:spcPct val="100000"/>
              </a:lnSpc>
              <a:spcBef>
                <a:spcPts val="120"/>
              </a:spcBef>
              <a:buFont typeface="Times New Roman"/>
              <a:buAutoNum type="arabicPeriod" startAt="5"/>
              <a:tabLst>
                <a:tab pos="876300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表达式求值</a:t>
            </a:r>
            <a:endParaRPr sz="3000">
              <a:latin typeface="SimSun"/>
              <a:cs typeface="SimSun"/>
            </a:endParaRPr>
          </a:p>
          <a:p>
            <a:pPr marL="898525" lvl="3" indent="-343535">
              <a:lnSpc>
                <a:spcPct val="100000"/>
              </a:lnSpc>
              <a:spcBef>
                <a:spcPts val="2530"/>
              </a:spcBef>
              <a:buSzPct val="96666"/>
              <a:buFont typeface="Wingdings"/>
              <a:buChar char=""/>
              <a:tabLst>
                <a:tab pos="899160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问题描述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40421" y="4360926"/>
            <a:ext cx="1233678" cy="4107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35087" y="4354862"/>
            <a:ext cx="1244600" cy="422909"/>
          </a:xfrm>
          <a:custGeom>
            <a:avLst/>
            <a:gdLst/>
            <a:ahLst/>
            <a:cxnLst/>
            <a:rect l="l" t="t" r="r" b="b"/>
            <a:pathLst>
              <a:path w="1244600" h="422910">
                <a:moveTo>
                  <a:pt x="1244346" y="216375"/>
                </a:moveTo>
                <a:lnTo>
                  <a:pt x="1244346" y="204945"/>
                </a:lnTo>
                <a:lnTo>
                  <a:pt x="1243584" y="199611"/>
                </a:lnTo>
                <a:lnTo>
                  <a:pt x="1227321" y="161953"/>
                </a:lnTo>
                <a:lnTo>
                  <a:pt x="1168449" y="108706"/>
                </a:lnTo>
                <a:lnTo>
                  <a:pt x="1127372" y="86717"/>
                </a:lnTo>
                <a:lnTo>
                  <a:pt x="1080570" y="67617"/>
                </a:lnTo>
                <a:lnTo>
                  <a:pt x="1029571" y="51254"/>
                </a:lnTo>
                <a:lnTo>
                  <a:pt x="975902" y="37476"/>
                </a:lnTo>
                <a:lnTo>
                  <a:pt x="921092" y="26134"/>
                </a:lnTo>
                <a:lnTo>
                  <a:pt x="866668" y="17074"/>
                </a:lnTo>
                <a:lnTo>
                  <a:pt x="814157" y="10146"/>
                </a:lnTo>
                <a:lnTo>
                  <a:pt x="765086" y="5199"/>
                </a:lnTo>
                <a:lnTo>
                  <a:pt x="720984" y="2081"/>
                </a:lnTo>
                <a:lnTo>
                  <a:pt x="653796" y="729"/>
                </a:lnTo>
                <a:lnTo>
                  <a:pt x="623158" y="0"/>
                </a:lnTo>
                <a:lnTo>
                  <a:pt x="560665" y="233"/>
                </a:lnTo>
                <a:lnTo>
                  <a:pt x="478681" y="5214"/>
                </a:lnTo>
                <a:lnTo>
                  <a:pt x="429602" y="10262"/>
                </a:lnTo>
                <a:lnTo>
                  <a:pt x="377146" y="17237"/>
                </a:lnTo>
                <a:lnTo>
                  <a:pt x="322822" y="26307"/>
                </a:lnTo>
                <a:lnTo>
                  <a:pt x="268143" y="37638"/>
                </a:lnTo>
                <a:lnTo>
                  <a:pt x="214617" y="51397"/>
                </a:lnTo>
                <a:lnTo>
                  <a:pt x="163756" y="67751"/>
                </a:lnTo>
                <a:lnTo>
                  <a:pt x="117070" y="86866"/>
                </a:lnTo>
                <a:lnTo>
                  <a:pt x="76069" y="108909"/>
                </a:lnTo>
                <a:lnTo>
                  <a:pt x="42265" y="134048"/>
                </a:lnTo>
                <a:lnTo>
                  <a:pt x="2285" y="194277"/>
                </a:lnTo>
                <a:lnTo>
                  <a:pt x="761" y="205707"/>
                </a:lnTo>
                <a:lnTo>
                  <a:pt x="0" y="211041"/>
                </a:lnTo>
                <a:lnTo>
                  <a:pt x="762" y="217137"/>
                </a:lnTo>
                <a:lnTo>
                  <a:pt x="2286" y="227805"/>
                </a:lnTo>
                <a:lnTo>
                  <a:pt x="3810" y="233901"/>
                </a:lnTo>
                <a:lnTo>
                  <a:pt x="10668" y="246206"/>
                </a:lnTo>
                <a:lnTo>
                  <a:pt x="10668" y="205707"/>
                </a:lnTo>
                <a:lnTo>
                  <a:pt x="11430" y="201135"/>
                </a:lnTo>
                <a:lnTo>
                  <a:pt x="28613" y="164382"/>
                </a:lnTo>
                <a:lnTo>
                  <a:pt x="55392" y="136469"/>
                </a:lnTo>
                <a:lnTo>
                  <a:pt x="90984" y="111882"/>
                </a:lnTo>
                <a:lnTo>
                  <a:pt x="133845" y="90444"/>
                </a:lnTo>
                <a:lnTo>
                  <a:pt x="182431" y="71975"/>
                </a:lnTo>
                <a:lnTo>
                  <a:pt x="235198" y="56296"/>
                </a:lnTo>
                <a:lnTo>
                  <a:pt x="290602" y="43230"/>
                </a:lnTo>
                <a:lnTo>
                  <a:pt x="347099" y="32596"/>
                </a:lnTo>
                <a:lnTo>
                  <a:pt x="403144" y="24216"/>
                </a:lnTo>
                <a:lnTo>
                  <a:pt x="457556" y="17880"/>
                </a:lnTo>
                <a:lnTo>
                  <a:pt x="507704" y="13504"/>
                </a:lnTo>
                <a:lnTo>
                  <a:pt x="553130" y="10814"/>
                </a:lnTo>
                <a:lnTo>
                  <a:pt x="591928" y="9663"/>
                </a:lnTo>
                <a:lnTo>
                  <a:pt x="623158" y="9888"/>
                </a:lnTo>
                <a:lnTo>
                  <a:pt x="685800" y="11414"/>
                </a:lnTo>
                <a:lnTo>
                  <a:pt x="714019" y="12039"/>
                </a:lnTo>
                <a:lnTo>
                  <a:pt x="753172" y="14419"/>
                </a:lnTo>
                <a:lnTo>
                  <a:pt x="798732" y="18663"/>
                </a:lnTo>
                <a:lnTo>
                  <a:pt x="849480" y="24952"/>
                </a:lnTo>
                <a:lnTo>
                  <a:pt x="903563" y="33453"/>
                </a:lnTo>
                <a:lnTo>
                  <a:pt x="959124" y="44332"/>
                </a:lnTo>
                <a:lnTo>
                  <a:pt x="1014337" y="57766"/>
                </a:lnTo>
                <a:lnTo>
                  <a:pt x="1067266" y="73896"/>
                </a:lnTo>
                <a:lnTo>
                  <a:pt x="1116137" y="92915"/>
                </a:lnTo>
                <a:lnTo>
                  <a:pt x="1159068" y="114981"/>
                </a:lnTo>
                <a:lnTo>
                  <a:pt x="1194205" y="140262"/>
                </a:lnTo>
                <a:lnTo>
                  <a:pt x="1219701" y="168941"/>
                </a:lnTo>
                <a:lnTo>
                  <a:pt x="1233678" y="201135"/>
                </a:lnTo>
                <a:lnTo>
                  <a:pt x="1233678" y="249611"/>
                </a:lnTo>
                <a:lnTo>
                  <a:pt x="1244346" y="216375"/>
                </a:lnTo>
                <a:close/>
              </a:path>
              <a:path w="1244600" h="422910">
                <a:moveTo>
                  <a:pt x="1233678" y="249611"/>
                </a:moveTo>
                <a:lnTo>
                  <a:pt x="1233678" y="216375"/>
                </a:lnTo>
                <a:lnTo>
                  <a:pt x="1232916" y="220947"/>
                </a:lnTo>
                <a:lnTo>
                  <a:pt x="1219693" y="252837"/>
                </a:lnTo>
                <a:lnTo>
                  <a:pt x="1159673" y="306505"/>
                </a:lnTo>
                <a:lnTo>
                  <a:pt x="1116687" y="328583"/>
                </a:lnTo>
                <a:lnTo>
                  <a:pt x="1067604" y="347676"/>
                </a:lnTo>
                <a:lnTo>
                  <a:pt x="1014310" y="363932"/>
                </a:lnTo>
                <a:lnTo>
                  <a:pt x="958799" y="377472"/>
                </a:lnTo>
                <a:lnTo>
                  <a:pt x="902905" y="388458"/>
                </a:lnTo>
                <a:lnTo>
                  <a:pt x="848566" y="397024"/>
                </a:lnTo>
                <a:lnTo>
                  <a:pt x="797697" y="403313"/>
                </a:lnTo>
                <a:lnTo>
                  <a:pt x="752210" y="407464"/>
                </a:lnTo>
                <a:lnTo>
                  <a:pt x="714019" y="409621"/>
                </a:lnTo>
                <a:lnTo>
                  <a:pt x="685800" y="409915"/>
                </a:lnTo>
                <a:lnTo>
                  <a:pt x="683378" y="410004"/>
                </a:lnTo>
                <a:lnTo>
                  <a:pt x="653796" y="411447"/>
                </a:lnTo>
                <a:lnTo>
                  <a:pt x="621792" y="411455"/>
                </a:lnTo>
                <a:lnTo>
                  <a:pt x="591928" y="411768"/>
                </a:lnTo>
                <a:lnTo>
                  <a:pt x="552780" y="410732"/>
                </a:lnTo>
                <a:lnTo>
                  <a:pt x="507610" y="408158"/>
                </a:lnTo>
                <a:lnTo>
                  <a:pt x="457194" y="403840"/>
                </a:lnTo>
                <a:lnTo>
                  <a:pt x="404097" y="397731"/>
                </a:lnTo>
                <a:lnTo>
                  <a:pt x="348712" y="389539"/>
                </a:lnTo>
                <a:lnTo>
                  <a:pt x="292879" y="379133"/>
                </a:lnTo>
                <a:lnTo>
                  <a:pt x="238077" y="366346"/>
                </a:lnTo>
                <a:lnTo>
                  <a:pt x="185784" y="351006"/>
                </a:lnTo>
                <a:lnTo>
                  <a:pt x="137479" y="332945"/>
                </a:lnTo>
                <a:lnTo>
                  <a:pt x="94642" y="311993"/>
                </a:lnTo>
                <a:lnTo>
                  <a:pt x="58749" y="287980"/>
                </a:lnTo>
                <a:lnTo>
                  <a:pt x="31281" y="260736"/>
                </a:lnTo>
                <a:lnTo>
                  <a:pt x="12192" y="225519"/>
                </a:lnTo>
                <a:lnTo>
                  <a:pt x="11430" y="220185"/>
                </a:lnTo>
                <a:lnTo>
                  <a:pt x="10668" y="215613"/>
                </a:lnTo>
                <a:lnTo>
                  <a:pt x="20939" y="264637"/>
                </a:lnTo>
                <a:lnTo>
                  <a:pt x="47369" y="292090"/>
                </a:lnTo>
                <a:lnTo>
                  <a:pt x="81816" y="316414"/>
                </a:lnTo>
                <a:lnTo>
                  <a:pt x="122999" y="337767"/>
                </a:lnTo>
                <a:lnTo>
                  <a:pt x="169635" y="356306"/>
                </a:lnTo>
                <a:lnTo>
                  <a:pt x="220441" y="372188"/>
                </a:lnTo>
                <a:lnTo>
                  <a:pt x="274136" y="385567"/>
                </a:lnTo>
                <a:lnTo>
                  <a:pt x="329437" y="396603"/>
                </a:lnTo>
                <a:lnTo>
                  <a:pt x="385061" y="405450"/>
                </a:lnTo>
                <a:lnTo>
                  <a:pt x="439727" y="412265"/>
                </a:lnTo>
                <a:lnTo>
                  <a:pt x="492152" y="417206"/>
                </a:lnTo>
                <a:lnTo>
                  <a:pt x="541054" y="420429"/>
                </a:lnTo>
                <a:lnTo>
                  <a:pt x="585150" y="422090"/>
                </a:lnTo>
                <a:lnTo>
                  <a:pt x="623158" y="422346"/>
                </a:lnTo>
                <a:lnTo>
                  <a:pt x="653796" y="421353"/>
                </a:lnTo>
                <a:lnTo>
                  <a:pt x="685800" y="420591"/>
                </a:lnTo>
                <a:lnTo>
                  <a:pt x="716280" y="419067"/>
                </a:lnTo>
                <a:lnTo>
                  <a:pt x="744994" y="418128"/>
                </a:lnTo>
                <a:lnTo>
                  <a:pt x="782645" y="415318"/>
                </a:lnTo>
                <a:lnTo>
                  <a:pt x="827338" y="410481"/>
                </a:lnTo>
                <a:lnTo>
                  <a:pt x="877176" y="403461"/>
                </a:lnTo>
                <a:lnTo>
                  <a:pt x="930263" y="394104"/>
                </a:lnTo>
                <a:lnTo>
                  <a:pt x="984702" y="382252"/>
                </a:lnTo>
                <a:lnTo>
                  <a:pt x="1038596" y="367751"/>
                </a:lnTo>
                <a:lnTo>
                  <a:pt x="1090051" y="350444"/>
                </a:lnTo>
                <a:lnTo>
                  <a:pt x="1137168" y="330176"/>
                </a:lnTo>
                <a:lnTo>
                  <a:pt x="1178053" y="306791"/>
                </a:lnTo>
                <a:lnTo>
                  <a:pt x="1210808" y="280133"/>
                </a:lnTo>
                <a:lnTo>
                  <a:pt x="1233538" y="250046"/>
                </a:lnTo>
                <a:lnTo>
                  <a:pt x="1233678" y="249611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652149" y="4313173"/>
            <a:ext cx="409575" cy="4864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00" b="1" spc="10" dirty="0">
                <a:latin typeface="SimSun"/>
                <a:cs typeface="SimSun"/>
              </a:rPr>
              <a:t>例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35</a:t>
            </a:fld>
            <a:endParaRPr spc="5" dirty="0"/>
          </a:p>
        </p:txBody>
      </p:sp>
      <p:sp>
        <p:nvSpPr>
          <p:cNvPr id="11" name="object 11"/>
          <p:cNvSpPr txBox="1"/>
          <p:nvPr/>
        </p:nvSpPr>
        <p:spPr>
          <a:xfrm>
            <a:off x="2947543" y="4332990"/>
            <a:ext cx="3217545" cy="4864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00" b="1" spc="15" dirty="0">
                <a:latin typeface="NSimSun"/>
                <a:cs typeface="NSimSun"/>
              </a:rPr>
              <a:t>求</a:t>
            </a:r>
            <a:r>
              <a:rPr sz="3000" b="1" spc="5" dirty="0">
                <a:latin typeface="Times New Roman"/>
                <a:cs typeface="Times New Roman"/>
              </a:rPr>
              <a:t>3*(2+3*5)+6</a:t>
            </a:r>
            <a:r>
              <a:rPr sz="3000" b="1" spc="15" dirty="0">
                <a:latin typeface="NSimSun"/>
                <a:cs typeface="NSimSun"/>
              </a:rPr>
              <a:t>的值</a:t>
            </a:r>
            <a:endParaRPr sz="3000">
              <a:latin typeface="NSimSun"/>
              <a:cs typeface="NSimSu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70305" algn="l"/>
              </a:tabLst>
            </a:pPr>
            <a:r>
              <a:rPr spc="-60" dirty="0"/>
              <a:t>第3</a:t>
            </a:r>
            <a:r>
              <a:rPr spc="-90" dirty="0"/>
              <a:t>章</a:t>
            </a:r>
            <a:r>
              <a:rPr dirty="0"/>
              <a:t>	</a:t>
            </a:r>
            <a:r>
              <a:rPr spc="30" dirty="0"/>
              <a:t>栈和队列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36</a:t>
            </a:fld>
            <a:endParaRPr spc="5" dirty="0"/>
          </a:p>
        </p:txBody>
      </p:sp>
      <p:sp>
        <p:nvSpPr>
          <p:cNvPr id="6" name="object 6"/>
          <p:cNvSpPr txBox="1"/>
          <p:nvPr/>
        </p:nvSpPr>
        <p:spPr>
          <a:xfrm>
            <a:off x="1237613" y="1886800"/>
            <a:ext cx="8503285" cy="44462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74625" indent="671195">
              <a:lnSpc>
                <a:spcPct val="120800"/>
              </a:lnSpc>
              <a:spcBef>
                <a:spcPts val="95"/>
              </a:spcBef>
            </a:pPr>
            <a:r>
              <a:rPr sz="3000" b="1" spc="20" dirty="0">
                <a:solidFill>
                  <a:srgbClr val="0000FF"/>
                </a:solidFill>
                <a:latin typeface="SimSun"/>
                <a:cs typeface="SimSun"/>
              </a:rPr>
              <a:t>设置两个栈，一个存操作数，栈名</a:t>
            </a:r>
            <a:r>
              <a:rPr sz="3000" b="1" spc="10" dirty="0">
                <a:solidFill>
                  <a:srgbClr val="0000FF"/>
                </a:solidFill>
                <a:latin typeface="SimSun"/>
                <a:cs typeface="SimSun"/>
              </a:rPr>
              <a:t>为</a:t>
            </a:r>
            <a:r>
              <a:rPr sz="3000" b="1" spc="15" dirty="0">
                <a:solidFill>
                  <a:srgbClr val="0000FF"/>
                </a:solidFill>
                <a:latin typeface="Times New Roman"/>
                <a:cs typeface="Times New Roman"/>
              </a:rPr>
              <a:t>OPND</a:t>
            </a:r>
            <a:r>
              <a:rPr sz="3000" b="1" spc="5" dirty="0">
                <a:solidFill>
                  <a:srgbClr val="0000FF"/>
                </a:solidFill>
                <a:latin typeface="SimSun"/>
                <a:cs typeface="SimSun"/>
              </a:rPr>
              <a:t>， </a:t>
            </a: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一个存操作符，栈名</a:t>
            </a:r>
            <a:r>
              <a:rPr sz="3000" b="1" spc="10" dirty="0">
                <a:solidFill>
                  <a:srgbClr val="0000FF"/>
                </a:solidFill>
                <a:latin typeface="SimSun"/>
                <a:cs typeface="SimSun"/>
              </a:rPr>
              <a:t>为</a:t>
            </a:r>
            <a:r>
              <a:rPr sz="3000" b="1" spc="15" dirty="0">
                <a:solidFill>
                  <a:srgbClr val="0000FF"/>
                </a:solidFill>
                <a:latin typeface="Times New Roman"/>
                <a:cs typeface="Times New Roman"/>
              </a:rPr>
              <a:t>OPTR</a:t>
            </a: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栈。</a:t>
            </a:r>
            <a:endParaRPr sz="3000">
              <a:latin typeface="SimSun"/>
              <a:cs typeface="SimSun"/>
            </a:endParaRPr>
          </a:p>
          <a:p>
            <a:pPr marL="12700" marR="45085" indent="671195">
              <a:lnSpc>
                <a:spcPts val="4360"/>
              </a:lnSpc>
              <a:spcBef>
                <a:spcPts val="260"/>
              </a:spcBef>
              <a:buFont typeface="Times New Roman"/>
              <a:buAutoNum type="arabicParenBoth"/>
              <a:tabLst>
                <a:tab pos="1324610" algn="l"/>
                <a:tab pos="1325245" algn="l"/>
              </a:tabLst>
            </a:pPr>
            <a:r>
              <a:rPr sz="3000" b="1" spc="20" dirty="0">
                <a:solidFill>
                  <a:srgbClr val="0000FF"/>
                </a:solidFill>
                <a:latin typeface="SimSun"/>
                <a:cs typeface="SimSun"/>
              </a:rPr>
              <a:t>首先置操作数栈为空，表达式起始</a:t>
            </a:r>
            <a:r>
              <a:rPr sz="3000" b="1" spc="10" dirty="0">
                <a:solidFill>
                  <a:srgbClr val="0000FF"/>
                </a:solidFill>
                <a:latin typeface="SimSun"/>
                <a:cs typeface="SimSun"/>
              </a:rPr>
              <a:t>符</a:t>
            </a:r>
            <a:r>
              <a:rPr sz="3000" b="1" spc="15" dirty="0">
                <a:solidFill>
                  <a:srgbClr val="0000FF"/>
                </a:solidFill>
                <a:latin typeface="Times New Roman"/>
                <a:cs typeface="Times New Roman"/>
              </a:rPr>
              <a:t>#</a:t>
            </a: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为运 算符栈的栈底元素；</a:t>
            </a:r>
            <a:endParaRPr sz="3000">
              <a:latin typeface="SimSun"/>
              <a:cs typeface="SimSun"/>
            </a:endParaRPr>
          </a:p>
          <a:p>
            <a:pPr marL="1132205" indent="-448945">
              <a:lnSpc>
                <a:spcPct val="100000"/>
              </a:lnSpc>
              <a:spcBef>
                <a:spcPts val="475"/>
              </a:spcBef>
              <a:buFont typeface="Times New Roman"/>
              <a:buAutoNum type="arabicParenBoth"/>
              <a:tabLst>
                <a:tab pos="1132840" algn="l"/>
              </a:tabLst>
            </a:pPr>
            <a:r>
              <a:rPr sz="3000" b="1" spc="20" dirty="0">
                <a:solidFill>
                  <a:srgbClr val="0000FF"/>
                </a:solidFill>
                <a:latin typeface="SimSun"/>
                <a:cs typeface="SimSun"/>
              </a:rPr>
              <a:t>依次读入表达式中每个字符，若是操作数则</a:t>
            </a:r>
            <a:endParaRPr sz="3000">
              <a:latin typeface="SimSun"/>
              <a:cs typeface="SimSun"/>
            </a:endParaRPr>
          </a:p>
          <a:p>
            <a:pPr marL="12700" marR="5080">
              <a:lnSpc>
                <a:spcPct val="120800"/>
              </a:lnSpc>
            </a:pP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进</a:t>
            </a:r>
            <a:r>
              <a:rPr sz="3000" b="1" spc="15" dirty="0">
                <a:solidFill>
                  <a:srgbClr val="0000FF"/>
                </a:solidFill>
                <a:latin typeface="Times New Roman"/>
                <a:cs typeface="Times New Roman"/>
              </a:rPr>
              <a:t>OPND</a:t>
            </a: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栈，若是运算符则</a:t>
            </a:r>
            <a:r>
              <a:rPr sz="3000" b="1" spc="10" dirty="0">
                <a:solidFill>
                  <a:srgbClr val="0000FF"/>
                </a:solidFill>
                <a:latin typeface="SimSun"/>
                <a:cs typeface="SimSun"/>
              </a:rPr>
              <a:t>和</a:t>
            </a:r>
            <a:r>
              <a:rPr sz="3000" b="1" spc="15" dirty="0">
                <a:solidFill>
                  <a:srgbClr val="0000FF"/>
                </a:solidFill>
                <a:latin typeface="Times New Roman"/>
                <a:cs typeface="Times New Roman"/>
              </a:rPr>
              <a:t>OPTR</a:t>
            </a:r>
            <a:r>
              <a:rPr sz="3000" b="1" spc="20" dirty="0">
                <a:solidFill>
                  <a:srgbClr val="0000FF"/>
                </a:solidFill>
                <a:latin typeface="SimSun"/>
                <a:cs typeface="SimSun"/>
              </a:rPr>
              <a:t>栈的栈顶运算 符比较优先权后作相应操作，直到整个表达式操作 </a:t>
            </a: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完毕。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7221" y="0"/>
            <a:ext cx="3297554" cy="1423035"/>
          </a:xfrm>
          <a:prstGeom prst="rect">
            <a:avLst/>
          </a:prstGeom>
        </p:spPr>
        <p:txBody>
          <a:bodyPr vert="horz" wrap="square" lIns="0" tIns="253365" rIns="0" bIns="0" rtlCol="0">
            <a:spAutoFit/>
          </a:bodyPr>
          <a:lstStyle/>
          <a:p>
            <a:pPr marL="875665" lvl="2" indent="-863600">
              <a:lnSpc>
                <a:spcPct val="100000"/>
              </a:lnSpc>
              <a:spcBef>
                <a:spcPts val="1995"/>
              </a:spcBef>
              <a:buFont typeface="Times New Roman"/>
              <a:buAutoNum type="arabicPeriod" startAt="5"/>
              <a:tabLst>
                <a:tab pos="876300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表达式求值</a:t>
            </a:r>
            <a:endParaRPr sz="3000">
              <a:latin typeface="SimSun"/>
              <a:cs typeface="SimSun"/>
            </a:endParaRPr>
          </a:p>
          <a:p>
            <a:pPr marL="975360" lvl="3" indent="-343535">
              <a:lnSpc>
                <a:spcPct val="100000"/>
              </a:lnSpc>
              <a:spcBef>
                <a:spcPts val="1900"/>
              </a:spcBef>
              <a:buSzPct val="96666"/>
              <a:buFont typeface="Wingdings"/>
              <a:buChar char=""/>
              <a:tabLst>
                <a:tab pos="975994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算法求解过程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70305" algn="l"/>
              </a:tabLst>
            </a:pPr>
            <a:r>
              <a:rPr spc="-60" dirty="0"/>
              <a:t>第3</a:t>
            </a:r>
            <a:r>
              <a:rPr spc="-90" dirty="0"/>
              <a:t>章</a:t>
            </a:r>
            <a:r>
              <a:rPr dirty="0"/>
              <a:t>	</a:t>
            </a:r>
            <a:r>
              <a:rPr spc="30" dirty="0"/>
              <a:t>栈和队列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37</a:t>
            </a:fld>
            <a:endParaRPr spc="5" dirty="0"/>
          </a:p>
        </p:txBody>
      </p:sp>
      <p:sp>
        <p:nvSpPr>
          <p:cNvPr id="6" name="object 6"/>
          <p:cNvSpPr txBox="1"/>
          <p:nvPr/>
        </p:nvSpPr>
        <p:spPr>
          <a:xfrm>
            <a:off x="615839" y="1499718"/>
            <a:ext cx="8820150" cy="44462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60985" indent="767080">
              <a:lnSpc>
                <a:spcPct val="120800"/>
              </a:lnSpc>
              <a:spcBef>
                <a:spcPts val="95"/>
              </a:spcBef>
              <a:buSzPct val="96666"/>
              <a:buFont typeface="Times New Roman"/>
              <a:buAutoNum type="arabicParenBoth"/>
              <a:tabLst>
                <a:tab pos="1228725" algn="l"/>
              </a:tabLst>
            </a:pPr>
            <a:r>
              <a:rPr sz="3000" b="1" spc="20" dirty="0">
                <a:solidFill>
                  <a:srgbClr val="0000FF"/>
                </a:solidFill>
                <a:latin typeface="SimSun"/>
                <a:cs typeface="SimSun"/>
              </a:rPr>
              <a:t>若栈顶运算符小于输入运算符，输入运算符 </a:t>
            </a: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进栈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OPTR</a:t>
            </a:r>
            <a:r>
              <a:rPr sz="3000" b="1" spc="10" dirty="0">
                <a:solidFill>
                  <a:srgbClr val="0000FF"/>
                </a:solidFill>
                <a:latin typeface="SimSun"/>
                <a:cs typeface="SimSun"/>
              </a:rPr>
              <a:t>；</a:t>
            </a:r>
            <a:endParaRPr sz="3000">
              <a:latin typeface="SimSun"/>
              <a:cs typeface="SimSun"/>
            </a:endParaRPr>
          </a:p>
          <a:p>
            <a:pPr marL="12700" indent="767080">
              <a:lnSpc>
                <a:spcPct val="100000"/>
              </a:lnSpc>
              <a:spcBef>
                <a:spcPts val="750"/>
              </a:spcBef>
              <a:buSzPct val="96666"/>
              <a:buFont typeface="Times New Roman"/>
              <a:buAutoNum type="arabicParenBoth"/>
              <a:tabLst>
                <a:tab pos="1228725" algn="l"/>
              </a:tabLst>
            </a:pPr>
            <a:r>
              <a:rPr sz="3000" b="1" spc="20" dirty="0">
                <a:solidFill>
                  <a:srgbClr val="0000FF"/>
                </a:solidFill>
                <a:latin typeface="SimSun"/>
                <a:cs typeface="SimSun"/>
              </a:rPr>
              <a:t>若栈顶运算符等于输入运算符（只有栈顶是</a:t>
            </a:r>
            <a:endParaRPr sz="3000">
              <a:latin typeface="SimSun"/>
              <a:cs typeface="SimSun"/>
            </a:endParaRPr>
          </a:p>
          <a:p>
            <a:pPr marL="12700" marR="323215">
              <a:lnSpc>
                <a:spcPct val="120800"/>
              </a:lnSpc>
              <a:spcBef>
                <a:spcPts val="5"/>
              </a:spcBef>
            </a:pPr>
            <a:r>
              <a:rPr sz="3000" b="1" spc="20" dirty="0">
                <a:solidFill>
                  <a:srgbClr val="0000FF"/>
                </a:solidFill>
                <a:latin typeface="SimSun"/>
                <a:cs typeface="SimSun"/>
              </a:rPr>
              <a:t>“（”，输入是“）”，或者栈顶是</a:t>
            </a:r>
            <a:r>
              <a:rPr sz="3000" b="1" spc="10" dirty="0">
                <a:solidFill>
                  <a:srgbClr val="0000FF"/>
                </a:solidFill>
                <a:latin typeface="SimSun"/>
                <a:cs typeface="SimSun"/>
              </a:rPr>
              <a:t>“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#”</a:t>
            </a:r>
            <a:r>
              <a:rPr sz="3000" b="1" spc="20" dirty="0">
                <a:solidFill>
                  <a:srgbClr val="0000FF"/>
                </a:solidFill>
                <a:latin typeface="SimSun"/>
                <a:cs typeface="SimSun"/>
              </a:rPr>
              <a:t>，输入是  </a:t>
            </a: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“</a:t>
            </a:r>
            <a:r>
              <a:rPr sz="3000" b="1" spc="15" dirty="0">
                <a:solidFill>
                  <a:srgbClr val="0000FF"/>
                </a:solidFill>
                <a:latin typeface="Times New Roman"/>
                <a:cs typeface="Times New Roman"/>
              </a:rPr>
              <a:t>#</a:t>
            </a: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）”</a:t>
            </a:r>
            <a:r>
              <a:rPr sz="3000" b="1" spc="20" dirty="0">
                <a:solidFill>
                  <a:srgbClr val="0000FF"/>
                </a:solidFill>
                <a:latin typeface="SimSun"/>
                <a:cs typeface="SimSun"/>
              </a:rPr>
              <a:t>两种情况，分别去除一对括号，或结束。</a:t>
            </a:r>
            <a:endParaRPr sz="3000">
              <a:latin typeface="SimSun"/>
              <a:cs typeface="SimSun"/>
            </a:endParaRPr>
          </a:p>
          <a:p>
            <a:pPr marL="12700" marR="5080" indent="767080">
              <a:lnSpc>
                <a:spcPct val="120800"/>
              </a:lnSpc>
              <a:spcBef>
                <a:spcPts val="5"/>
              </a:spcBef>
              <a:buSzPct val="96666"/>
              <a:buFont typeface="Times New Roman"/>
              <a:buAutoNum type="arabicParenBoth" startAt="3"/>
              <a:tabLst>
                <a:tab pos="1228725" algn="l"/>
              </a:tabLst>
            </a:pPr>
            <a:r>
              <a:rPr sz="3000" b="1" spc="20" dirty="0">
                <a:solidFill>
                  <a:srgbClr val="0000FF"/>
                </a:solidFill>
                <a:latin typeface="SimSun"/>
                <a:cs typeface="SimSun"/>
              </a:rPr>
              <a:t>若栈顶运算符大于输入运算符，弹出栈顶运 </a:t>
            </a: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算符，从</a:t>
            </a:r>
            <a:r>
              <a:rPr sz="3000" b="1" spc="15" dirty="0">
                <a:solidFill>
                  <a:srgbClr val="0000FF"/>
                </a:solidFill>
                <a:latin typeface="Times New Roman"/>
                <a:cs typeface="Times New Roman"/>
              </a:rPr>
              <a:t>OPN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D</a:t>
            </a:r>
            <a:r>
              <a:rPr sz="3000" b="1" spc="20" dirty="0">
                <a:solidFill>
                  <a:srgbClr val="0000FF"/>
                </a:solidFill>
                <a:latin typeface="SimSun"/>
                <a:cs typeface="SimSun"/>
              </a:rPr>
              <a:t>中弹出两个操作数与弹出运算符计算 </a:t>
            </a: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后再存入</a:t>
            </a:r>
            <a:r>
              <a:rPr sz="3000" b="1" spc="15" dirty="0">
                <a:solidFill>
                  <a:srgbClr val="0000FF"/>
                </a:solidFill>
                <a:latin typeface="Times New Roman"/>
                <a:cs typeface="Times New Roman"/>
              </a:rPr>
              <a:t>OPND</a:t>
            </a: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栈，继续。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9451" y="0"/>
            <a:ext cx="3220720" cy="1269365"/>
          </a:xfrm>
          <a:prstGeom prst="rect">
            <a:avLst/>
          </a:prstGeom>
        </p:spPr>
        <p:txBody>
          <a:bodyPr vert="horz" wrap="square" lIns="0" tIns="176530" rIns="0" bIns="0" rtlCol="0">
            <a:spAutoFit/>
          </a:bodyPr>
          <a:lstStyle/>
          <a:p>
            <a:pPr marL="875665" lvl="2" indent="-863600">
              <a:lnSpc>
                <a:spcPct val="100000"/>
              </a:lnSpc>
              <a:spcBef>
                <a:spcPts val="1390"/>
              </a:spcBef>
              <a:buFont typeface="Times New Roman"/>
              <a:buAutoNum type="arabicPeriod" startAt="5"/>
              <a:tabLst>
                <a:tab pos="876300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表达式求值</a:t>
            </a:r>
            <a:endParaRPr sz="3000">
              <a:latin typeface="SimSun"/>
              <a:cs typeface="SimSun"/>
            </a:endParaRPr>
          </a:p>
          <a:p>
            <a:pPr marL="898525" lvl="3" indent="-343535">
              <a:lnSpc>
                <a:spcPct val="100000"/>
              </a:lnSpc>
              <a:spcBef>
                <a:spcPts val="1295"/>
              </a:spcBef>
              <a:buSzPct val="96666"/>
              <a:buFont typeface="Wingdings"/>
              <a:buChar char=""/>
              <a:tabLst>
                <a:tab pos="899160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算法求解过程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70305" algn="l"/>
              </a:tabLst>
            </a:pPr>
            <a:r>
              <a:rPr spc="-60" dirty="0"/>
              <a:t>第3</a:t>
            </a:r>
            <a:r>
              <a:rPr spc="-90" dirty="0"/>
              <a:t>章</a:t>
            </a:r>
            <a:r>
              <a:rPr dirty="0"/>
              <a:t>	</a:t>
            </a:r>
            <a:r>
              <a:rPr spc="30" dirty="0"/>
              <a:t>栈和队列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38</a:t>
            </a:fld>
            <a:endParaRPr spc="5" dirty="0"/>
          </a:p>
        </p:txBody>
      </p:sp>
      <p:sp>
        <p:nvSpPr>
          <p:cNvPr id="6" name="object 6"/>
          <p:cNvSpPr txBox="1"/>
          <p:nvPr/>
        </p:nvSpPr>
        <p:spPr>
          <a:xfrm>
            <a:off x="769766" y="1494379"/>
            <a:ext cx="9413875" cy="4629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6240" marR="975360" indent="-384175">
              <a:lnSpc>
                <a:spcPct val="125800"/>
              </a:lnSpc>
              <a:spcBef>
                <a:spcPts val="95"/>
              </a:spcBef>
            </a:pPr>
            <a:r>
              <a:rPr sz="3000" b="1" spc="-15" dirty="0">
                <a:solidFill>
                  <a:srgbClr val="0000FF"/>
                </a:solidFill>
                <a:latin typeface="Times New Roman"/>
                <a:cs typeface="Times New Roman"/>
              </a:rPr>
              <a:t>OperandType </a:t>
            </a:r>
            <a:r>
              <a:rPr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EvaluateExpression(){ 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initStack(OPTR);Push(OPTR,’#’);  initStack(OPND);c=getchar();/</a:t>
            </a:r>
            <a:r>
              <a:rPr sz="3000" b="1" spc="-10" dirty="0">
                <a:solidFill>
                  <a:srgbClr val="0000FF"/>
                </a:solidFill>
                <a:latin typeface="Times New Roman"/>
                <a:cs typeface="Times New Roman"/>
              </a:rPr>
              <a:t>/</a:t>
            </a: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读入第一个符号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endParaRPr sz="3000">
              <a:latin typeface="Times New Roman"/>
              <a:cs typeface="Times New Roman"/>
            </a:endParaRPr>
          </a:p>
          <a:p>
            <a:pPr marL="1068070" marR="506095" indent="-384175">
              <a:lnSpc>
                <a:spcPct val="125800"/>
              </a:lnSpc>
              <a:spcBef>
                <a:spcPts val="5"/>
              </a:spcBef>
            </a:pPr>
            <a:r>
              <a:rPr sz="30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while(c!=‘#’)||GetTop(OPTR)!=‘#’){//</a:t>
            </a: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同时是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#</a:t>
            </a: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结束 </a:t>
            </a:r>
            <a:r>
              <a:rPr sz="3000" b="1" spc="5" dirty="0">
                <a:solidFill>
                  <a:srgbClr val="FF3300"/>
                </a:solidFill>
                <a:latin typeface="Times New Roman"/>
                <a:cs typeface="Times New Roman"/>
              </a:rPr>
              <a:t>if(!In(c,OP))//</a:t>
            </a:r>
            <a:r>
              <a:rPr sz="3000" b="1" spc="15" dirty="0">
                <a:solidFill>
                  <a:srgbClr val="FF3300"/>
                </a:solidFill>
                <a:latin typeface="SimSun"/>
                <a:cs typeface="SimSun"/>
              </a:rPr>
              <a:t>如果</a:t>
            </a:r>
            <a:r>
              <a:rPr sz="3000" b="1" spc="10" dirty="0">
                <a:solidFill>
                  <a:srgbClr val="FF3300"/>
                </a:solidFill>
                <a:latin typeface="Times New Roman"/>
                <a:cs typeface="Times New Roman"/>
              </a:rPr>
              <a:t>c</a:t>
            </a:r>
            <a:r>
              <a:rPr sz="3000" b="1" spc="15" dirty="0">
                <a:solidFill>
                  <a:srgbClr val="FF3300"/>
                </a:solidFill>
                <a:latin typeface="SimSun"/>
                <a:cs typeface="SimSun"/>
              </a:rPr>
              <a:t>不是运算符</a:t>
            </a:r>
            <a:endParaRPr sz="3000">
              <a:latin typeface="SimSun"/>
              <a:cs typeface="SimSun"/>
            </a:endParaRPr>
          </a:p>
          <a:p>
            <a:pPr marL="1068070" marR="534670" indent="-96520">
              <a:lnSpc>
                <a:spcPct val="125800"/>
              </a:lnSpc>
              <a:spcBef>
                <a:spcPts val="10"/>
              </a:spcBef>
            </a:pPr>
            <a:r>
              <a:rPr sz="3000" b="1" spc="10" dirty="0">
                <a:solidFill>
                  <a:srgbClr val="FF3300"/>
                </a:solidFill>
                <a:latin typeface="Times New Roman"/>
                <a:cs typeface="Times New Roman"/>
              </a:rPr>
              <a:t>{Push((OPND,c);c=getchar();//</a:t>
            </a:r>
            <a:r>
              <a:rPr sz="3000" b="1" spc="15" dirty="0">
                <a:solidFill>
                  <a:srgbClr val="FF3300"/>
                </a:solidFill>
                <a:latin typeface="SimSun"/>
                <a:cs typeface="SimSun"/>
              </a:rPr>
              <a:t>读入下一个符号</a:t>
            </a:r>
            <a:r>
              <a:rPr sz="3000" b="1" spc="5" dirty="0">
                <a:solidFill>
                  <a:srgbClr val="FF3300"/>
                </a:solidFill>
                <a:latin typeface="Times New Roman"/>
                <a:cs typeface="Times New Roman"/>
              </a:rPr>
              <a:t>} 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else</a:t>
            </a:r>
            <a:endParaRPr sz="3000">
              <a:latin typeface="Times New Roman"/>
              <a:cs typeface="Times New Roman"/>
            </a:endParaRPr>
          </a:p>
          <a:p>
            <a:pPr marL="1451610">
              <a:lnSpc>
                <a:spcPct val="100000"/>
              </a:lnSpc>
              <a:spcBef>
                <a:spcPts val="930"/>
              </a:spcBef>
            </a:pPr>
            <a:r>
              <a:rPr sz="30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switch(Precede(GetTop(OPTR),c)){//</a:t>
            </a: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优先级比较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9528" y="0"/>
            <a:ext cx="3606165" cy="1269365"/>
          </a:xfrm>
          <a:prstGeom prst="rect">
            <a:avLst/>
          </a:prstGeom>
        </p:spPr>
        <p:txBody>
          <a:bodyPr vert="horz" wrap="square" lIns="0" tIns="176530" rIns="0" bIns="0" rtlCol="0">
            <a:spAutoFit/>
          </a:bodyPr>
          <a:lstStyle/>
          <a:p>
            <a:pPr marL="875665" lvl="2" indent="-863600">
              <a:lnSpc>
                <a:spcPct val="100000"/>
              </a:lnSpc>
              <a:spcBef>
                <a:spcPts val="1390"/>
              </a:spcBef>
              <a:buFont typeface="Times New Roman"/>
              <a:buAutoNum type="arabicPeriod" startAt="5"/>
              <a:tabLst>
                <a:tab pos="876300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表达式求值</a:t>
            </a:r>
            <a:endParaRPr sz="3000">
              <a:latin typeface="SimSun"/>
              <a:cs typeface="SimSun"/>
            </a:endParaRPr>
          </a:p>
          <a:p>
            <a:pPr marL="898525" lvl="3" indent="-343535">
              <a:lnSpc>
                <a:spcPct val="100000"/>
              </a:lnSpc>
              <a:spcBef>
                <a:spcPts val="1295"/>
              </a:spcBef>
              <a:buSzPct val="96666"/>
              <a:buFont typeface="Wingdings"/>
              <a:buChar char=""/>
              <a:tabLst>
                <a:tab pos="899160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表达式求值算法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70305" algn="l"/>
              </a:tabLst>
            </a:pPr>
            <a:r>
              <a:rPr spc="-60" dirty="0"/>
              <a:t>第3</a:t>
            </a:r>
            <a:r>
              <a:rPr spc="-90" dirty="0"/>
              <a:t>章</a:t>
            </a:r>
            <a:r>
              <a:rPr dirty="0"/>
              <a:t>	</a:t>
            </a:r>
            <a:r>
              <a:rPr spc="30" dirty="0"/>
              <a:t>栈和队列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39</a:t>
            </a:fld>
            <a:endParaRPr spc="5" dirty="0"/>
          </a:p>
        </p:txBody>
      </p:sp>
      <p:sp>
        <p:nvSpPr>
          <p:cNvPr id="6" name="object 6"/>
          <p:cNvSpPr txBox="1"/>
          <p:nvPr/>
        </p:nvSpPr>
        <p:spPr>
          <a:xfrm>
            <a:off x="1393844" y="1415919"/>
            <a:ext cx="8435975" cy="537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76250" marR="851535">
              <a:lnSpc>
                <a:spcPct val="125800"/>
              </a:lnSpc>
              <a:spcBef>
                <a:spcPts val="95"/>
              </a:spcBef>
            </a:pPr>
            <a:r>
              <a:rPr sz="3000" b="1" spc="10" dirty="0">
                <a:solidFill>
                  <a:srgbClr val="FF3300"/>
                </a:solidFill>
                <a:latin typeface="Times New Roman"/>
                <a:cs typeface="Times New Roman"/>
              </a:rPr>
              <a:t>case </a:t>
            </a:r>
            <a:r>
              <a:rPr sz="3000" b="1" spc="5" dirty="0">
                <a:solidFill>
                  <a:srgbClr val="FF3300"/>
                </a:solidFill>
                <a:latin typeface="Times New Roman"/>
                <a:cs typeface="Times New Roman"/>
              </a:rPr>
              <a:t>‘&lt;‘: Push(OPTR,c);c=getchar();break;  </a:t>
            </a:r>
            <a:r>
              <a:rPr sz="3000" b="1" spc="10" dirty="0">
                <a:solidFill>
                  <a:srgbClr val="FF3300"/>
                </a:solidFill>
                <a:latin typeface="Times New Roman"/>
                <a:cs typeface="Times New Roman"/>
              </a:rPr>
              <a:t>case </a:t>
            </a:r>
            <a:r>
              <a:rPr sz="3000" b="1" spc="5" dirty="0">
                <a:solidFill>
                  <a:srgbClr val="FF3300"/>
                </a:solidFill>
                <a:latin typeface="Times New Roman"/>
                <a:cs typeface="Times New Roman"/>
              </a:rPr>
              <a:t>‘=’:</a:t>
            </a:r>
            <a:r>
              <a:rPr sz="3000" b="1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3000" b="1" spc="5" dirty="0">
                <a:solidFill>
                  <a:srgbClr val="FF3300"/>
                </a:solidFill>
                <a:latin typeface="Times New Roman"/>
                <a:cs typeface="Times New Roman"/>
              </a:rPr>
              <a:t>Pop(OPTR,x);c=getchar;break;</a:t>
            </a:r>
            <a:endParaRPr sz="3000">
              <a:latin typeface="Times New Roman"/>
              <a:cs typeface="Times New Roman"/>
            </a:endParaRPr>
          </a:p>
          <a:p>
            <a:pPr marL="492759">
              <a:lnSpc>
                <a:spcPct val="100000"/>
              </a:lnSpc>
              <a:spcBef>
                <a:spcPts val="2270"/>
              </a:spcBef>
            </a:pP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case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‘&gt;’:</a:t>
            </a:r>
            <a:r>
              <a:rPr sz="3000" b="1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Pop(OPTR,theta);</a:t>
            </a:r>
            <a:endParaRPr sz="3000">
              <a:latin typeface="Times New Roman"/>
              <a:cs typeface="Times New Roman"/>
            </a:endParaRPr>
          </a:p>
          <a:p>
            <a:pPr marL="1931035">
              <a:lnSpc>
                <a:spcPct val="100000"/>
              </a:lnSpc>
              <a:spcBef>
                <a:spcPts val="930"/>
              </a:spcBef>
            </a:pP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Pop(OPND,a); Pop(OPND,b);</a:t>
            </a:r>
            <a:endParaRPr sz="3000">
              <a:latin typeface="Times New Roman"/>
              <a:cs typeface="Times New Roman"/>
            </a:endParaRPr>
          </a:p>
          <a:p>
            <a:pPr marL="1931035">
              <a:lnSpc>
                <a:spcPct val="100000"/>
              </a:lnSpc>
              <a:spcBef>
                <a:spcPts val="930"/>
              </a:spcBef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Push(OPND,Operate(a,theta,b));break;</a:t>
            </a:r>
            <a:endParaRPr sz="3000">
              <a:latin typeface="Times New Roman"/>
              <a:cs typeface="Times New Roman"/>
            </a:endParaRPr>
          </a:p>
          <a:p>
            <a:pPr marL="492759">
              <a:lnSpc>
                <a:spcPct val="100000"/>
              </a:lnSpc>
              <a:spcBef>
                <a:spcPts val="935"/>
              </a:spcBef>
              <a:tabLst>
                <a:tab pos="834390" algn="l"/>
              </a:tabLst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}	</a:t>
            </a:r>
            <a:r>
              <a:rPr sz="3000" b="1" spc="5" dirty="0">
                <a:latin typeface="Times New Roman"/>
                <a:cs typeface="Times New Roman"/>
              </a:rPr>
              <a:t>//switch</a:t>
            </a:r>
            <a:r>
              <a:rPr sz="3000" b="1" spc="15" dirty="0">
                <a:latin typeface="SimSun"/>
                <a:cs typeface="SimSun"/>
              </a:rPr>
              <a:t>语句结束</a:t>
            </a:r>
            <a:endParaRPr sz="30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930"/>
              </a:spcBef>
              <a:tabLst>
                <a:tab pos="354965" algn="l"/>
              </a:tabLst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}	</a:t>
            </a:r>
            <a:r>
              <a:rPr sz="3000" b="1" spc="5" dirty="0">
                <a:latin typeface="Times New Roman"/>
                <a:cs typeface="Times New Roman"/>
              </a:rPr>
              <a:t>//while</a:t>
            </a:r>
            <a:r>
              <a:rPr sz="3000" b="1" spc="-25" dirty="0">
                <a:latin typeface="Times New Roman"/>
                <a:cs typeface="Times New Roman"/>
              </a:rPr>
              <a:t> </a:t>
            </a:r>
            <a:r>
              <a:rPr sz="3000" b="1" spc="15" dirty="0">
                <a:latin typeface="SimSun"/>
                <a:cs typeface="SimSun"/>
              </a:rPr>
              <a:t>语句结束</a:t>
            </a:r>
            <a:endParaRPr sz="3000">
              <a:latin typeface="SimSun"/>
              <a:cs typeface="SimSun"/>
            </a:endParaRPr>
          </a:p>
          <a:p>
            <a:pPr marL="108585">
              <a:lnSpc>
                <a:spcPct val="100000"/>
              </a:lnSpc>
              <a:spcBef>
                <a:spcPts val="935"/>
              </a:spcBef>
            </a:pPr>
            <a:r>
              <a:rPr sz="3000" b="1" spc="-10" dirty="0">
                <a:solidFill>
                  <a:srgbClr val="0000FF"/>
                </a:solidFill>
                <a:latin typeface="Times New Roman"/>
                <a:cs typeface="Times New Roman"/>
              </a:rPr>
              <a:t>return(GetTop(OPND));</a:t>
            </a: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30"/>
              </a:spcBef>
              <a:tabLst>
                <a:tab pos="354965" algn="l"/>
              </a:tabLst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}	</a:t>
            </a:r>
            <a:r>
              <a:rPr sz="3000" b="1" dirty="0">
                <a:latin typeface="Times New Roman"/>
                <a:cs typeface="Times New Roman"/>
              </a:rPr>
              <a:t>//</a:t>
            </a:r>
            <a:r>
              <a:rPr sz="3000" b="1" spc="15" dirty="0">
                <a:latin typeface="SimSun"/>
                <a:cs typeface="SimSun"/>
              </a:rPr>
              <a:t>算法结束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9490" y="0"/>
            <a:ext cx="3606800" cy="1269365"/>
          </a:xfrm>
          <a:prstGeom prst="rect">
            <a:avLst/>
          </a:prstGeom>
        </p:spPr>
        <p:txBody>
          <a:bodyPr vert="horz" wrap="square" lIns="0" tIns="176530" rIns="0" bIns="0" rtlCol="0">
            <a:spAutoFit/>
          </a:bodyPr>
          <a:lstStyle/>
          <a:p>
            <a:pPr marL="875665" lvl="2" indent="-863600">
              <a:lnSpc>
                <a:spcPct val="100000"/>
              </a:lnSpc>
              <a:spcBef>
                <a:spcPts val="1390"/>
              </a:spcBef>
              <a:buFont typeface="Times New Roman"/>
              <a:buAutoNum type="arabicPeriod" startAt="5"/>
              <a:tabLst>
                <a:tab pos="876300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表达式求值</a:t>
            </a:r>
            <a:endParaRPr sz="3000">
              <a:latin typeface="SimSun"/>
              <a:cs typeface="SimSun"/>
            </a:endParaRPr>
          </a:p>
          <a:p>
            <a:pPr marL="898525" lvl="3" indent="-343535">
              <a:lnSpc>
                <a:spcPct val="100000"/>
              </a:lnSpc>
              <a:spcBef>
                <a:spcPts val="1295"/>
              </a:spcBef>
              <a:buSzPct val="96666"/>
              <a:buFont typeface="Wingdings"/>
              <a:buChar char=""/>
              <a:tabLst>
                <a:tab pos="899160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表达式求值算法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70305" algn="l"/>
              </a:tabLst>
            </a:pPr>
            <a:r>
              <a:rPr spc="-60" dirty="0"/>
              <a:t>第3</a:t>
            </a:r>
            <a:r>
              <a:rPr spc="-90" dirty="0"/>
              <a:t>章</a:t>
            </a:r>
            <a:r>
              <a:rPr dirty="0"/>
              <a:t>	</a:t>
            </a:r>
            <a:r>
              <a:rPr spc="30" dirty="0"/>
              <a:t>栈和队列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4</a:t>
            </a:fld>
            <a:endParaRPr spc="5" dirty="0"/>
          </a:p>
        </p:txBody>
      </p:sp>
      <p:sp>
        <p:nvSpPr>
          <p:cNvPr id="6" name="object 6"/>
          <p:cNvSpPr txBox="1"/>
          <p:nvPr/>
        </p:nvSpPr>
        <p:spPr>
          <a:xfrm>
            <a:off x="4455547" y="1947164"/>
            <a:ext cx="1231900" cy="552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9780" algn="l"/>
              </a:tabLst>
            </a:pPr>
            <a:r>
              <a:rPr sz="3450" b="1" dirty="0">
                <a:solidFill>
                  <a:srgbClr val="0000FF"/>
                </a:solidFill>
                <a:latin typeface="Times New Roman"/>
                <a:cs typeface="Times New Roman"/>
              </a:rPr>
              <a:t>3.1	</a:t>
            </a:r>
            <a:r>
              <a:rPr sz="3450" b="1" spc="-10" dirty="0">
                <a:solidFill>
                  <a:srgbClr val="0000FF"/>
                </a:solidFill>
                <a:latin typeface="SimSun"/>
                <a:cs typeface="SimSun"/>
              </a:rPr>
              <a:t>栈</a:t>
            </a:r>
            <a:endParaRPr sz="345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72689" y="2999994"/>
            <a:ext cx="5596255" cy="1569085"/>
          </a:xfrm>
          <a:prstGeom prst="rect">
            <a:avLst/>
          </a:prstGeom>
          <a:ln w="13969">
            <a:solidFill>
              <a:srgbClr val="0000FF"/>
            </a:solidFill>
          </a:ln>
        </p:spPr>
        <p:txBody>
          <a:bodyPr vert="horz" wrap="square" lIns="0" tIns="185420" rIns="0" bIns="0" rtlCol="0">
            <a:spAutoFit/>
          </a:bodyPr>
          <a:lstStyle/>
          <a:p>
            <a:pPr marL="1271905" lvl="2" indent="-1068070">
              <a:lnSpc>
                <a:spcPct val="100000"/>
              </a:lnSpc>
              <a:spcBef>
                <a:spcPts val="1460"/>
              </a:spcBef>
              <a:buFont typeface="Arial"/>
              <a:buAutoNum type="arabicPeriod"/>
              <a:tabLst>
                <a:tab pos="1271905" algn="l"/>
                <a:tab pos="1272540" algn="l"/>
              </a:tabLst>
            </a:pPr>
            <a:r>
              <a:rPr sz="3000" b="1" spc="15" dirty="0">
                <a:solidFill>
                  <a:srgbClr val="FF3300"/>
                </a:solidFill>
                <a:latin typeface="SimSun"/>
                <a:cs typeface="SimSun"/>
              </a:rPr>
              <a:t>抽象数据类型栈的定义</a:t>
            </a:r>
            <a:endParaRPr sz="3000">
              <a:latin typeface="SimSun"/>
              <a:cs typeface="SimSun"/>
            </a:endParaRPr>
          </a:p>
          <a:p>
            <a:pPr marL="1271905" lvl="2" indent="-1068070">
              <a:lnSpc>
                <a:spcPct val="100000"/>
              </a:lnSpc>
              <a:spcBef>
                <a:spcPts val="2205"/>
              </a:spcBef>
              <a:buFont typeface="Arial"/>
              <a:buAutoNum type="arabicPeriod"/>
              <a:tabLst>
                <a:tab pos="1271905" algn="l"/>
                <a:tab pos="1272540" algn="l"/>
              </a:tabLst>
            </a:pP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栈的表示和实现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70305" algn="l"/>
              </a:tabLst>
            </a:pPr>
            <a:r>
              <a:rPr spc="-60" dirty="0"/>
              <a:t>第3</a:t>
            </a:r>
            <a:r>
              <a:rPr spc="-90" dirty="0"/>
              <a:t>章</a:t>
            </a:r>
            <a:r>
              <a:rPr dirty="0"/>
              <a:t>	</a:t>
            </a:r>
            <a:r>
              <a:rPr spc="30" dirty="0"/>
              <a:t>栈和队列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49525" y="2845307"/>
            <a:ext cx="4974590" cy="2613025"/>
          </a:xfrm>
          <a:prstGeom prst="rect">
            <a:avLst/>
          </a:prstGeom>
          <a:ln w="13969">
            <a:solidFill>
              <a:srgbClr val="0000FF"/>
            </a:solidFill>
          </a:ln>
        </p:spPr>
        <p:txBody>
          <a:bodyPr vert="horz" wrap="square" lIns="0" tIns="203200" rIns="0" bIns="0" rtlCol="0">
            <a:spAutoFit/>
          </a:bodyPr>
          <a:lstStyle/>
          <a:p>
            <a:pPr marL="1680845" lvl="1" indent="-852805">
              <a:lnSpc>
                <a:spcPct val="100000"/>
              </a:lnSpc>
              <a:spcBef>
                <a:spcPts val="1600"/>
              </a:spcBef>
              <a:buFont typeface="Arial"/>
              <a:buAutoNum type="arabicPeriod"/>
              <a:tabLst>
                <a:tab pos="1680845" algn="l"/>
                <a:tab pos="1681480" algn="l"/>
              </a:tabLst>
            </a:pPr>
            <a:r>
              <a:rPr sz="3450" b="1" spc="-10" dirty="0">
                <a:solidFill>
                  <a:srgbClr val="0000FF"/>
                </a:solidFill>
                <a:latin typeface="SimSun"/>
                <a:cs typeface="SimSun"/>
              </a:rPr>
              <a:t>栈</a:t>
            </a:r>
            <a:endParaRPr sz="3450">
              <a:latin typeface="SimSun"/>
              <a:cs typeface="SimSun"/>
            </a:endParaRPr>
          </a:p>
          <a:p>
            <a:pPr marL="1680845" lvl="1" indent="-852805">
              <a:lnSpc>
                <a:spcPct val="100000"/>
              </a:lnSpc>
              <a:spcBef>
                <a:spcPts val="2490"/>
              </a:spcBef>
              <a:buFont typeface="Arial"/>
              <a:buAutoNum type="arabicPeriod"/>
              <a:tabLst>
                <a:tab pos="1680845" algn="l"/>
                <a:tab pos="1681480" algn="l"/>
              </a:tabLst>
            </a:pPr>
            <a:r>
              <a:rPr sz="3450" b="1" spc="-5" dirty="0">
                <a:solidFill>
                  <a:srgbClr val="0000FF"/>
                </a:solidFill>
                <a:latin typeface="SimSun"/>
                <a:cs typeface="SimSun"/>
              </a:rPr>
              <a:t>栈的应用举例</a:t>
            </a:r>
            <a:endParaRPr sz="3450">
              <a:latin typeface="SimSun"/>
              <a:cs typeface="SimSun"/>
            </a:endParaRPr>
          </a:p>
          <a:p>
            <a:pPr marL="1680845" lvl="1" indent="-852805">
              <a:lnSpc>
                <a:spcPct val="100000"/>
              </a:lnSpc>
              <a:spcBef>
                <a:spcPts val="2490"/>
              </a:spcBef>
              <a:buFont typeface="Arial"/>
              <a:buAutoNum type="arabicPeriod"/>
              <a:tabLst>
                <a:tab pos="1680845" algn="l"/>
                <a:tab pos="1681480" algn="l"/>
              </a:tabLst>
            </a:pPr>
            <a:r>
              <a:rPr sz="3450" b="1" spc="-5" dirty="0">
                <a:solidFill>
                  <a:srgbClr val="FF3300"/>
                </a:solidFill>
                <a:latin typeface="SimSun"/>
                <a:cs typeface="SimSun"/>
              </a:rPr>
              <a:t>队列</a:t>
            </a:r>
            <a:endParaRPr sz="3450">
              <a:latin typeface="SimSun"/>
              <a:cs typeface="SimSu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77375" y="1526286"/>
            <a:ext cx="557783" cy="7780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05772" y="1924430"/>
            <a:ext cx="150113" cy="922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95129" y="1815083"/>
            <a:ext cx="116839" cy="79375"/>
          </a:xfrm>
          <a:custGeom>
            <a:avLst/>
            <a:gdLst/>
            <a:ahLst/>
            <a:cxnLst/>
            <a:rect l="l" t="t" r="r" b="b"/>
            <a:pathLst>
              <a:path w="116839" h="79375">
                <a:moveTo>
                  <a:pt x="0" y="0"/>
                </a:moveTo>
                <a:lnTo>
                  <a:pt x="0" y="19561"/>
                </a:lnTo>
                <a:lnTo>
                  <a:pt x="0" y="39338"/>
                </a:lnTo>
                <a:lnTo>
                  <a:pt x="0" y="59257"/>
                </a:lnTo>
                <a:lnTo>
                  <a:pt x="0" y="79248"/>
                </a:lnTo>
                <a:lnTo>
                  <a:pt x="29146" y="79248"/>
                </a:lnTo>
                <a:lnTo>
                  <a:pt x="58293" y="79248"/>
                </a:lnTo>
                <a:lnTo>
                  <a:pt x="87439" y="79248"/>
                </a:lnTo>
                <a:lnTo>
                  <a:pt x="116586" y="79247"/>
                </a:lnTo>
                <a:lnTo>
                  <a:pt x="116586" y="59257"/>
                </a:lnTo>
                <a:lnTo>
                  <a:pt x="116586" y="39338"/>
                </a:lnTo>
                <a:lnTo>
                  <a:pt x="116586" y="19561"/>
                </a:lnTo>
                <a:lnTo>
                  <a:pt x="116586" y="0"/>
                </a:lnTo>
                <a:lnTo>
                  <a:pt x="87439" y="0"/>
                </a:lnTo>
                <a:lnTo>
                  <a:pt x="58293" y="0"/>
                </a:lnTo>
                <a:lnTo>
                  <a:pt x="29146" y="0"/>
                </a:lnTo>
                <a:lnTo>
                  <a:pt x="0" y="0"/>
                </a:lnTo>
                <a:close/>
              </a:path>
            </a:pathLst>
          </a:custGeom>
          <a:ln w="990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82709" y="1744217"/>
            <a:ext cx="539115" cy="554990"/>
          </a:xfrm>
          <a:custGeom>
            <a:avLst/>
            <a:gdLst/>
            <a:ahLst/>
            <a:cxnLst/>
            <a:rect l="l" t="t" r="r" b="b"/>
            <a:pathLst>
              <a:path w="539114" h="554989">
                <a:moveTo>
                  <a:pt x="451866" y="0"/>
                </a:moveTo>
                <a:lnTo>
                  <a:pt x="462022" y="14287"/>
                </a:lnTo>
                <a:lnTo>
                  <a:pt x="471963" y="28575"/>
                </a:lnTo>
                <a:lnTo>
                  <a:pt x="481762" y="42862"/>
                </a:lnTo>
                <a:lnTo>
                  <a:pt x="491490" y="57150"/>
                </a:lnTo>
                <a:lnTo>
                  <a:pt x="486918" y="61722"/>
                </a:lnTo>
                <a:lnTo>
                  <a:pt x="482346" y="66294"/>
                </a:lnTo>
                <a:lnTo>
                  <a:pt x="477774" y="70866"/>
                </a:lnTo>
                <a:lnTo>
                  <a:pt x="473202" y="75438"/>
                </a:lnTo>
                <a:lnTo>
                  <a:pt x="473344" y="116026"/>
                </a:lnTo>
                <a:lnTo>
                  <a:pt x="473773" y="149828"/>
                </a:lnTo>
                <a:lnTo>
                  <a:pt x="474487" y="176914"/>
                </a:lnTo>
                <a:lnTo>
                  <a:pt x="475488" y="197358"/>
                </a:lnTo>
                <a:lnTo>
                  <a:pt x="463938" y="203073"/>
                </a:lnTo>
                <a:lnTo>
                  <a:pt x="452247" y="208788"/>
                </a:lnTo>
                <a:lnTo>
                  <a:pt x="440555" y="214503"/>
                </a:lnTo>
                <a:lnTo>
                  <a:pt x="429006" y="220218"/>
                </a:lnTo>
                <a:lnTo>
                  <a:pt x="429006" y="211526"/>
                </a:lnTo>
                <a:lnTo>
                  <a:pt x="429006" y="202692"/>
                </a:lnTo>
                <a:lnTo>
                  <a:pt x="429006" y="193857"/>
                </a:lnTo>
                <a:lnTo>
                  <a:pt x="429006" y="185166"/>
                </a:lnTo>
                <a:lnTo>
                  <a:pt x="399859" y="185166"/>
                </a:lnTo>
                <a:lnTo>
                  <a:pt x="370713" y="185166"/>
                </a:lnTo>
                <a:lnTo>
                  <a:pt x="341566" y="185166"/>
                </a:lnTo>
                <a:lnTo>
                  <a:pt x="312420" y="185166"/>
                </a:lnTo>
                <a:lnTo>
                  <a:pt x="312420" y="205740"/>
                </a:lnTo>
                <a:lnTo>
                  <a:pt x="312420" y="226313"/>
                </a:lnTo>
                <a:lnTo>
                  <a:pt x="312420" y="246887"/>
                </a:lnTo>
                <a:lnTo>
                  <a:pt x="312420" y="267462"/>
                </a:lnTo>
                <a:lnTo>
                  <a:pt x="352305" y="267462"/>
                </a:lnTo>
                <a:lnTo>
                  <a:pt x="392049" y="267462"/>
                </a:lnTo>
                <a:lnTo>
                  <a:pt x="431792" y="267462"/>
                </a:lnTo>
                <a:lnTo>
                  <a:pt x="471678" y="267462"/>
                </a:lnTo>
                <a:lnTo>
                  <a:pt x="478524" y="258877"/>
                </a:lnTo>
                <a:lnTo>
                  <a:pt x="485298" y="250221"/>
                </a:lnTo>
                <a:lnTo>
                  <a:pt x="491930" y="241423"/>
                </a:lnTo>
                <a:lnTo>
                  <a:pt x="498348" y="232410"/>
                </a:lnTo>
                <a:lnTo>
                  <a:pt x="508515" y="246697"/>
                </a:lnTo>
                <a:lnTo>
                  <a:pt x="518541" y="260985"/>
                </a:lnTo>
                <a:lnTo>
                  <a:pt x="528566" y="275272"/>
                </a:lnTo>
                <a:lnTo>
                  <a:pt x="538734" y="289560"/>
                </a:lnTo>
                <a:lnTo>
                  <a:pt x="533138" y="295263"/>
                </a:lnTo>
                <a:lnTo>
                  <a:pt x="527685" y="300894"/>
                </a:lnTo>
                <a:lnTo>
                  <a:pt x="522231" y="306383"/>
                </a:lnTo>
                <a:lnTo>
                  <a:pt x="516636" y="311658"/>
                </a:lnTo>
                <a:lnTo>
                  <a:pt x="512778" y="346507"/>
                </a:lnTo>
                <a:lnTo>
                  <a:pt x="509206" y="375570"/>
                </a:lnTo>
                <a:lnTo>
                  <a:pt x="502920" y="416052"/>
                </a:lnTo>
                <a:lnTo>
                  <a:pt x="489204" y="460248"/>
                </a:lnTo>
                <a:lnTo>
                  <a:pt x="459676" y="489382"/>
                </a:lnTo>
                <a:lnTo>
                  <a:pt x="423672" y="500634"/>
                </a:lnTo>
                <a:lnTo>
                  <a:pt x="419945" y="478928"/>
                </a:lnTo>
                <a:lnTo>
                  <a:pt x="408717" y="458438"/>
                </a:lnTo>
                <a:lnTo>
                  <a:pt x="389917" y="439233"/>
                </a:lnTo>
                <a:lnTo>
                  <a:pt x="363474" y="421386"/>
                </a:lnTo>
                <a:lnTo>
                  <a:pt x="363474" y="413956"/>
                </a:lnTo>
                <a:lnTo>
                  <a:pt x="363474" y="406527"/>
                </a:lnTo>
                <a:lnTo>
                  <a:pt x="363474" y="399097"/>
                </a:lnTo>
                <a:lnTo>
                  <a:pt x="363474" y="391668"/>
                </a:lnTo>
                <a:lnTo>
                  <a:pt x="394049" y="401669"/>
                </a:lnTo>
                <a:lnTo>
                  <a:pt x="417195" y="408813"/>
                </a:lnTo>
                <a:lnTo>
                  <a:pt x="432911" y="413099"/>
                </a:lnTo>
                <a:lnTo>
                  <a:pt x="441198" y="414528"/>
                </a:lnTo>
                <a:lnTo>
                  <a:pt x="448056" y="415290"/>
                </a:lnTo>
                <a:lnTo>
                  <a:pt x="452628" y="409956"/>
                </a:lnTo>
                <a:lnTo>
                  <a:pt x="462248" y="368236"/>
                </a:lnTo>
                <a:lnTo>
                  <a:pt x="470916" y="303276"/>
                </a:lnTo>
                <a:lnTo>
                  <a:pt x="431041" y="303276"/>
                </a:lnTo>
                <a:lnTo>
                  <a:pt x="391382" y="303276"/>
                </a:lnTo>
                <a:lnTo>
                  <a:pt x="351865" y="303276"/>
                </a:lnTo>
                <a:lnTo>
                  <a:pt x="312420" y="303276"/>
                </a:lnTo>
                <a:lnTo>
                  <a:pt x="312420" y="339852"/>
                </a:lnTo>
                <a:lnTo>
                  <a:pt x="312420" y="376427"/>
                </a:lnTo>
                <a:lnTo>
                  <a:pt x="312420" y="413003"/>
                </a:lnTo>
                <a:lnTo>
                  <a:pt x="312420" y="449580"/>
                </a:lnTo>
                <a:lnTo>
                  <a:pt x="312562" y="470011"/>
                </a:lnTo>
                <a:lnTo>
                  <a:pt x="312991" y="491299"/>
                </a:lnTo>
                <a:lnTo>
                  <a:pt x="313705" y="513445"/>
                </a:lnTo>
                <a:lnTo>
                  <a:pt x="314706" y="536448"/>
                </a:lnTo>
                <a:lnTo>
                  <a:pt x="302573" y="541020"/>
                </a:lnTo>
                <a:lnTo>
                  <a:pt x="290226" y="545592"/>
                </a:lnTo>
                <a:lnTo>
                  <a:pt x="277737" y="550164"/>
                </a:lnTo>
                <a:lnTo>
                  <a:pt x="265176" y="554736"/>
                </a:lnTo>
                <a:lnTo>
                  <a:pt x="266616" y="518755"/>
                </a:lnTo>
                <a:lnTo>
                  <a:pt x="267557" y="480631"/>
                </a:lnTo>
                <a:lnTo>
                  <a:pt x="268069" y="440507"/>
                </a:lnTo>
                <a:lnTo>
                  <a:pt x="268224" y="398526"/>
                </a:lnTo>
                <a:lnTo>
                  <a:pt x="268224" y="375546"/>
                </a:lnTo>
                <a:lnTo>
                  <a:pt x="268224" y="352425"/>
                </a:lnTo>
                <a:lnTo>
                  <a:pt x="268224" y="329303"/>
                </a:lnTo>
                <a:lnTo>
                  <a:pt x="268224" y="306324"/>
                </a:lnTo>
                <a:lnTo>
                  <a:pt x="247495" y="347757"/>
                </a:lnTo>
                <a:lnTo>
                  <a:pt x="222980" y="385191"/>
                </a:lnTo>
                <a:lnTo>
                  <a:pt x="194607" y="418623"/>
                </a:lnTo>
                <a:lnTo>
                  <a:pt x="162306" y="448056"/>
                </a:lnTo>
                <a:lnTo>
                  <a:pt x="126718" y="474333"/>
                </a:lnTo>
                <a:lnTo>
                  <a:pt x="88487" y="498252"/>
                </a:lnTo>
                <a:lnTo>
                  <a:pt x="47541" y="519743"/>
                </a:lnTo>
                <a:lnTo>
                  <a:pt x="3810" y="538734"/>
                </a:lnTo>
                <a:lnTo>
                  <a:pt x="2786" y="531745"/>
                </a:lnTo>
                <a:lnTo>
                  <a:pt x="1905" y="524541"/>
                </a:lnTo>
                <a:lnTo>
                  <a:pt x="1023" y="517195"/>
                </a:lnTo>
                <a:lnTo>
                  <a:pt x="0" y="509778"/>
                </a:lnTo>
                <a:lnTo>
                  <a:pt x="64770" y="470916"/>
                </a:lnTo>
                <a:lnTo>
                  <a:pt x="96226" y="448056"/>
                </a:lnTo>
                <a:lnTo>
                  <a:pt x="127254" y="422909"/>
                </a:lnTo>
                <a:lnTo>
                  <a:pt x="156269" y="395323"/>
                </a:lnTo>
                <a:lnTo>
                  <a:pt x="182784" y="366236"/>
                </a:lnTo>
                <a:lnTo>
                  <a:pt x="206871" y="335577"/>
                </a:lnTo>
                <a:lnTo>
                  <a:pt x="228600" y="303276"/>
                </a:lnTo>
                <a:lnTo>
                  <a:pt x="201870" y="303276"/>
                </a:lnTo>
                <a:lnTo>
                  <a:pt x="175355" y="303276"/>
                </a:lnTo>
                <a:lnTo>
                  <a:pt x="148982" y="303276"/>
                </a:lnTo>
                <a:lnTo>
                  <a:pt x="122682" y="303276"/>
                </a:lnTo>
                <a:lnTo>
                  <a:pt x="117669" y="310253"/>
                </a:lnTo>
                <a:lnTo>
                  <a:pt x="112871" y="317373"/>
                </a:lnTo>
                <a:lnTo>
                  <a:pt x="108215" y="324492"/>
                </a:lnTo>
                <a:lnTo>
                  <a:pt x="103632" y="331470"/>
                </a:lnTo>
                <a:lnTo>
                  <a:pt x="92773" y="319920"/>
                </a:lnTo>
                <a:lnTo>
                  <a:pt x="81915" y="308229"/>
                </a:lnTo>
                <a:lnTo>
                  <a:pt x="71056" y="296537"/>
                </a:lnTo>
                <a:lnTo>
                  <a:pt x="60198" y="284988"/>
                </a:lnTo>
                <a:lnTo>
                  <a:pt x="65793" y="278832"/>
                </a:lnTo>
                <a:lnTo>
                  <a:pt x="71247" y="272891"/>
                </a:lnTo>
                <a:lnTo>
                  <a:pt x="76700" y="267092"/>
                </a:lnTo>
                <a:lnTo>
                  <a:pt x="82296" y="261366"/>
                </a:lnTo>
                <a:lnTo>
                  <a:pt x="88713" y="231647"/>
                </a:lnTo>
                <a:lnTo>
                  <a:pt x="95345" y="197358"/>
                </a:lnTo>
                <a:lnTo>
                  <a:pt x="102119" y="158496"/>
                </a:lnTo>
                <a:lnTo>
                  <a:pt x="108966" y="115062"/>
                </a:lnTo>
                <a:lnTo>
                  <a:pt x="119812" y="123646"/>
                </a:lnTo>
                <a:lnTo>
                  <a:pt x="130587" y="132302"/>
                </a:lnTo>
                <a:lnTo>
                  <a:pt x="141220" y="141100"/>
                </a:lnTo>
                <a:lnTo>
                  <a:pt x="151638" y="150114"/>
                </a:lnTo>
                <a:lnTo>
                  <a:pt x="180784" y="150114"/>
                </a:lnTo>
                <a:lnTo>
                  <a:pt x="209931" y="150114"/>
                </a:lnTo>
                <a:lnTo>
                  <a:pt x="239077" y="150114"/>
                </a:lnTo>
                <a:lnTo>
                  <a:pt x="268224" y="150114"/>
                </a:lnTo>
                <a:lnTo>
                  <a:pt x="268224" y="130123"/>
                </a:lnTo>
                <a:lnTo>
                  <a:pt x="268224" y="110204"/>
                </a:lnTo>
                <a:lnTo>
                  <a:pt x="268224" y="90427"/>
                </a:lnTo>
                <a:lnTo>
                  <a:pt x="268224" y="70866"/>
                </a:lnTo>
                <a:lnTo>
                  <a:pt x="237934" y="70866"/>
                </a:lnTo>
                <a:lnTo>
                  <a:pt x="207645" y="70866"/>
                </a:lnTo>
                <a:lnTo>
                  <a:pt x="177355" y="70866"/>
                </a:lnTo>
                <a:lnTo>
                  <a:pt x="147066" y="70866"/>
                </a:lnTo>
                <a:lnTo>
                  <a:pt x="137338" y="71437"/>
                </a:lnTo>
                <a:lnTo>
                  <a:pt x="126396" y="73152"/>
                </a:lnTo>
                <a:lnTo>
                  <a:pt x="114169" y="76009"/>
                </a:lnTo>
                <a:lnTo>
                  <a:pt x="100584" y="80010"/>
                </a:lnTo>
                <a:lnTo>
                  <a:pt x="93856" y="68699"/>
                </a:lnTo>
                <a:lnTo>
                  <a:pt x="87344" y="57531"/>
                </a:lnTo>
                <a:lnTo>
                  <a:pt x="80974" y="46362"/>
                </a:lnTo>
                <a:lnTo>
                  <a:pt x="74676" y="35052"/>
                </a:lnTo>
                <a:lnTo>
                  <a:pt x="124643" y="35052"/>
                </a:lnTo>
                <a:lnTo>
                  <a:pt x="174624" y="35052"/>
                </a:lnTo>
                <a:lnTo>
                  <a:pt x="224632" y="35052"/>
                </a:lnTo>
                <a:lnTo>
                  <a:pt x="274679" y="35052"/>
                </a:lnTo>
                <a:lnTo>
                  <a:pt x="324780" y="35052"/>
                </a:lnTo>
                <a:lnTo>
                  <a:pt x="374948" y="35052"/>
                </a:lnTo>
                <a:lnTo>
                  <a:pt x="425196" y="35052"/>
                </a:lnTo>
                <a:lnTo>
                  <a:pt x="431934" y="26360"/>
                </a:lnTo>
                <a:lnTo>
                  <a:pt x="438531" y="17525"/>
                </a:lnTo>
                <a:lnTo>
                  <a:pt x="445127" y="8691"/>
                </a:lnTo>
                <a:lnTo>
                  <a:pt x="451866" y="0"/>
                </a:lnTo>
                <a:close/>
              </a:path>
            </a:pathLst>
          </a:custGeom>
          <a:ln w="990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98711" y="1530858"/>
            <a:ext cx="532130" cy="252729"/>
          </a:xfrm>
          <a:custGeom>
            <a:avLst/>
            <a:gdLst/>
            <a:ahLst/>
            <a:cxnLst/>
            <a:rect l="l" t="t" r="r" b="b"/>
            <a:pathLst>
              <a:path w="532129" h="252730">
                <a:moveTo>
                  <a:pt x="109727" y="0"/>
                </a:moveTo>
                <a:lnTo>
                  <a:pt x="124467" y="13263"/>
                </a:lnTo>
                <a:lnTo>
                  <a:pt x="139064" y="26669"/>
                </a:lnTo>
                <a:lnTo>
                  <a:pt x="153662" y="40076"/>
                </a:lnTo>
                <a:lnTo>
                  <a:pt x="168401" y="53340"/>
                </a:lnTo>
                <a:lnTo>
                  <a:pt x="159246" y="62186"/>
                </a:lnTo>
                <a:lnTo>
                  <a:pt x="148875" y="73818"/>
                </a:lnTo>
                <a:lnTo>
                  <a:pt x="137219" y="88165"/>
                </a:lnTo>
                <a:lnTo>
                  <a:pt x="124205" y="105155"/>
                </a:lnTo>
                <a:lnTo>
                  <a:pt x="146494" y="105155"/>
                </a:lnTo>
                <a:lnTo>
                  <a:pt x="168782" y="105155"/>
                </a:lnTo>
                <a:lnTo>
                  <a:pt x="191071" y="105155"/>
                </a:lnTo>
                <a:lnTo>
                  <a:pt x="213359" y="105155"/>
                </a:lnTo>
                <a:lnTo>
                  <a:pt x="221360" y="94868"/>
                </a:lnTo>
                <a:lnTo>
                  <a:pt x="229361" y="84581"/>
                </a:lnTo>
                <a:lnTo>
                  <a:pt x="237362" y="74294"/>
                </a:lnTo>
                <a:lnTo>
                  <a:pt x="245363" y="64007"/>
                </a:lnTo>
                <a:lnTo>
                  <a:pt x="255770" y="81272"/>
                </a:lnTo>
                <a:lnTo>
                  <a:pt x="266318" y="98678"/>
                </a:lnTo>
                <a:lnTo>
                  <a:pt x="276867" y="116085"/>
                </a:lnTo>
                <a:lnTo>
                  <a:pt x="287273" y="133350"/>
                </a:lnTo>
                <a:lnTo>
                  <a:pt x="307681" y="81272"/>
                </a:lnTo>
                <a:lnTo>
                  <a:pt x="324207" y="29313"/>
                </a:lnTo>
                <a:lnTo>
                  <a:pt x="331469" y="3047"/>
                </a:lnTo>
                <a:lnTo>
                  <a:pt x="346198" y="16883"/>
                </a:lnTo>
                <a:lnTo>
                  <a:pt x="360711" y="30860"/>
                </a:lnTo>
                <a:lnTo>
                  <a:pt x="375082" y="44838"/>
                </a:lnTo>
                <a:lnTo>
                  <a:pt x="389381" y="58673"/>
                </a:lnTo>
                <a:lnTo>
                  <a:pt x="379690" y="65401"/>
                </a:lnTo>
                <a:lnTo>
                  <a:pt x="368998" y="75342"/>
                </a:lnTo>
                <a:lnTo>
                  <a:pt x="357449" y="88570"/>
                </a:lnTo>
                <a:lnTo>
                  <a:pt x="345185" y="105155"/>
                </a:lnTo>
                <a:lnTo>
                  <a:pt x="372165" y="105155"/>
                </a:lnTo>
                <a:lnTo>
                  <a:pt x="399287" y="105155"/>
                </a:lnTo>
                <a:lnTo>
                  <a:pt x="426410" y="105155"/>
                </a:lnTo>
                <a:lnTo>
                  <a:pt x="453389" y="105155"/>
                </a:lnTo>
                <a:lnTo>
                  <a:pt x="461390" y="94868"/>
                </a:lnTo>
                <a:lnTo>
                  <a:pt x="469391" y="84581"/>
                </a:lnTo>
                <a:lnTo>
                  <a:pt x="477392" y="74294"/>
                </a:lnTo>
                <a:lnTo>
                  <a:pt x="485393" y="64007"/>
                </a:lnTo>
                <a:lnTo>
                  <a:pt x="496835" y="82986"/>
                </a:lnTo>
                <a:lnTo>
                  <a:pt x="508349" y="102107"/>
                </a:lnTo>
                <a:lnTo>
                  <a:pt x="520005" y="121229"/>
                </a:lnTo>
                <a:lnTo>
                  <a:pt x="531875" y="140207"/>
                </a:lnTo>
                <a:lnTo>
                  <a:pt x="494609" y="140207"/>
                </a:lnTo>
                <a:lnTo>
                  <a:pt x="457199" y="140207"/>
                </a:lnTo>
                <a:lnTo>
                  <a:pt x="419790" y="140207"/>
                </a:lnTo>
                <a:lnTo>
                  <a:pt x="382523" y="140207"/>
                </a:lnTo>
                <a:lnTo>
                  <a:pt x="395811" y="145637"/>
                </a:lnTo>
                <a:lnTo>
                  <a:pt x="423671" y="172211"/>
                </a:lnTo>
                <a:lnTo>
                  <a:pt x="428148" y="197453"/>
                </a:lnTo>
                <a:lnTo>
                  <a:pt x="424207" y="211109"/>
                </a:lnTo>
                <a:lnTo>
                  <a:pt x="416051" y="225552"/>
                </a:lnTo>
                <a:lnTo>
                  <a:pt x="407050" y="236993"/>
                </a:lnTo>
                <a:lnTo>
                  <a:pt x="399478" y="241649"/>
                </a:lnTo>
                <a:lnTo>
                  <a:pt x="393334" y="239589"/>
                </a:lnTo>
                <a:lnTo>
                  <a:pt x="378868" y="196703"/>
                </a:lnTo>
                <a:lnTo>
                  <a:pt x="376427" y="186689"/>
                </a:lnTo>
                <a:lnTo>
                  <a:pt x="373129" y="176533"/>
                </a:lnTo>
                <a:lnTo>
                  <a:pt x="368903" y="165449"/>
                </a:lnTo>
                <a:lnTo>
                  <a:pt x="363676" y="153364"/>
                </a:lnTo>
                <a:lnTo>
                  <a:pt x="357377" y="140207"/>
                </a:lnTo>
                <a:lnTo>
                  <a:pt x="348995" y="140207"/>
                </a:lnTo>
                <a:lnTo>
                  <a:pt x="340613" y="140207"/>
                </a:lnTo>
                <a:lnTo>
                  <a:pt x="332231" y="140207"/>
                </a:lnTo>
                <a:lnTo>
                  <a:pt x="322826" y="153923"/>
                </a:lnTo>
                <a:lnTo>
                  <a:pt x="314134" y="166496"/>
                </a:lnTo>
                <a:lnTo>
                  <a:pt x="306300" y="177926"/>
                </a:lnTo>
                <a:lnTo>
                  <a:pt x="299465" y="188213"/>
                </a:lnTo>
                <a:lnTo>
                  <a:pt x="291929" y="199072"/>
                </a:lnTo>
                <a:lnTo>
                  <a:pt x="280892" y="212217"/>
                </a:lnTo>
                <a:lnTo>
                  <a:pt x="266569" y="227647"/>
                </a:lnTo>
                <a:lnTo>
                  <a:pt x="249173" y="245364"/>
                </a:lnTo>
                <a:lnTo>
                  <a:pt x="244601" y="240029"/>
                </a:lnTo>
                <a:lnTo>
                  <a:pt x="240029" y="233934"/>
                </a:lnTo>
                <a:lnTo>
                  <a:pt x="235457" y="227838"/>
                </a:lnTo>
                <a:lnTo>
                  <a:pt x="250043" y="204287"/>
                </a:lnTo>
                <a:lnTo>
                  <a:pt x="262985" y="181737"/>
                </a:lnTo>
                <a:lnTo>
                  <a:pt x="274355" y="160329"/>
                </a:lnTo>
                <a:lnTo>
                  <a:pt x="284225" y="140208"/>
                </a:lnTo>
                <a:lnTo>
                  <a:pt x="252341" y="140208"/>
                </a:lnTo>
                <a:lnTo>
                  <a:pt x="220598" y="140208"/>
                </a:lnTo>
                <a:lnTo>
                  <a:pt x="188856" y="140208"/>
                </a:lnTo>
                <a:lnTo>
                  <a:pt x="156971" y="140208"/>
                </a:lnTo>
                <a:lnTo>
                  <a:pt x="173093" y="147494"/>
                </a:lnTo>
                <a:lnTo>
                  <a:pt x="185927" y="156781"/>
                </a:lnTo>
                <a:lnTo>
                  <a:pt x="195333" y="168068"/>
                </a:lnTo>
                <a:lnTo>
                  <a:pt x="201167" y="181356"/>
                </a:lnTo>
                <a:lnTo>
                  <a:pt x="203739" y="195345"/>
                </a:lnTo>
                <a:lnTo>
                  <a:pt x="202310" y="208692"/>
                </a:lnTo>
                <a:lnTo>
                  <a:pt x="196881" y="221325"/>
                </a:lnTo>
                <a:lnTo>
                  <a:pt x="187451" y="233172"/>
                </a:lnTo>
                <a:lnTo>
                  <a:pt x="177736" y="241303"/>
                </a:lnTo>
                <a:lnTo>
                  <a:pt x="170306" y="243935"/>
                </a:lnTo>
                <a:lnTo>
                  <a:pt x="165163" y="240994"/>
                </a:lnTo>
                <a:lnTo>
                  <a:pt x="162305" y="232410"/>
                </a:lnTo>
                <a:lnTo>
                  <a:pt x="160329" y="220980"/>
                </a:lnTo>
                <a:lnTo>
                  <a:pt x="157924" y="209550"/>
                </a:lnTo>
                <a:lnTo>
                  <a:pt x="143827" y="164020"/>
                </a:lnTo>
                <a:lnTo>
                  <a:pt x="131825" y="140208"/>
                </a:lnTo>
                <a:lnTo>
                  <a:pt x="124967" y="140208"/>
                </a:lnTo>
                <a:lnTo>
                  <a:pt x="117347" y="140208"/>
                </a:lnTo>
                <a:lnTo>
                  <a:pt x="110489" y="140208"/>
                </a:lnTo>
                <a:lnTo>
                  <a:pt x="101631" y="152054"/>
                </a:lnTo>
                <a:lnTo>
                  <a:pt x="92201" y="164687"/>
                </a:lnTo>
                <a:lnTo>
                  <a:pt x="82200" y="178034"/>
                </a:lnTo>
                <a:lnTo>
                  <a:pt x="44672" y="221551"/>
                </a:lnTo>
                <a:lnTo>
                  <a:pt x="9143" y="252222"/>
                </a:lnTo>
                <a:lnTo>
                  <a:pt x="6095" y="244602"/>
                </a:lnTo>
                <a:lnTo>
                  <a:pt x="3047" y="236982"/>
                </a:lnTo>
                <a:lnTo>
                  <a:pt x="0" y="229361"/>
                </a:lnTo>
                <a:lnTo>
                  <a:pt x="32861" y="181736"/>
                </a:lnTo>
                <a:lnTo>
                  <a:pt x="64007" y="127254"/>
                </a:lnTo>
                <a:lnTo>
                  <a:pt x="90296" y="66198"/>
                </a:lnTo>
                <a:lnTo>
                  <a:pt x="100869" y="33706"/>
                </a:lnTo>
                <a:lnTo>
                  <a:pt x="109727" y="0"/>
                </a:lnTo>
                <a:close/>
              </a:path>
            </a:pathLst>
          </a:custGeom>
          <a:ln w="990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00691" y="1629917"/>
            <a:ext cx="246125" cy="5829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04501" y="1634489"/>
            <a:ext cx="240029" cy="575310"/>
          </a:xfrm>
          <a:custGeom>
            <a:avLst/>
            <a:gdLst/>
            <a:ahLst/>
            <a:cxnLst/>
            <a:rect l="l" t="t" r="r" b="b"/>
            <a:pathLst>
              <a:path w="240029" h="575310">
                <a:moveTo>
                  <a:pt x="113537" y="0"/>
                </a:moveTo>
                <a:lnTo>
                  <a:pt x="158686" y="10763"/>
                </a:lnTo>
                <a:lnTo>
                  <a:pt x="193547" y="42671"/>
                </a:lnTo>
                <a:lnTo>
                  <a:pt x="215836" y="86772"/>
                </a:lnTo>
                <a:lnTo>
                  <a:pt x="223265" y="132588"/>
                </a:lnTo>
                <a:lnTo>
                  <a:pt x="222111" y="157436"/>
                </a:lnTo>
                <a:lnTo>
                  <a:pt x="212657" y="201703"/>
                </a:lnTo>
                <a:lnTo>
                  <a:pt x="193952" y="237672"/>
                </a:lnTo>
                <a:lnTo>
                  <a:pt x="150876" y="267462"/>
                </a:lnTo>
                <a:lnTo>
                  <a:pt x="174033" y="278606"/>
                </a:lnTo>
                <a:lnTo>
                  <a:pt x="208633" y="309467"/>
                </a:lnTo>
                <a:lnTo>
                  <a:pt x="228778" y="350758"/>
                </a:lnTo>
                <a:lnTo>
                  <a:pt x="238756" y="393049"/>
                </a:lnTo>
                <a:lnTo>
                  <a:pt x="240029" y="413766"/>
                </a:lnTo>
                <a:lnTo>
                  <a:pt x="237874" y="444781"/>
                </a:lnTo>
                <a:lnTo>
                  <a:pt x="220420" y="501098"/>
                </a:lnTo>
                <a:lnTo>
                  <a:pt x="186118" y="547985"/>
                </a:lnTo>
                <a:lnTo>
                  <a:pt x="138112" y="572297"/>
                </a:lnTo>
                <a:lnTo>
                  <a:pt x="108966" y="575310"/>
                </a:lnTo>
                <a:lnTo>
                  <a:pt x="87832" y="573166"/>
                </a:lnTo>
                <a:lnTo>
                  <a:pt x="49279" y="556021"/>
                </a:lnTo>
                <a:lnTo>
                  <a:pt x="18002" y="523148"/>
                </a:lnTo>
                <a:lnTo>
                  <a:pt x="2000" y="482834"/>
                </a:lnTo>
                <a:lnTo>
                  <a:pt x="0" y="460248"/>
                </a:lnTo>
                <a:lnTo>
                  <a:pt x="595" y="450234"/>
                </a:lnTo>
                <a:lnTo>
                  <a:pt x="21621" y="410527"/>
                </a:lnTo>
                <a:lnTo>
                  <a:pt x="59436" y="423672"/>
                </a:lnTo>
                <a:lnTo>
                  <a:pt x="65151" y="468439"/>
                </a:lnTo>
                <a:lnTo>
                  <a:pt x="58674" y="489204"/>
                </a:lnTo>
                <a:lnTo>
                  <a:pt x="57150" y="495300"/>
                </a:lnTo>
                <a:lnTo>
                  <a:pt x="57150" y="500634"/>
                </a:lnTo>
                <a:lnTo>
                  <a:pt x="58031" y="508456"/>
                </a:lnTo>
                <a:lnTo>
                  <a:pt x="88296" y="536638"/>
                </a:lnTo>
                <a:lnTo>
                  <a:pt x="105918" y="539496"/>
                </a:lnTo>
                <a:lnTo>
                  <a:pt x="123634" y="537507"/>
                </a:lnTo>
                <a:lnTo>
                  <a:pt x="163068" y="508254"/>
                </a:lnTo>
                <a:lnTo>
                  <a:pt x="177831" y="467677"/>
                </a:lnTo>
                <a:lnTo>
                  <a:pt x="182879" y="407670"/>
                </a:lnTo>
                <a:lnTo>
                  <a:pt x="181594" y="382107"/>
                </a:lnTo>
                <a:lnTo>
                  <a:pt x="171307" y="338982"/>
                </a:lnTo>
                <a:lnTo>
                  <a:pt x="149744" y="307562"/>
                </a:lnTo>
                <a:lnTo>
                  <a:pt x="107763" y="291560"/>
                </a:lnTo>
                <a:lnTo>
                  <a:pt x="78486" y="289560"/>
                </a:lnTo>
                <a:lnTo>
                  <a:pt x="78486" y="280427"/>
                </a:lnTo>
                <a:lnTo>
                  <a:pt x="78486" y="271367"/>
                </a:lnTo>
                <a:lnTo>
                  <a:pt x="78486" y="262449"/>
                </a:lnTo>
                <a:lnTo>
                  <a:pt x="78486" y="253746"/>
                </a:lnTo>
                <a:lnTo>
                  <a:pt x="100762" y="251900"/>
                </a:lnTo>
                <a:lnTo>
                  <a:pt x="146304" y="224790"/>
                </a:lnTo>
                <a:lnTo>
                  <a:pt x="161067" y="189547"/>
                </a:lnTo>
                <a:lnTo>
                  <a:pt x="166115" y="141732"/>
                </a:lnTo>
                <a:lnTo>
                  <a:pt x="165127" y="120741"/>
                </a:lnTo>
                <a:lnTo>
                  <a:pt x="157436" y="83331"/>
                </a:lnTo>
                <a:lnTo>
                  <a:pt x="131540" y="43719"/>
                </a:lnTo>
                <a:lnTo>
                  <a:pt x="103631" y="35814"/>
                </a:lnTo>
                <a:lnTo>
                  <a:pt x="96643" y="36397"/>
                </a:lnTo>
                <a:lnTo>
                  <a:pt x="63341" y="57626"/>
                </a:lnTo>
                <a:lnTo>
                  <a:pt x="59435" y="74676"/>
                </a:lnTo>
                <a:lnTo>
                  <a:pt x="59721" y="85986"/>
                </a:lnTo>
                <a:lnTo>
                  <a:pt x="60578" y="94869"/>
                </a:lnTo>
                <a:lnTo>
                  <a:pt x="62007" y="101465"/>
                </a:lnTo>
                <a:lnTo>
                  <a:pt x="64007" y="105918"/>
                </a:lnTo>
                <a:lnTo>
                  <a:pt x="67055" y="109728"/>
                </a:lnTo>
                <a:lnTo>
                  <a:pt x="68579" y="115823"/>
                </a:lnTo>
                <a:lnTo>
                  <a:pt x="62483" y="156210"/>
                </a:lnTo>
                <a:lnTo>
                  <a:pt x="40385" y="169164"/>
                </a:lnTo>
                <a:lnTo>
                  <a:pt x="34242" y="168437"/>
                </a:lnTo>
                <a:lnTo>
                  <a:pt x="7560" y="128897"/>
                </a:lnTo>
                <a:lnTo>
                  <a:pt x="6857" y="115062"/>
                </a:lnTo>
                <a:lnTo>
                  <a:pt x="8858" y="91047"/>
                </a:lnTo>
                <a:lnTo>
                  <a:pt x="24860" y="49589"/>
                </a:lnTo>
                <a:lnTo>
                  <a:pt x="55887" y="18002"/>
                </a:lnTo>
                <a:lnTo>
                  <a:pt x="93083" y="2000"/>
                </a:lnTo>
                <a:lnTo>
                  <a:pt x="113537" y="0"/>
                </a:lnTo>
                <a:close/>
              </a:path>
            </a:pathLst>
          </a:custGeom>
          <a:ln w="990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12349" y="1522476"/>
            <a:ext cx="533400" cy="7863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60177" y="1974342"/>
            <a:ext cx="238125" cy="50800"/>
          </a:xfrm>
          <a:custGeom>
            <a:avLst/>
            <a:gdLst/>
            <a:ahLst/>
            <a:cxnLst/>
            <a:rect l="l" t="t" r="r" b="b"/>
            <a:pathLst>
              <a:path w="238125" h="50800">
                <a:moveTo>
                  <a:pt x="0" y="0"/>
                </a:moveTo>
                <a:lnTo>
                  <a:pt x="0" y="12573"/>
                </a:lnTo>
                <a:lnTo>
                  <a:pt x="0" y="25146"/>
                </a:lnTo>
                <a:lnTo>
                  <a:pt x="0" y="37719"/>
                </a:lnTo>
                <a:lnTo>
                  <a:pt x="0" y="50292"/>
                </a:lnTo>
                <a:lnTo>
                  <a:pt x="47548" y="50291"/>
                </a:lnTo>
                <a:lnTo>
                  <a:pt x="95097" y="50291"/>
                </a:lnTo>
                <a:lnTo>
                  <a:pt x="142646" y="50291"/>
                </a:lnTo>
                <a:lnTo>
                  <a:pt x="190195" y="50291"/>
                </a:lnTo>
                <a:lnTo>
                  <a:pt x="237744" y="50291"/>
                </a:lnTo>
                <a:lnTo>
                  <a:pt x="237744" y="37718"/>
                </a:lnTo>
                <a:lnTo>
                  <a:pt x="237744" y="25145"/>
                </a:lnTo>
                <a:lnTo>
                  <a:pt x="237744" y="12572"/>
                </a:lnTo>
                <a:lnTo>
                  <a:pt x="237744" y="0"/>
                </a:lnTo>
                <a:lnTo>
                  <a:pt x="190195" y="0"/>
                </a:lnTo>
                <a:lnTo>
                  <a:pt x="142646" y="0"/>
                </a:lnTo>
                <a:lnTo>
                  <a:pt x="95097" y="0"/>
                </a:lnTo>
                <a:lnTo>
                  <a:pt x="47548" y="0"/>
                </a:lnTo>
                <a:lnTo>
                  <a:pt x="0" y="0"/>
                </a:lnTo>
                <a:close/>
              </a:path>
            </a:pathLst>
          </a:custGeom>
          <a:ln w="990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60177" y="1881377"/>
            <a:ext cx="238125" cy="57150"/>
          </a:xfrm>
          <a:custGeom>
            <a:avLst/>
            <a:gdLst/>
            <a:ahLst/>
            <a:cxnLst/>
            <a:rect l="l" t="t" r="r" b="b"/>
            <a:pathLst>
              <a:path w="238125" h="57150">
                <a:moveTo>
                  <a:pt x="0" y="0"/>
                </a:moveTo>
                <a:lnTo>
                  <a:pt x="0" y="14287"/>
                </a:lnTo>
                <a:lnTo>
                  <a:pt x="0" y="28575"/>
                </a:lnTo>
                <a:lnTo>
                  <a:pt x="0" y="42862"/>
                </a:lnTo>
                <a:lnTo>
                  <a:pt x="0" y="57150"/>
                </a:lnTo>
                <a:lnTo>
                  <a:pt x="47548" y="57150"/>
                </a:lnTo>
                <a:lnTo>
                  <a:pt x="95097" y="57149"/>
                </a:lnTo>
                <a:lnTo>
                  <a:pt x="142646" y="57149"/>
                </a:lnTo>
                <a:lnTo>
                  <a:pt x="190195" y="57149"/>
                </a:lnTo>
                <a:lnTo>
                  <a:pt x="237744" y="57149"/>
                </a:lnTo>
                <a:lnTo>
                  <a:pt x="237744" y="42862"/>
                </a:lnTo>
                <a:lnTo>
                  <a:pt x="237744" y="28574"/>
                </a:lnTo>
                <a:lnTo>
                  <a:pt x="237744" y="14287"/>
                </a:lnTo>
                <a:lnTo>
                  <a:pt x="237744" y="0"/>
                </a:lnTo>
                <a:lnTo>
                  <a:pt x="190195" y="0"/>
                </a:lnTo>
                <a:lnTo>
                  <a:pt x="142646" y="0"/>
                </a:lnTo>
                <a:lnTo>
                  <a:pt x="95097" y="0"/>
                </a:lnTo>
                <a:lnTo>
                  <a:pt x="47548" y="0"/>
                </a:lnTo>
                <a:lnTo>
                  <a:pt x="0" y="0"/>
                </a:lnTo>
                <a:close/>
              </a:path>
            </a:pathLst>
          </a:custGeom>
          <a:ln w="990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17683" y="1811273"/>
            <a:ext cx="523240" cy="490855"/>
          </a:xfrm>
          <a:custGeom>
            <a:avLst/>
            <a:gdLst/>
            <a:ahLst/>
            <a:cxnLst/>
            <a:rect l="l" t="t" r="r" b="b"/>
            <a:pathLst>
              <a:path w="523239" h="490855">
                <a:moveTo>
                  <a:pt x="400050" y="0"/>
                </a:moveTo>
                <a:lnTo>
                  <a:pt x="411480" y="13144"/>
                </a:lnTo>
                <a:lnTo>
                  <a:pt x="422909" y="26288"/>
                </a:lnTo>
                <a:lnTo>
                  <a:pt x="434340" y="39433"/>
                </a:lnTo>
                <a:lnTo>
                  <a:pt x="445770" y="52577"/>
                </a:lnTo>
                <a:lnTo>
                  <a:pt x="441078" y="58293"/>
                </a:lnTo>
                <a:lnTo>
                  <a:pt x="436245" y="64008"/>
                </a:lnTo>
                <a:lnTo>
                  <a:pt x="431411" y="69723"/>
                </a:lnTo>
                <a:lnTo>
                  <a:pt x="426720" y="75438"/>
                </a:lnTo>
                <a:lnTo>
                  <a:pt x="426862" y="128718"/>
                </a:lnTo>
                <a:lnTo>
                  <a:pt x="427291" y="176498"/>
                </a:lnTo>
                <a:lnTo>
                  <a:pt x="428005" y="218705"/>
                </a:lnTo>
                <a:lnTo>
                  <a:pt x="429006" y="255270"/>
                </a:lnTo>
                <a:lnTo>
                  <a:pt x="416885" y="260865"/>
                </a:lnTo>
                <a:lnTo>
                  <a:pt x="404622" y="266319"/>
                </a:lnTo>
                <a:lnTo>
                  <a:pt x="392358" y="271772"/>
                </a:lnTo>
                <a:lnTo>
                  <a:pt x="380238" y="277368"/>
                </a:lnTo>
                <a:lnTo>
                  <a:pt x="380238" y="270390"/>
                </a:lnTo>
                <a:lnTo>
                  <a:pt x="380238" y="263270"/>
                </a:lnTo>
                <a:lnTo>
                  <a:pt x="380238" y="256151"/>
                </a:lnTo>
                <a:lnTo>
                  <a:pt x="380238" y="249174"/>
                </a:lnTo>
                <a:lnTo>
                  <a:pt x="356246" y="249174"/>
                </a:lnTo>
                <a:lnTo>
                  <a:pt x="332327" y="249174"/>
                </a:lnTo>
                <a:lnTo>
                  <a:pt x="308550" y="249174"/>
                </a:lnTo>
                <a:lnTo>
                  <a:pt x="284988" y="249174"/>
                </a:lnTo>
                <a:lnTo>
                  <a:pt x="284988" y="266438"/>
                </a:lnTo>
                <a:lnTo>
                  <a:pt x="284988" y="283845"/>
                </a:lnTo>
                <a:lnTo>
                  <a:pt x="284988" y="301251"/>
                </a:lnTo>
                <a:lnTo>
                  <a:pt x="284988" y="318516"/>
                </a:lnTo>
                <a:lnTo>
                  <a:pt x="322587" y="318516"/>
                </a:lnTo>
                <a:lnTo>
                  <a:pt x="360045" y="318516"/>
                </a:lnTo>
                <a:lnTo>
                  <a:pt x="397502" y="318516"/>
                </a:lnTo>
                <a:lnTo>
                  <a:pt x="435102" y="318516"/>
                </a:lnTo>
                <a:lnTo>
                  <a:pt x="444817" y="307538"/>
                </a:lnTo>
                <a:lnTo>
                  <a:pt x="454533" y="296418"/>
                </a:lnTo>
                <a:lnTo>
                  <a:pt x="464248" y="285297"/>
                </a:lnTo>
                <a:lnTo>
                  <a:pt x="473964" y="274320"/>
                </a:lnTo>
                <a:lnTo>
                  <a:pt x="485977" y="294322"/>
                </a:lnTo>
                <a:lnTo>
                  <a:pt x="498062" y="314325"/>
                </a:lnTo>
                <a:lnTo>
                  <a:pt x="510289" y="334327"/>
                </a:lnTo>
                <a:lnTo>
                  <a:pt x="522732" y="354330"/>
                </a:lnTo>
                <a:lnTo>
                  <a:pt x="475183" y="354330"/>
                </a:lnTo>
                <a:lnTo>
                  <a:pt x="427634" y="354330"/>
                </a:lnTo>
                <a:lnTo>
                  <a:pt x="380085" y="354330"/>
                </a:lnTo>
                <a:lnTo>
                  <a:pt x="332536" y="354330"/>
                </a:lnTo>
                <a:lnTo>
                  <a:pt x="284988" y="354330"/>
                </a:lnTo>
                <a:lnTo>
                  <a:pt x="285130" y="391751"/>
                </a:lnTo>
                <a:lnTo>
                  <a:pt x="285559" y="423957"/>
                </a:lnTo>
                <a:lnTo>
                  <a:pt x="286273" y="450877"/>
                </a:lnTo>
                <a:lnTo>
                  <a:pt x="287274" y="472440"/>
                </a:lnTo>
                <a:lnTo>
                  <a:pt x="274248" y="477012"/>
                </a:lnTo>
                <a:lnTo>
                  <a:pt x="261366" y="481584"/>
                </a:lnTo>
                <a:lnTo>
                  <a:pt x="248483" y="486156"/>
                </a:lnTo>
                <a:lnTo>
                  <a:pt x="235458" y="490728"/>
                </a:lnTo>
                <a:lnTo>
                  <a:pt x="236458" y="439304"/>
                </a:lnTo>
                <a:lnTo>
                  <a:pt x="237172" y="399383"/>
                </a:lnTo>
                <a:lnTo>
                  <a:pt x="237601" y="371034"/>
                </a:lnTo>
                <a:lnTo>
                  <a:pt x="237744" y="354330"/>
                </a:lnTo>
                <a:lnTo>
                  <a:pt x="199453" y="354330"/>
                </a:lnTo>
                <a:lnTo>
                  <a:pt x="161162" y="354330"/>
                </a:lnTo>
                <a:lnTo>
                  <a:pt x="122872" y="354330"/>
                </a:lnTo>
                <a:lnTo>
                  <a:pt x="84582" y="354330"/>
                </a:lnTo>
                <a:lnTo>
                  <a:pt x="69842" y="354901"/>
                </a:lnTo>
                <a:lnTo>
                  <a:pt x="55245" y="356616"/>
                </a:lnTo>
                <a:lnTo>
                  <a:pt x="40647" y="359473"/>
                </a:lnTo>
                <a:lnTo>
                  <a:pt x="25907" y="363474"/>
                </a:lnTo>
                <a:lnTo>
                  <a:pt x="19609" y="352163"/>
                </a:lnTo>
                <a:lnTo>
                  <a:pt x="13239" y="340995"/>
                </a:lnTo>
                <a:lnTo>
                  <a:pt x="6727" y="329826"/>
                </a:lnTo>
                <a:lnTo>
                  <a:pt x="0" y="318516"/>
                </a:lnTo>
                <a:lnTo>
                  <a:pt x="47548" y="318516"/>
                </a:lnTo>
                <a:lnTo>
                  <a:pt x="95097" y="318516"/>
                </a:lnTo>
                <a:lnTo>
                  <a:pt x="142646" y="318516"/>
                </a:lnTo>
                <a:lnTo>
                  <a:pt x="190195" y="318516"/>
                </a:lnTo>
                <a:lnTo>
                  <a:pt x="237744" y="318516"/>
                </a:lnTo>
                <a:lnTo>
                  <a:pt x="237744" y="301251"/>
                </a:lnTo>
                <a:lnTo>
                  <a:pt x="237744" y="283845"/>
                </a:lnTo>
                <a:lnTo>
                  <a:pt x="237744" y="266438"/>
                </a:lnTo>
                <a:lnTo>
                  <a:pt x="237744" y="249174"/>
                </a:lnTo>
                <a:lnTo>
                  <a:pt x="214181" y="249174"/>
                </a:lnTo>
                <a:lnTo>
                  <a:pt x="190404" y="249174"/>
                </a:lnTo>
                <a:lnTo>
                  <a:pt x="166485" y="249174"/>
                </a:lnTo>
                <a:lnTo>
                  <a:pt x="142494" y="249174"/>
                </a:lnTo>
                <a:lnTo>
                  <a:pt x="142494" y="254508"/>
                </a:lnTo>
                <a:lnTo>
                  <a:pt x="142494" y="259842"/>
                </a:lnTo>
                <a:lnTo>
                  <a:pt x="142494" y="265176"/>
                </a:lnTo>
                <a:lnTo>
                  <a:pt x="130373" y="269759"/>
                </a:lnTo>
                <a:lnTo>
                  <a:pt x="118110" y="274415"/>
                </a:lnTo>
                <a:lnTo>
                  <a:pt x="105846" y="279213"/>
                </a:lnTo>
                <a:lnTo>
                  <a:pt x="93725" y="284226"/>
                </a:lnTo>
                <a:lnTo>
                  <a:pt x="94726" y="255936"/>
                </a:lnTo>
                <a:lnTo>
                  <a:pt x="95440" y="223647"/>
                </a:lnTo>
                <a:lnTo>
                  <a:pt x="95869" y="187356"/>
                </a:lnTo>
                <a:lnTo>
                  <a:pt x="96011" y="147066"/>
                </a:lnTo>
                <a:lnTo>
                  <a:pt x="95869" y="105918"/>
                </a:lnTo>
                <a:lnTo>
                  <a:pt x="95440" y="68199"/>
                </a:lnTo>
                <a:lnTo>
                  <a:pt x="94726" y="33909"/>
                </a:lnTo>
                <a:lnTo>
                  <a:pt x="93725" y="3048"/>
                </a:lnTo>
                <a:lnTo>
                  <a:pt x="104703" y="11049"/>
                </a:lnTo>
                <a:lnTo>
                  <a:pt x="115823" y="19050"/>
                </a:lnTo>
                <a:lnTo>
                  <a:pt x="126944" y="27051"/>
                </a:lnTo>
                <a:lnTo>
                  <a:pt x="137922" y="35052"/>
                </a:lnTo>
                <a:lnTo>
                  <a:pt x="185934" y="35052"/>
                </a:lnTo>
                <a:lnTo>
                  <a:pt x="233982" y="35052"/>
                </a:lnTo>
                <a:lnTo>
                  <a:pt x="282104" y="35052"/>
                </a:lnTo>
                <a:lnTo>
                  <a:pt x="330336" y="35052"/>
                </a:lnTo>
                <a:lnTo>
                  <a:pt x="378714" y="35052"/>
                </a:lnTo>
                <a:lnTo>
                  <a:pt x="383869" y="26360"/>
                </a:lnTo>
                <a:lnTo>
                  <a:pt x="389096" y="17525"/>
                </a:lnTo>
                <a:lnTo>
                  <a:pt x="394465" y="8691"/>
                </a:lnTo>
                <a:lnTo>
                  <a:pt x="400050" y="0"/>
                </a:lnTo>
                <a:close/>
              </a:path>
            </a:pathLst>
          </a:custGeom>
          <a:ln w="990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94086" y="1656969"/>
            <a:ext cx="150113" cy="114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19969" y="1527810"/>
            <a:ext cx="518159" cy="283845"/>
          </a:xfrm>
          <a:custGeom>
            <a:avLst/>
            <a:gdLst/>
            <a:ahLst/>
            <a:cxnLst/>
            <a:rect l="l" t="t" r="r" b="b"/>
            <a:pathLst>
              <a:path w="518160" h="283844">
                <a:moveTo>
                  <a:pt x="219456" y="0"/>
                </a:moveTo>
                <a:lnTo>
                  <a:pt x="258127" y="26384"/>
                </a:lnTo>
                <a:lnTo>
                  <a:pt x="283809" y="62936"/>
                </a:lnTo>
                <a:lnTo>
                  <a:pt x="283749" y="74676"/>
                </a:lnTo>
                <a:lnTo>
                  <a:pt x="279546" y="86415"/>
                </a:lnTo>
                <a:lnTo>
                  <a:pt x="271272" y="98298"/>
                </a:lnTo>
                <a:lnTo>
                  <a:pt x="297561" y="98298"/>
                </a:lnTo>
                <a:lnTo>
                  <a:pt x="323850" y="98297"/>
                </a:lnTo>
                <a:lnTo>
                  <a:pt x="350139" y="98297"/>
                </a:lnTo>
                <a:lnTo>
                  <a:pt x="376428" y="98297"/>
                </a:lnTo>
                <a:lnTo>
                  <a:pt x="385000" y="86415"/>
                </a:lnTo>
                <a:lnTo>
                  <a:pt x="393573" y="74676"/>
                </a:lnTo>
                <a:lnTo>
                  <a:pt x="402145" y="62936"/>
                </a:lnTo>
                <a:lnTo>
                  <a:pt x="410718" y="51053"/>
                </a:lnTo>
                <a:lnTo>
                  <a:pt x="422838" y="71639"/>
                </a:lnTo>
                <a:lnTo>
                  <a:pt x="435102" y="92297"/>
                </a:lnTo>
                <a:lnTo>
                  <a:pt x="447365" y="113097"/>
                </a:lnTo>
                <a:lnTo>
                  <a:pt x="459486" y="134111"/>
                </a:lnTo>
                <a:lnTo>
                  <a:pt x="430339" y="134111"/>
                </a:lnTo>
                <a:lnTo>
                  <a:pt x="401193" y="134112"/>
                </a:lnTo>
                <a:lnTo>
                  <a:pt x="372046" y="134112"/>
                </a:lnTo>
                <a:lnTo>
                  <a:pt x="342900" y="134112"/>
                </a:lnTo>
                <a:lnTo>
                  <a:pt x="351913" y="140970"/>
                </a:lnTo>
                <a:lnTo>
                  <a:pt x="360711" y="147828"/>
                </a:lnTo>
                <a:lnTo>
                  <a:pt x="369367" y="154686"/>
                </a:lnTo>
                <a:lnTo>
                  <a:pt x="377952" y="161544"/>
                </a:lnTo>
                <a:lnTo>
                  <a:pt x="364795" y="169818"/>
                </a:lnTo>
                <a:lnTo>
                  <a:pt x="349281" y="185451"/>
                </a:lnTo>
                <a:lnTo>
                  <a:pt x="331339" y="208371"/>
                </a:lnTo>
                <a:lnTo>
                  <a:pt x="310896" y="238506"/>
                </a:lnTo>
                <a:lnTo>
                  <a:pt x="340625" y="238506"/>
                </a:lnTo>
                <a:lnTo>
                  <a:pt x="370427" y="238506"/>
                </a:lnTo>
                <a:lnTo>
                  <a:pt x="400371" y="238506"/>
                </a:lnTo>
                <a:lnTo>
                  <a:pt x="430530" y="238506"/>
                </a:lnTo>
                <a:lnTo>
                  <a:pt x="440245" y="226623"/>
                </a:lnTo>
                <a:lnTo>
                  <a:pt x="449961" y="214883"/>
                </a:lnTo>
                <a:lnTo>
                  <a:pt x="459676" y="203144"/>
                </a:lnTo>
                <a:lnTo>
                  <a:pt x="469392" y="191261"/>
                </a:lnTo>
                <a:lnTo>
                  <a:pt x="481405" y="211847"/>
                </a:lnTo>
                <a:lnTo>
                  <a:pt x="493490" y="232505"/>
                </a:lnTo>
                <a:lnTo>
                  <a:pt x="505717" y="253305"/>
                </a:lnTo>
                <a:lnTo>
                  <a:pt x="518160" y="274320"/>
                </a:lnTo>
                <a:lnTo>
                  <a:pt x="469901" y="274320"/>
                </a:lnTo>
                <a:lnTo>
                  <a:pt x="84582" y="274320"/>
                </a:lnTo>
                <a:lnTo>
                  <a:pt x="69842" y="274891"/>
                </a:lnTo>
                <a:lnTo>
                  <a:pt x="55245" y="276605"/>
                </a:lnTo>
                <a:lnTo>
                  <a:pt x="40647" y="279463"/>
                </a:lnTo>
                <a:lnTo>
                  <a:pt x="25908" y="283464"/>
                </a:lnTo>
                <a:lnTo>
                  <a:pt x="19609" y="272474"/>
                </a:lnTo>
                <a:lnTo>
                  <a:pt x="13239" y="261270"/>
                </a:lnTo>
                <a:lnTo>
                  <a:pt x="6727" y="249924"/>
                </a:lnTo>
                <a:lnTo>
                  <a:pt x="0" y="238506"/>
                </a:lnTo>
                <a:lnTo>
                  <a:pt x="44577" y="238506"/>
                </a:lnTo>
                <a:lnTo>
                  <a:pt x="89154" y="238506"/>
                </a:lnTo>
                <a:lnTo>
                  <a:pt x="133731" y="238506"/>
                </a:lnTo>
                <a:lnTo>
                  <a:pt x="178308" y="238506"/>
                </a:lnTo>
                <a:lnTo>
                  <a:pt x="176784" y="234696"/>
                </a:lnTo>
                <a:lnTo>
                  <a:pt x="176022" y="229361"/>
                </a:lnTo>
                <a:lnTo>
                  <a:pt x="174498" y="223265"/>
                </a:lnTo>
                <a:lnTo>
                  <a:pt x="169771" y="200548"/>
                </a:lnTo>
                <a:lnTo>
                  <a:pt x="163544" y="178117"/>
                </a:lnTo>
                <a:lnTo>
                  <a:pt x="155745" y="155971"/>
                </a:lnTo>
                <a:lnTo>
                  <a:pt x="146304" y="134112"/>
                </a:lnTo>
                <a:lnTo>
                  <a:pt x="144780" y="134112"/>
                </a:lnTo>
                <a:lnTo>
                  <a:pt x="144018" y="134112"/>
                </a:lnTo>
                <a:lnTo>
                  <a:pt x="142494" y="134112"/>
                </a:lnTo>
                <a:lnTo>
                  <a:pt x="128087" y="134683"/>
                </a:lnTo>
                <a:lnTo>
                  <a:pt x="113538" y="136398"/>
                </a:lnTo>
                <a:lnTo>
                  <a:pt x="98988" y="139255"/>
                </a:lnTo>
                <a:lnTo>
                  <a:pt x="84582" y="143256"/>
                </a:lnTo>
                <a:lnTo>
                  <a:pt x="78176" y="132266"/>
                </a:lnTo>
                <a:lnTo>
                  <a:pt x="71628" y="121062"/>
                </a:lnTo>
                <a:lnTo>
                  <a:pt x="65079" y="109716"/>
                </a:lnTo>
                <a:lnTo>
                  <a:pt x="58674" y="98298"/>
                </a:lnTo>
                <a:lnTo>
                  <a:pt x="102798" y="98298"/>
                </a:lnTo>
                <a:lnTo>
                  <a:pt x="147066" y="98298"/>
                </a:lnTo>
                <a:lnTo>
                  <a:pt x="191333" y="98298"/>
                </a:lnTo>
                <a:lnTo>
                  <a:pt x="235458" y="98298"/>
                </a:lnTo>
                <a:lnTo>
                  <a:pt x="233886" y="80307"/>
                </a:lnTo>
                <a:lnTo>
                  <a:pt x="229171" y="60674"/>
                </a:lnTo>
                <a:lnTo>
                  <a:pt x="221313" y="39469"/>
                </a:lnTo>
                <a:lnTo>
                  <a:pt x="210312" y="16764"/>
                </a:lnTo>
                <a:lnTo>
                  <a:pt x="213360" y="10668"/>
                </a:lnTo>
                <a:lnTo>
                  <a:pt x="216408" y="5334"/>
                </a:lnTo>
                <a:lnTo>
                  <a:pt x="219456" y="0"/>
                </a:lnTo>
                <a:close/>
              </a:path>
            </a:pathLst>
          </a:custGeom>
          <a:ln w="990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10747" y="1517904"/>
            <a:ext cx="2373629" cy="7825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975364" y="1906904"/>
            <a:ext cx="108965" cy="15468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58956" y="1768220"/>
            <a:ext cx="176783" cy="1539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592203" y="1690116"/>
            <a:ext cx="104775" cy="382905"/>
          </a:xfrm>
          <a:custGeom>
            <a:avLst/>
            <a:gdLst/>
            <a:ahLst/>
            <a:cxnLst/>
            <a:rect l="l" t="t" r="r" b="b"/>
            <a:pathLst>
              <a:path w="104775" h="382905">
                <a:moveTo>
                  <a:pt x="0" y="0"/>
                </a:moveTo>
                <a:lnTo>
                  <a:pt x="0" y="47971"/>
                </a:lnTo>
                <a:lnTo>
                  <a:pt x="0" y="95881"/>
                </a:lnTo>
                <a:lnTo>
                  <a:pt x="0" y="143736"/>
                </a:lnTo>
                <a:lnTo>
                  <a:pt x="0" y="191547"/>
                </a:lnTo>
                <a:lnTo>
                  <a:pt x="0" y="239323"/>
                </a:lnTo>
                <a:lnTo>
                  <a:pt x="0" y="287071"/>
                </a:lnTo>
                <a:lnTo>
                  <a:pt x="0" y="334802"/>
                </a:lnTo>
                <a:lnTo>
                  <a:pt x="0" y="382524"/>
                </a:lnTo>
                <a:lnTo>
                  <a:pt x="25848" y="382524"/>
                </a:lnTo>
                <a:lnTo>
                  <a:pt x="51911" y="382524"/>
                </a:lnTo>
                <a:lnTo>
                  <a:pt x="78116" y="382524"/>
                </a:lnTo>
                <a:lnTo>
                  <a:pt x="104394" y="382524"/>
                </a:lnTo>
                <a:lnTo>
                  <a:pt x="104394" y="334802"/>
                </a:lnTo>
                <a:lnTo>
                  <a:pt x="104394" y="287071"/>
                </a:lnTo>
                <a:lnTo>
                  <a:pt x="104394" y="239323"/>
                </a:lnTo>
                <a:lnTo>
                  <a:pt x="104394" y="191547"/>
                </a:lnTo>
                <a:lnTo>
                  <a:pt x="104394" y="143736"/>
                </a:lnTo>
                <a:lnTo>
                  <a:pt x="104394" y="95881"/>
                </a:lnTo>
                <a:lnTo>
                  <a:pt x="104394" y="47971"/>
                </a:lnTo>
                <a:lnTo>
                  <a:pt x="104394" y="0"/>
                </a:lnTo>
                <a:lnTo>
                  <a:pt x="78116" y="0"/>
                </a:lnTo>
                <a:lnTo>
                  <a:pt x="51911" y="0"/>
                </a:lnTo>
                <a:lnTo>
                  <a:pt x="25848" y="0"/>
                </a:lnTo>
                <a:lnTo>
                  <a:pt x="0" y="0"/>
                </a:lnTo>
                <a:close/>
              </a:path>
            </a:pathLst>
          </a:custGeom>
          <a:ln w="990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00736" y="1674114"/>
            <a:ext cx="66040" cy="459740"/>
          </a:xfrm>
          <a:custGeom>
            <a:avLst/>
            <a:gdLst/>
            <a:ahLst/>
            <a:cxnLst/>
            <a:rect l="l" t="t" r="r" b="b"/>
            <a:pathLst>
              <a:path w="66040" h="459739">
                <a:moveTo>
                  <a:pt x="0" y="0"/>
                </a:moveTo>
                <a:lnTo>
                  <a:pt x="16561" y="9263"/>
                </a:lnTo>
                <a:lnTo>
                  <a:pt x="33051" y="18668"/>
                </a:lnTo>
                <a:lnTo>
                  <a:pt x="49399" y="28074"/>
                </a:lnTo>
                <a:lnTo>
                  <a:pt x="65532" y="37337"/>
                </a:lnTo>
                <a:lnTo>
                  <a:pt x="60960" y="44886"/>
                </a:lnTo>
                <a:lnTo>
                  <a:pt x="56387" y="52577"/>
                </a:lnTo>
                <a:lnTo>
                  <a:pt x="51815" y="60269"/>
                </a:lnTo>
                <a:lnTo>
                  <a:pt x="47244" y="67818"/>
                </a:lnTo>
                <a:lnTo>
                  <a:pt x="47244" y="119402"/>
                </a:lnTo>
                <a:lnTo>
                  <a:pt x="47244" y="170876"/>
                </a:lnTo>
                <a:lnTo>
                  <a:pt x="47244" y="222315"/>
                </a:lnTo>
                <a:lnTo>
                  <a:pt x="47244" y="273789"/>
                </a:lnTo>
                <a:lnTo>
                  <a:pt x="47244" y="325374"/>
                </a:lnTo>
                <a:lnTo>
                  <a:pt x="47386" y="353365"/>
                </a:lnTo>
                <a:lnTo>
                  <a:pt x="47815" y="381285"/>
                </a:lnTo>
                <a:lnTo>
                  <a:pt x="48529" y="409063"/>
                </a:lnTo>
                <a:lnTo>
                  <a:pt x="49530" y="436626"/>
                </a:lnTo>
                <a:lnTo>
                  <a:pt x="37076" y="442341"/>
                </a:lnTo>
                <a:lnTo>
                  <a:pt x="24765" y="448055"/>
                </a:lnTo>
                <a:lnTo>
                  <a:pt x="12453" y="453770"/>
                </a:lnTo>
                <a:lnTo>
                  <a:pt x="0" y="459486"/>
                </a:lnTo>
                <a:lnTo>
                  <a:pt x="822" y="411022"/>
                </a:lnTo>
                <a:lnTo>
                  <a:pt x="1463" y="362559"/>
                </a:lnTo>
                <a:lnTo>
                  <a:pt x="1920" y="314096"/>
                </a:lnTo>
                <a:lnTo>
                  <a:pt x="2194" y="265633"/>
                </a:lnTo>
                <a:lnTo>
                  <a:pt x="2286" y="217170"/>
                </a:lnTo>
                <a:lnTo>
                  <a:pt x="2143" y="158162"/>
                </a:lnTo>
                <a:lnTo>
                  <a:pt x="1714" y="102298"/>
                </a:lnTo>
                <a:lnTo>
                  <a:pt x="1000" y="49577"/>
                </a:lnTo>
                <a:lnTo>
                  <a:pt x="0" y="0"/>
                </a:lnTo>
                <a:close/>
              </a:path>
            </a:pathLst>
          </a:custGeom>
          <a:ln w="990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928245" y="1639823"/>
            <a:ext cx="97155" cy="431165"/>
          </a:xfrm>
          <a:custGeom>
            <a:avLst/>
            <a:gdLst/>
            <a:ahLst/>
            <a:cxnLst/>
            <a:rect l="l" t="t" r="r" b="b"/>
            <a:pathLst>
              <a:path w="97154" h="431164">
                <a:moveTo>
                  <a:pt x="0" y="0"/>
                </a:moveTo>
                <a:lnTo>
                  <a:pt x="0" y="52292"/>
                </a:lnTo>
                <a:lnTo>
                  <a:pt x="0" y="104584"/>
                </a:lnTo>
                <a:lnTo>
                  <a:pt x="0" y="156876"/>
                </a:lnTo>
                <a:lnTo>
                  <a:pt x="0" y="209169"/>
                </a:lnTo>
                <a:lnTo>
                  <a:pt x="0" y="261461"/>
                </a:lnTo>
                <a:lnTo>
                  <a:pt x="0" y="313753"/>
                </a:lnTo>
                <a:lnTo>
                  <a:pt x="0" y="366045"/>
                </a:lnTo>
                <a:lnTo>
                  <a:pt x="0" y="418338"/>
                </a:lnTo>
                <a:lnTo>
                  <a:pt x="28027" y="425469"/>
                </a:lnTo>
                <a:lnTo>
                  <a:pt x="50482" y="429672"/>
                </a:lnTo>
                <a:lnTo>
                  <a:pt x="67508" y="430875"/>
                </a:lnTo>
                <a:lnTo>
                  <a:pt x="79248" y="429006"/>
                </a:lnTo>
                <a:lnTo>
                  <a:pt x="87237" y="422136"/>
                </a:lnTo>
                <a:lnTo>
                  <a:pt x="92868" y="408336"/>
                </a:lnTo>
                <a:lnTo>
                  <a:pt x="96071" y="387536"/>
                </a:lnTo>
                <a:lnTo>
                  <a:pt x="96774" y="359664"/>
                </a:lnTo>
                <a:lnTo>
                  <a:pt x="92487" y="326671"/>
                </a:lnTo>
                <a:lnTo>
                  <a:pt x="80772" y="290607"/>
                </a:lnTo>
                <a:lnTo>
                  <a:pt x="61626" y="251543"/>
                </a:lnTo>
                <a:lnTo>
                  <a:pt x="35052" y="209550"/>
                </a:lnTo>
                <a:lnTo>
                  <a:pt x="48887" y="156983"/>
                </a:lnTo>
                <a:lnTo>
                  <a:pt x="62865" y="104489"/>
                </a:lnTo>
                <a:lnTo>
                  <a:pt x="76842" y="52137"/>
                </a:lnTo>
                <a:lnTo>
                  <a:pt x="90678" y="0"/>
                </a:lnTo>
                <a:lnTo>
                  <a:pt x="68258" y="0"/>
                </a:lnTo>
                <a:lnTo>
                  <a:pt x="45624" y="0"/>
                </a:lnTo>
                <a:lnTo>
                  <a:pt x="22848" y="0"/>
                </a:lnTo>
                <a:lnTo>
                  <a:pt x="0" y="0"/>
                </a:lnTo>
                <a:close/>
              </a:path>
            </a:pathLst>
          </a:custGeom>
          <a:ln w="990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542673" y="1620011"/>
            <a:ext cx="219710" cy="584200"/>
          </a:xfrm>
          <a:custGeom>
            <a:avLst/>
            <a:gdLst/>
            <a:ahLst/>
            <a:cxnLst/>
            <a:rect l="l" t="t" r="r" b="b"/>
            <a:pathLst>
              <a:path w="219710" h="584200">
                <a:moveTo>
                  <a:pt x="0" y="0"/>
                </a:moveTo>
                <a:lnTo>
                  <a:pt x="11310" y="8691"/>
                </a:lnTo>
                <a:lnTo>
                  <a:pt x="22478" y="17526"/>
                </a:lnTo>
                <a:lnTo>
                  <a:pt x="33647" y="26360"/>
                </a:lnTo>
                <a:lnTo>
                  <a:pt x="44958" y="35052"/>
                </a:lnTo>
                <a:lnTo>
                  <a:pt x="71818" y="35051"/>
                </a:lnTo>
                <a:lnTo>
                  <a:pt x="98679" y="35051"/>
                </a:lnTo>
                <a:lnTo>
                  <a:pt x="125539" y="35051"/>
                </a:lnTo>
                <a:lnTo>
                  <a:pt x="152400" y="35051"/>
                </a:lnTo>
                <a:lnTo>
                  <a:pt x="159258" y="26360"/>
                </a:lnTo>
                <a:lnTo>
                  <a:pt x="166116" y="17525"/>
                </a:lnTo>
                <a:lnTo>
                  <a:pt x="172974" y="8691"/>
                </a:lnTo>
                <a:lnTo>
                  <a:pt x="179832" y="0"/>
                </a:lnTo>
                <a:lnTo>
                  <a:pt x="189559" y="14168"/>
                </a:lnTo>
                <a:lnTo>
                  <a:pt x="199358" y="28193"/>
                </a:lnTo>
                <a:lnTo>
                  <a:pt x="209299" y="42219"/>
                </a:lnTo>
                <a:lnTo>
                  <a:pt x="219456" y="56387"/>
                </a:lnTo>
                <a:lnTo>
                  <a:pt x="214872" y="61983"/>
                </a:lnTo>
                <a:lnTo>
                  <a:pt x="210216" y="67437"/>
                </a:lnTo>
                <a:lnTo>
                  <a:pt x="205418" y="72890"/>
                </a:lnTo>
                <a:lnTo>
                  <a:pt x="200406" y="78485"/>
                </a:lnTo>
                <a:lnTo>
                  <a:pt x="200434" y="154995"/>
                </a:lnTo>
                <a:lnTo>
                  <a:pt x="200518" y="225007"/>
                </a:lnTo>
                <a:lnTo>
                  <a:pt x="200660" y="288515"/>
                </a:lnTo>
                <a:lnTo>
                  <a:pt x="200857" y="345514"/>
                </a:lnTo>
                <a:lnTo>
                  <a:pt x="201111" y="395996"/>
                </a:lnTo>
                <a:lnTo>
                  <a:pt x="201422" y="439956"/>
                </a:lnTo>
                <a:lnTo>
                  <a:pt x="202212" y="508283"/>
                </a:lnTo>
                <a:lnTo>
                  <a:pt x="202692" y="532638"/>
                </a:lnTo>
                <a:lnTo>
                  <a:pt x="190571" y="538233"/>
                </a:lnTo>
                <a:lnTo>
                  <a:pt x="178308" y="543686"/>
                </a:lnTo>
                <a:lnTo>
                  <a:pt x="166044" y="549140"/>
                </a:lnTo>
                <a:lnTo>
                  <a:pt x="153924" y="554736"/>
                </a:lnTo>
                <a:lnTo>
                  <a:pt x="153924" y="538150"/>
                </a:lnTo>
                <a:lnTo>
                  <a:pt x="153924" y="521493"/>
                </a:lnTo>
                <a:lnTo>
                  <a:pt x="153924" y="504694"/>
                </a:lnTo>
                <a:lnTo>
                  <a:pt x="153924" y="487680"/>
                </a:lnTo>
                <a:lnTo>
                  <a:pt x="127646" y="487680"/>
                </a:lnTo>
                <a:lnTo>
                  <a:pt x="101441" y="487680"/>
                </a:lnTo>
                <a:lnTo>
                  <a:pt x="75378" y="487680"/>
                </a:lnTo>
                <a:lnTo>
                  <a:pt x="49530" y="487680"/>
                </a:lnTo>
                <a:lnTo>
                  <a:pt x="49530" y="505277"/>
                </a:lnTo>
                <a:lnTo>
                  <a:pt x="49530" y="522731"/>
                </a:lnTo>
                <a:lnTo>
                  <a:pt x="49530" y="540186"/>
                </a:lnTo>
                <a:lnTo>
                  <a:pt x="49530" y="557784"/>
                </a:lnTo>
                <a:lnTo>
                  <a:pt x="37076" y="564189"/>
                </a:lnTo>
                <a:lnTo>
                  <a:pt x="24765" y="570738"/>
                </a:lnTo>
                <a:lnTo>
                  <a:pt x="12453" y="577286"/>
                </a:lnTo>
                <a:lnTo>
                  <a:pt x="0" y="583692"/>
                </a:lnTo>
                <a:lnTo>
                  <a:pt x="698" y="533530"/>
                </a:lnTo>
                <a:lnTo>
                  <a:pt x="1270" y="482882"/>
                </a:lnTo>
                <a:lnTo>
                  <a:pt x="1714" y="431768"/>
                </a:lnTo>
                <a:lnTo>
                  <a:pt x="2032" y="380209"/>
                </a:lnTo>
                <a:lnTo>
                  <a:pt x="2222" y="328227"/>
                </a:lnTo>
                <a:lnTo>
                  <a:pt x="2286" y="275844"/>
                </a:lnTo>
                <a:lnTo>
                  <a:pt x="2194" y="214384"/>
                </a:lnTo>
                <a:lnTo>
                  <a:pt x="1920" y="156142"/>
                </a:lnTo>
                <a:lnTo>
                  <a:pt x="1463" y="101047"/>
                </a:lnTo>
                <a:lnTo>
                  <a:pt x="822" y="49024"/>
                </a:lnTo>
                <a:lnTo>
                  <a:pt x="0" y="0"/>
                </a:lnTo>
                <a:close/>
              </a:path>
            </a:pathLst>
          </a:custGeom>
          <a:ln w="990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54025" y="1575053"/>
            <a:ext cx="349885" cy="708025"/>
          </a:xfrm>
          <a:custGeom>
            <a:avLst/>
            <a:gdLst/>
            <a:ahLst/>
            <a:cxnLst/>
            <a:rect l="l" t="t" r="r" b="b"/>
            <a:pathLst>
              <a:path w="349884" h="708025">
                <a:moveTo>
                  <a:pt x="297941" y="0"/>
                </a:moveTo>
                <a:lnTo>
                  <a:pt x="310967" y="20002"/>
                </a:lnTo>
                <a:lnTo>
                  <a:pt x="323849" y="40005"/>
                </a:lnTo>
                <a:lnTo>
                  <a:pt x="336732" y="60007"/>
                </a:lnTo>
                <a:lnTo>
                  <a:pt x="349757" y="80010"/>
                </a:lnTo>
                <a:lnTo>
                  <a:pt x="310455" y="80010"/>
                </a:lnTo>
                <a:lnTo>
                  <a:pt x="271367" y="80010"/>
                </a:lnTo>
                <a:lnTo>
                  <a:pt x="232421" y="80010"/>
                </a:lnTo>
                <a:lnTo>
                  <a:pt x="193547" y="80010"/>
                </a:lnTo>
                <a:lnTo>
                  <a:pt x="184963" y="113728"/>
                </a:lnTo>
                <a:lnTo>
                  <a:pt x="176307" y="145161"/>
                </a:lnTo>
                <a:lnTo>
                  <a:pt x="167509" y="174307"/>
                </a:lnTo>
                <a:lnTo>
                  <a:pt x="158495" y="201168"/>
                </a:lnTo>
                <a:lnTo>
                  <a:pt x="179069" y="201168"/>
                </a:lnTo>
                <a:lnTo>
                  <a:pt x="199643" y="201168"/>
                </a:lnTo>
                <a:lnTo>
                  <a:pt x="220217" y="201168"/>
                </a:lnTo>
                <a:lnTo>
                  <a:pt x="240791" y="201168"/>
                </a:lnTo>
                <a:lnTo>
                  <a:pt x="246626" y="192476"/>
                </a:lnTo>
                <a:lnTo>
                  <a:pt x="252602" y="183642"/>
                </a:lnTo>
                <a:lnTo>
                  <a:pt x="258579" y="174807"/>
                </a:lnTo>
                <a:lnTo>
                  <a:pt x="264413" y="166116"/>
                </a:lnTo>
                <a:lnTo>
                  <a:pt x="276415" y="180986"/>
                </a:lnTo>
                <a:lnTo>
                  <a:pt x="288416" y="195929"/>
                </a:lnTo>
                <a:lnTo>
                  <a:pt x="300418" y="211014"/>
                </a:lnTo>
                <a:lnTo>
                  <a:pt x="312419" y="226314"/>
                </a:lnTo>
                <a:lnTo>
                  <a:pt x="306145" y="232029"/>
                </a:lnTo>
                <a:lnTo>
                  <a:pt x="299942" y="237744"/>
                </a:lnTo>
                <a:lnTo>
                  <a:pt x="293881" y="243458"/>
                </a:lnTo>
                <a:lnTo>
                  <a:pt x="288035" y="249174"/>
                </a:lnTo>
                <a:lnTo>
                  <a:pt x="276320" y="306728"/>
                </a:lnTo>
                <a:lnTo>
                  <a:pt x="264032" y="358139"/>
                </a:lnTo>
                <a:lnTo>
                  <a:pt x="251174" y="403264"/>
                </a:lnTo>
                <a:lnTo>
                  <a:pt x="237743" y="441959"/>
                </a:lnTo>
                <a:lnTo>
                  <a:pt x="222718" y="477119"/>
                </a:lnTo>
                <a:lnTo>
                  <a:pt x="204977" y="511778"/>
                </a:lnTo>
                <a:lnTo>
                  <a:pt x="184380" y="546008"/>
                </a:lnTo>
                <a:lnTo>
                  <a:pt x="160781" y="579882"/>
                </a:lnTo>
                <a:lnTo>
                  <a:pt x="132480" y="612743"/>
                </a:lnTo>
                <a:lnTo>
                  <a:pt x="97821" y="645033"/>
                </a:lnTo>
                <a:lnTo>
                  <a:pt x="56733" y="676751"/>
                </a:lnTo>
                <a:lnTo>
                  <a:pt x="9143" y="707898"/>
                </a:lnTo>
                <a:lnTo>
                  <a:pt x="6095" y="701040"/>
                </a:lnTo>
                <a:lnTo>
                  <a:pt x="3047" y="694182"/>
                </a:lnTo>
                <a:lnTo>
                  <a:pt x="0" y="687324"/>
                </a:lnTo>
                <a:lnTo>
                  <a:pt x="39593" y="652771"/>
                </a:lnTo>
                <a:lnTo>
                  <a:pt x="75163" y="616829"/>
                </a:lnTo>
                <a:lnTo>
                  <a:pt x="106710" y="579571"/>
                </a:lnTo>
                <a:lnTo>
                  <a:pt x="134233" y="541068"/>
                </a:lnTo>
                <a:lnTo>
                  <a:pt x="157733" y="501395"/>
                </a:lnTo>
                <a:lnTo>
                  <a:pt x="175005" y="466089"/>
                </a:lnTo>
                <a:lnTo>
                  <a:pt x="191007" y="427227"/>
                </a:lnTo>
                <a:lnTo>
                  <a:pt x="205739" y="384809"/>
                </a:lnTo>
                <a:lnTo>
                  <a:pt x="219201" y="338835"/>
                </a:lnTo>
                <a:lnTo>
                  <a:pt x="231393" y="289305"/>
                </a:lnTo>
                <a:lnTo>
                  <a:pt x="242315" y="236220"/>
                </a:lnTo>
                <a:lnTo>
                  <a:pt x="219455" y="236220"/>
                </a:lnTo>
                <a:lnTo>
                  <a:pt x="196595" y="236220"/>
                </a:lnTo>
                <a:lnTo>
                  <a:pt x="173735" y="236220"/>
                </a:lnTo>
                <a:lnTo>
                  <a:pt x="150875" y="236220"/>
                </a:lnTo>
                <a:lnTo>
                  <a:pt x="146018" y="250078"/>
                </a:lnTo>
                <a:lnTo>
                  <a:pt x="140588" y="264223"/>
                </a:lnTo>
                <a:lnTo>
                  <a:pt x="134588" y="278653"/>
                </a:lnTo>
                <a:lnTo>
                  <a:pt x="128015" y="293370"/>
                </a:lnTo>
                <a:lnTo>
                  <a:pt x="154304" y="324361"/>
                </a:lnTo>
                <a:lnTo>
                  <a:pt x="172592" y="352139"/>
                </a:lnTo>
                <a:lnTo>
                  <a:pt x="182879" y="376630"/>
                </a:lnTo>
                <a:lnTo>
                  <a:pt x="185165" y="397764"/>
                </a:lnTo>
                <a:lnTo>
                  <a:pt x="181879" y="415766"/>
                </a:lnTo>
                <a:lnTo>
                  <a:pt x="176593" y="430911"/>
                </a:lnTo>
                <a:lnTo>
                  <a:pt x="169306" y="443198"/>
                </a:lnTo>
                <a:lnTo>
                  <a:pt x="160019" y="452628"/>
                </a:lnTo>
                <a:lnTo>
                  <a:pt x="150292" y="456473"/>
                </a:lnTo>
                <a:lnTo>
                  <a:pt x="142779" y="451961"/>
                </a:lnTo>
                <a:lnTo>
                  <a:pt x="137410" y="439019"/>
                </a:lnTo>
                <a:lnTo>
                  <a:pt x="134111" y="417576"/>
                </a:lnTo>
                <a:lnTo>
                  <a:pt x="131564" y="392310"/>
                </a:lnTo>
                <a:lnTo>
                  <a:pt x="127444" y="366903"/>
                </a:lnTo>
                <a:lnTo>
                  <a:pt x="121896" y="341495"/>
                </a:lnTo>
                <a:lnTo>
                  <a:pt x="115061" y="316230"/>
                </a:lnTo>
                <a:lnTo>
                  <a:pt x="96047" y="354365"/>
                </a:lnTo>
                <a:lnTo>
                  <a:pt x="74390" y="392144"/>
                </a:lnTo>
                <a:lnTo>
                  <a:pt x="50018" y="429494"/>
                </a:lnTo>
                <a:lnTo>
                  <a:pt x="22859" y="466344"/>
                </a:lnTo>
                <a:lnTo>
                  <a:pt x="18287" y="460248"/>
                </a:lnTo>
                <a:lnTo>
                  <a:pt x="13715" y="454152"/>
                </a:lnTo>
                <a:lnTo>
                  <a:pt x="9143" y="448818"/>
                </a:lnTo>
                <a:lnTo>
                  <a:pt x="34563" y="398240"/>
                </a:lnTo>
                <a:lnTo>
                  <a:pt x="57054" y="349377"/>
                </a:lnTo>
                <a:lnTo>
                  <a:pt x="76545" y="302228"/>
                </a:lnTo>
                <a:lnTo>
                  <a:pt x="92963" y="256794"/>
                </a:lnTo>
                <a:lnTo>
                  <a:pt x="107406" y="212669"/>
                </a:lnTo>
                <a:lnTo>
                  <a:pt x="119919" y="168402"/>
                </a:lnTo>
                <a:lnTo>
                  <a:pt x="130575" y="124134"/>
                </a:lnTo>
                <a:lnTo>
                  <a:pt x="139445" y="80010"/>
                </a:lnTo>
                <a:lnTo>
                  <a:pt x="129718" y="80010"/>
                </a:lnTo>
                <a:lnTo>
                  <a:pt x="119919" y="80010"/>
                </a:lnTo>
                <a:lnTo>
                  <a:pt x="109978" y="80010"/>
                </a:lnTo>
                <a:lnTo>
                  <a:pt x="99821" y="80010"/>
                </a:lnTo>
                <a:lnTo>
                  <a:pt x="85415" y="80700"/>
                </a:lnTo>
                <a:lnTo>
                  <a:pt x="70865" y="82677"/>
                </a:lnTo>
                <a:lnTo>
                  <a:pt x="56316" y="85796"/>
                </a:lnTo>
                <a:lnTo>
                  <a:pt x="41909" y="89916"/>
                </a:lnTo>
                <a:lnTo>
                  <a:pt x="35504" y="78605"/>
                </a:lnTo>
                <a:lnTo>
                  <a:pt x="28955" y="67437"/>
                </a:lnTo>
                <a:lnTo>
                  <a:pt x="22407" y="56268"/>
                </a:lnTo>
                <a:lnTo>
                  <a:pt x="16001" y="44958"/>
                </a:lnTo>
                <a:lnTo>
                  <a:pt x="65757" y="44958"/>
                </a:lnTo>
                <a:lnTo>
                  <a:pt x="115403" y="44958"/>
                </a:lnTo>
                <a:lnTo>
                  <a:pt x="165012" y="44958"/>
                </a:lnTo>
                <a:lnTo>
                  <a:pt x="214658" y="44958"/>
                </a:lnTo>
                <a:lnTo>
                  <a:pt x="264413" y="44958"/>
                </a:lnTo>
                <a:lnTo>
                  <a:pt x="272545" y="33647"/>
                </a:lnTo>
                <a:lnTo>
                  <a:pt x="280892" y="22479"/>
                </a:lnTo>
                <a:lnTo>
                  <a:pt x="289381" y="11310"/>
                </a:lnTo>
                <a:lnTo>
                  <a:pt x="297941" y="0"/>
                </a:lnTo>
                <a:close/>
              </a:path>
            </a:pathLst>
          </a:custGeom>
          <a:ln w="990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986794" y="1570100"/>
            <a:ext cx="113347" cy="14449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79477" y="1568958"/>
            <a:ext cx="209550" cy="714375"/>
          </a:xfrm>
          <a:custGeom>
            <a:avLst/>
            <a:gdLst/>
            <a:ahLst/>
            <a:cxnLst/>
            <a:rect l="l" t="t" r="r" b="b"/>
            <a:pathLst>
              <a:path w="209550" h="714375">
                <a:moveTo>
                  <a:pt x="167639" y="0"/>
                </a:moveTo>
                <a:lnTo>
                  <a:pt x="178367" y="14870"/>
                </a:lnTo>
                <a:lnTo>
                  <a:pt x="188880" y="29813"/>
                </a:lnTo>
                <a:lnTo>
                  <a:pt x="199251" y="44898"/>
                </a:lnTo>
                <a:lnTo>
                  <a:pt x="209549" y="60198"/>
                </a:lnTo>
                <a:lnTo>
                  <a:pt x="203704" y="66615"/>
                </a:lnTo>
                <a:lnTo>
                  <a:pt x="197643" y="73247"/>
                </a:lnTo>
                <a:lnTo>
                  <a:pt x="191440" y="80021"/>
                </a:lnTo>
                <a:lnTo>
                  <a:pt x="185165" y="86868"/>
                </a:lnTo>
                <a:lnTo>
                  <a:pt x="172878" y="116574"/>
                </a:lnTo>
                <a:lnTo>
                  <a:pt x="156590" y="157638"/>
                </a:lnTo>
                <a:lnTo>
                  <a:pt x="136302" y="209990"/>
                </a:lnTo>
                <a:lnTo>
                  <a:pt x="112013" y="273558"/>
                </a:lnTo>
                <a:lnTo>
                  <a:pt x="125158" y="287262"/>
                </a:lnTo>
                <a:lnTo>
                  <a:pt x="138302" y="303180"/>
                </a:lnTo>
                <a:lnTo>
                  <a:pt x="164591" y="341376"/>
                </a:lnTo>
                <a:lnTo>
                  <a:pt x="185642" y="386143"/>
                </a:lnTo>
                <a:lnTo>
                  <a:pt x="195833" y="434340"/>
                </a:lnTo>
                <a:lnTo>
                  <a:pt x="196667" y="458497"/>
                </a:lnTo>
                <a:lnTo>
                  <a:pt x="194500" y="481869"/>
                </a:lnTo>
                <a:lnTo>
                  <a:pt x="180593" y="526542"/>
                </a:lnTo>
                <a:lnTo>
                  <a:pt x="151637" y="564546"/>
                </a:lnTo>
                <a:lnTo>
                  <a:pt x="104393" y="592836"/>
                </a:lnTo>
                <a:lnTo>
                  <a:pt x="97416" y="569404"/>
                </a:lnTo>
                <a:lnTo>
                  <a:pt x="85724" y="549402"/>
                </a:lnTo>
                <a:lnTo>
                  <a:pt x="69461" y="532828"/>
                </a:lnTo>
                <a:lnTo>
                  <a:pt x="48767" y="519684"/>
                </a:lnTo>
                <a:lnTo>
                  <a:pt x="48767" y="561963"/>
                </a:lnTo>
                <a:lnTo>
                  <a:pt x="48767" y="604170"/>
                </a:lnTo>
                <a:lnTo>
                  <a:pt x="48767" y="646235"/>
                </a:lnTo>
                <a:lnTo>
                  <a:pt x="48767" y="688086"/>
                </a:lnTo>
                <a:lnTo>
                  <a:pt x="36647" y="694813"/>
                </a:lnTo>
                <a:lnTo>
                  <a:pt x="24383" y="701325"/>
                </a:lnTo>
                <a:lnTo>
                  <a:pt x="12120" y="707695"/>
                </a:lnTo>
                <a:lnTo>
                  <a:pt x="0" y="713994"/>
                </a:lnTo>
                <a:lnTo>
                  <a:pt x="2000" y="636674"/>
                </a:lnTo>
                <a:lnTo>
                  <a:pt x="2786" y="592719"/>
                </a:lnTo>
                <a:lnTo>
                  <a:pt x="3428" y="545211"/>
                </a:lnTo>
                <a:lnTo>
                  <a:pt x="3929" y="494130"/>
                </a:lnTo>
                <a:lnTo>
                  <a:pt x="4286" y="439459"/>
                </a:lnTo>
                <a:lnTo>
                  <a:pt x="4500" y="381181"/>
                </a:lnTo>
                <a:lnTo>
                  <a:pt x="4571" y="319278"/>
                </a:lnTo>
                <a:lnTo>
                  <a:pt x="4508" y="239708"/>
                </a:lnTo>
                <a:lnTo>
                  <a:pt x="4317" y="170913"/>
                </a:lnTo>
                <a:lnTo>
                  <a:pt x="4000" y="112871"/>
                </a:lnTo>
                <a:lnTo>
                  <a:pt x="3555" y="65560"/>
                </a:lnTo>
                <a:lnTo>
                  <a:pt x="2285" y="3048"/>
                </a:lnTo>
                <a:lnTo>
                  <a:pt x="12692" y="11049"/>
                </a:lnTo>
                <a:lnTo>
                  <a:pt x="23240" y="19050"/>
                </a:lnTo>
                <a:lnTo>
                  <a:pt x="33789" y="27051"/>
                </a:lnTo>
                <a:lnTo>
                  <a:pt x="44195" y="35052"/>
                </a:lnTo>
                <a:lnTo>
                  <a:pt x="68639" y="35052"/>
                </a:lnTo>
                <a:lnTo>
                  <a:pt x="92868" y="35052"/>
                </a:lnTo>
                <a:lnTo>
                  <a:pt x="116955" y="35052"/>
                </a:lnTo>
                <a:lnTo>
                  <a:pt x="140969" y="35052"/>
                </a:lnTo>
                <a:lnTo>
                  <a:pt x="147708" y="26360"/>
                </a:lnTo>
                <a:lnTo>
                  <a:pt x="154304" y="17525"/>
                </a:lnTo>
                <a:lnTo>
                  <a:pt x="160901" y="8691"/>
                </a:lnTo>
                <a:lnTo>
                  <a:pt x="167639" y="0"/>
                </a:lnTo>
                <a:close/>
              </a:path>
            </a:pathLst>
          </a:custGeom>
          <a:ln w="9905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225681" y="1546860"/>
            <a:ext cx="317500" cy="739140"/>
          </a:xfrm>
          <a:custGeom>
            <a:avLst/>
            <a:gdLst/>
            <a:ahLst/>
            <a:cxnLst/>
            <a:rect l="l" t="t" r="r" b="b"/>
            <a:pathLst>
              <a:path w="317500" h="739139">
                <a:moveTo>
                  <a:pt x="260603" y="0"/>
                </a:moveTo>
                <a:lnTo>
                  <a:pt x="270200" y="18740"/>
                </a:lnTo>
                <a:lnTo>
                  <a:pt x="279653" y="37338"/>
                </a:lnTo>
                <a:lnTo>
                  <a:pt x="289107" y="55935"/>
                </a:lnTo>
                <a:lnTo>
                  <a:pt x="298703" y="74676"/>
                </a:lnTo>
                <a:lnTo>
                  <a:pt x="266711" y="80379"/>
                </a:lnTo>
                <a:lnTo>
                  <a:pt x="239363" y="86010"/>
                </a:lnTo>
                <a:lnTo>
                  <a:pt x="216729" y="91499"/>
                </a:lnTo>
                <a:lnTo>
                  <a:pt x="198881" y="96774"/>
                </a:lnTo>
                <a:lnTo>
                  <a:pt x="198881" y="130933"/>
                </a:lnTo>
                <a:lnTo>
                  <a:pt x="198881" y="164877"/>
                </a:lnTo>
                <a:lnTo>
                  <a:pt x="198881" y="198679"/>
                </a:lnTo>
                <a:lnTo>
                  <a:pt x="198881" y="232410"/>
                </a:lnTo>
                <a:lnTo>
                  <a:pt x="209871" y="232410"/>
                </a:lnTo>
                <a:lnTo>
                  <a:pt x="221075" y="232410"/>
                </a:lnTo>
                <a:lnTo>
                  <a:pt x="232421" y="232410"/>
                </a:lnTo>
                <a:lnTo>
                  <a:pt x="243839" y="232410"/>
                </a:lnTo>
                <a:lnTo>
                  <a:pt x="251150" y="222813"/>
                </a:lnTo>
                <a:lnTo>
                  <a:pt x="258317" y="213360"/>
                </a:lnTo>
                <a:lnTo>
                  <a:pt x="265485" y="203906"/>
                </a:lnTo>
                <a:lnTo>
                  <a:pt x="272795" y="194310"/>
                </a:lnTo>
                <a:lnTo>
                  <a:pt x="284095" y="212609"/>
                </a:lnTo>
                <a:lnTo>
                  <a:pt x="295179" y="230981"/>
                </a:lnTo>
                <a:lnTo>
                  <a:pt x="306121" y="249495"/>
                </a:lnTo>
                <a:lnTo>
                  <a:pt x="316991" y="268224"/>
                </a:lnTo>
                <a:lnTo>
                  <a:pt x="287285" y="268224"/>
                </a:lnTo>
                <a:lnTo>
                  <a:pt x="257651" y="268224"/>
                </a:lnTo>
                <a:lnTo>
                  <a:pt x="228159" y="268224"/>
                </a:lnTo>
                <a:lnTo>
                  <a:pt x="198881" y="268224"/>
                </a:lnTo>
                <a:lnTo>
                  <a:pt x="198881" y="282070"/>
                </a:lnTo>
                <a:lnTo>
                  <a:pt x="198881" y="296132"/>
                </a:lnTo>
                <a:lnTo>
                  <a:pt x="198881" y="310336"/>
                </a:lnTo>
                <a:lnTo>
                  <a:pt x="198881" y="324612"/>
                </a:lnTo>
                <a:lnTo>
                  <a:pt x="237470" y="342888"/>
                </a:lnTo>
                <a:lnTo>
                  <a:pt x="285785" y="379154"/>
                </a:lnTo>
                <a:lnTo>
                  <a:pt x="300132" y="429482"/>
                </a:lnTo>
                <a:lnTo>
                  <a:pt x="297906" y="444257"/>
                </a:lnTo>
                <a:lnTo>
                  <a:pt x="292607" y="457962"/>
                </a:lnTo>
                <a:lnTo>
                  <a:pt x="286047" y="467391"/>
                </a:lnTo>
                <a:lnTo>
                  <a:pt x="278987" y="469392"/>
                </a:lnTo>
                <a:lnTo>
                  <a:pt x="271498" y="463962"/>
                </a:lnTo>
                <a:lnTo>
                  <a:pt x="263651" y="451104"/>
                </a:lnTo>
                <a:lnTo>
                  <a:pt x="253210" y="432554"/>
                </a:lnTo>
                <a:lnTo>
                  <a:pt x="238982" y="410146"/>
                </a:lnTo>
                <a:lnTo>
                  <a:pt x="220896" y="384024"/>
                </a:lnTo>
                <a:lnTo>
                  <a:pt x="198881" y="354330"/>
                </a:lnTo>
                <a:lnTo>
                  <a:pt x="198928" y="431585"/>
                </a:lnTo>
                <a:lnTo>
                  <a:pt x="199068" y="500056"/>
                </a:lnTo>
                <a:lnTo>
                  <a:pt x="199301" y="559730"/>
                </a:lnTo>
                <a:lnTo>
                  <a:pt x="199628" y="610593"/>
                </a:lnTo>
                <a:lnTo>
                  <a:pt x="200048" y="652631"/>
                </a:lnTo>
                <a:lnTo>
                  <a:pt x="201167" y="710184"/>
                </a:lnTo>
                <a:lnTo>
                  <a:pt x="188035" y="717601"/>
                </a:lnTo>
                <a:lnTo>
                  <a:pt x="174974" y="724947"/>
                </a:lnTo>
                <a:lnTo>
                  <a:pt x="162055" y="732151"/>
                </a:lnTo>
                <a:lnTo>
                  <a:pt x="149351" y="739140"/>
                </a:lnTo>
                <a:lnTo>
                  <a:pt x="149887" y="710134"/>
                </a:lnTo>
                <a:lnTo>
                  <a:pt x="150352" y="675691"/>
                </a:lnTo>
                <a:lnTo>
                  <a:pt x="150745" y="635801"/>
                </a:lnTo>
                <a:lnTo>
                  <a:pt x="151066" y="590454"/>
                </a:lnTo>
                <a:lnTo>
                  <a:pt x="151316" y="539643"/>
                </a:lnTo>
                <a:lnTo>
                  <a:pt x="151495" y="483358"/>
                </a:lnTo>
                <a:lnTo>
                  <a:pt x="151602" y="421589"/>
                </a:lnTo>
                <a:lnTo>
                  <a:pt x="151637" y="354330"/>
                </a:lnTo>
                <a:lnTo>
                  <a:pt x="142779" y="388322"/>
                </a:lnTo>
                <a:lnTo>
                  <a:pt x="131063" y="421671"/>
                </a:lnTo>
                <a:lnTo>
                  <a:pt x="99059" y="486156"/>
                </a:lnTo>
                <a:lnTo>
                  <a:pt x="57911" y="545687"/>
                </a:lnTo>
                <a:lnTo>
                  <a:pt x="9905" y="598932"/>
                </a:lnTo>
                <a:lnTo>
                  <a:pt x="6857" y="592836"/>
                </a:lnTo>
                <a:lnTo>
                  <a:pt x="3809" y="586740"/>
                </a:lnTo>
                <a:lnTo>
                  <a:pt x="0" y="580644"/>
                </a:lnTo>
                <a:lnTo>
                  <a:pt x="26146" y="538924"/>
                </a:lnTo>
                <a:lnTo>
                  <a:pt x="49720" y="497205"/>
                </a:lnTo>
                <a:lnTo>
                  <a:pt x="70723" y="455485"/>
                </a:lnTo>
                <a:lnTo>
                  <a:pt x="89153" y="413766"/>
                </a:lnTo>
                <a:lnTo>
                  <a:pt x="105275" y="373344"/>
                </a:lnTo>
                <a:lnTo>
                  <a:pt x="119252" y="335565"/>
                </a:lnTo>
                <a:lnTo>
                  <a:pt x="140207" y="268224"/>
                </a:lnTo>
                <a:lnTo>
                  <a:pt x="122372" y="268224"/>
                </a:lnTo>
                <a:lnTo>
                  <a:pt x="104393" y="268224"/>
                </a:lnTo>
                <a:lnTo>
                  <a:pt x="86415" y="268224"/>
                </a:lnTo>
                <a:lnTo>
                  <a:pt x="68579" y="268224"/>
                </a:lnTo>
                <a:lnTo>
                  <a:pt x="60959" y="269748"/>
                </a:lnTo>
                <a:lnTo>
                  <a:pt x="52577" y="272034"/>
                </a:lnTo>
                <a:lnTo>
                  <a:pt x="44195" y="274320"/>
                </a:lnTo>
                <a:lnTo>
                  <a:pt x="38480" y="263913"/>
                </a:lnTo>
                <a:lnTo>
                  <a:pt x="32765" y="253365"/>
                </a:lnTo>
                <a:lnTo>
                  <a:pt x="27050" y="242816"/>
                </a:lnTo>
                <a:lnTo>
                  <a:pt x="21335" y="232410"/>
                </a:lnTo>
                <a:lnTo>
                  <a:pt x="53911" y="232410"/>
                </a:lnTo>
                <a:lnTo>
                  <a:pt x="86486" y="232410"/>
                </a:lnTo>
                <a:lnTo>
                  <a:pt x="119062" y="232410"/>
                </a:lnTo>
                <a:lnTo>
                  <a:pt x="151637" y="232410"/>
                </a:lnTo>
                <a:lnTo>
                  <a:pt x="151637" y="200846"/>
                </a:lnTo>
                <a:lnTo>
                  <a:pt x="151637" y="169068"/>
                </a:lnTo>
                <a:lnTo>
                  <a:pt x="151637" y="137148"/>
                </a:lnTo>
                <a:lnTo>
                  <a:pt x="151637" y="105155"/>
                </a:lnTo>
                <a:lnTo>
                  <a:pt x="135207" y="108727"/>
                </a:lnTo>
                <a:lnTo>
                  <a:pt x="109918" y="112585"/>
                </a:lnTo>
                <a:lnTo>
                  <a:pt x="75771" y="116728"/>
                </a:lnTo>
                <a:lnTo>
                  <a:pt x="32765" y="121158"/>
                </a:lnTo>
                <a:lnTo>
                  <a:pt x="32765" y="114300"/>
                </a:lnTo>
                <a:lnTo>
                  <a:pt x="32765" y="107442"/>
                </a:lnTo>
                <a:lnTo>
                  <a:pt x="32765" y="100584"/>
                </a:lnTo>
                <a:lnTo>
                  <a:pt x="32765" y="93726"/>
                </a:lnTo>
                <a:lnTo>
                  <a:pt x="72913" y="84998"/>
                </a:lnTo>
                <a:lnTo>
                  <a:pt x="140350" y="66401"/>
                </a:lnTo>
                <a:lnTo>
                  <a:pt x="192345" y="45112"/>
                </a:lnTo>
                <a:lnTo>
                  <a:pt x="238898" y="16847"/>
                </a:lnTo>
                <a:lnTo>
                  <a:pt x="260603" y="0"/>
                </a:lnTo>
                <a:close/>
              </a:path>
            </a:pathLst>
          </a:custGeom>
          <a:ln w="990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803021" y="1540002"/>
            <a:ext cx="177800" cy="753110"/>
          </a:xfrm>
          <a:custGeom>
            <a:avLst/>
            <a:gdLst/>
            <a:ahLst/>
            <a:cxnLst/>
            <a:rect l="l" t="t" r="r" b="b"/>
            <a:pathLst>
              <a:path w="177800" h="753110">
                <a:moveTo>
                  <a:pt x="109727" y="0"/>
                </a:moveTo>
                <a:lnTo>
                  <a:pt x="126753" y="10287"/>
                </a:lnTo>
                <a:lnTo>
                  <a:pt x="143636" y="20574"/>
                </a:lnTo>
                <a:lnTo>
                  <a:pt x="160520" y="30860"/>
                </a:lnTo>
                <a:lnTo>
                  <a:pt x="177545" y="41148"/>
                </a:lnTo>
                <a:lnTo>
                  <a:pt x="172973" y="48589"/>
                </a:lnTo>
                <a:lnTo>
                  <a:pt x="168401" y="56102"/>
                </a:lnTo>
                <a:lnTo>
                  <a:pt x="163829" y="63757"/>
                </a:lnTo>
                <a:lnTo>
                  <a:pt x="159257" y="71628"/>
                </a:lnTo>
                <a:lnTo>
                  <a:pt x="159257" y="123375"/>
                </a:lnTo>
                <a:lnTo>
                  <a:pt x="159257" y="175126"/>
                </a:lnTo>
                <a:lnTo>
                  <a:pt x="159257" y="226883"/>
                </a:lnTo>
                <a:lnTo>
                  <a:pt x="159257" y="278651"/>
                </a:lnTo>
                <a:lnTo>
                  <a:pt x="159257" y="330433"/>
                </a:lnTo>
                <a:lnTo>
                  <a:pt x="159257" y="641604"/>
                </a:lnTo>
                <a:lnTo>
                  <a:pt x="155555" y="679775"/>
                </a:lnTo>
                <a:lnTo>
                  <a:pt x="142208" y="710946"/>
                </a:lnTo>
                <a:lnTo>
                  <a:pt x="119288" y="735258"/>
                </a:lnTo>
                <a:lnTo>
                  <a:pt x="86867" y="752856"/>
                </a:lnTo>
                <a:lnTo>
                  <a:pt x="80581" y="726983"/>
                </a:lnTo>
                <a:lnTo>
                  <a:pt x="64007" y="705326"/>
                </a:lnTo>
                <a:lnTo>
                  <a:pt x="37147" y="687812"/>
                </a:lnTo>
                <a:lnTo>
                  <a:pt x="0" y="674370"/>
                </a:lnTo>
                <a:lnTo>
                  <a:pt x="0" y="666928"/>
                </a:lnTo>
                <a:lnTo>
                  <a:pt x="0" y="659415"/>
                </a:lnTo>
                <a:lnTo>
                  <a:pt x="0" y="651760"/>
                </a:lnTo>
                <a:lnTo>
                  <a:pt x="0" y="643890"/>
                </a:lnTo>
                <a:lnTo>
                  <a:pt x="33158" y="648331"/>
                </a:lnTo>
                <a:lnTo>
                  <a:pt x="59531" y="651414"/>
                </a:lnTo>
                <a:lnTo>
                  <a:pt x="79188" y="653212"/>
                </a:lnTo>
                <a:lnTo>
                  <a:pt x="92201" y="653796"/>
                </a:lnTo>
                <a:lnTo>
                  <a:pt x="100762" y="651795"/>
                </a:lnTo>
                <a:lnTo>
                  <a:pt x="106965" y="645795"/>
                </a:lnTo>
                <a:lnTo>
                  <a:pt x="110740" y="635793"/>
                </a:lnTo>
                <a:lnTo>
                  <a:pt x="112013" y="621792"/>
                </a:lnTo>
                <a:lnTo>
                  <a:pt x="112013" y="570764"/>
                </a:lnTo>
                <a:lnTo>
                  <a:pt x="112013" y="519780"/>
                </a:lnTo>
                <a:lnTo>
                  <a:pt x="112013" y="468827"/>
                </a:lnTo>
                <a:lnTo>
                  <a:pt x="112013" y="417893"/>
                </a:lnTo>
                <a:lnTo>
                  <a:pt x="112013" y="366966"/>
                </a:lnTo>
                <a:lnTo>
                  <a:pt x="112013" y="316032"/>
                </a:lnTo>
                <a:lnTo>
                  <a:pt x="112013" y="265079"/>
                </a:lnTo>
                <a:lnTo>
                  <a:pt x="112013" y="214095"/>
                </a:lnTo>
                <a:lnTo>
                  <a:pt x="112013" y="163068"/>
                </a:lnTo>
                <a:lnTo>
                  <a:pt x="111871" y="110049"/>
                </a:lnTo>
                <a:lnTo>
                  <a:pt x="111442" y="65246"/>
                </a:lnTo>
                <a:lnTo>
                  <a:pt x="110728" y="28586"/>
                </a:lnTo>
                <a:lnTo>
                  <a:pt x="109727" y="0"/>
                </a:lnTo>
                <a:close/>
              </a:path>
            </a:pathLst>
          </a:custGeom>
          <a:ln w="990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972441" y="1540002"/>
            <a:ext cx="415290" cy="742950"/>
          </a:xfrm>
          <a:custGeom>
            <a:avLst/>
            <a:gdLst/>
            <a:ahLst/>
            <a:cxnLst/>
            <a:rect l="l" t="t" r="r" b="b"/>
            <a:pathLst>
              <a:path w="415289" h="742950">
                <a:moveTo>
                  <a:pt x="188975" y="0"/>
                </a:moveTo>
                <a:lnTo>
                  <a:pt x="206573" y="11418"/>
                </a:lnTo>
                <a:lnTo>
                  <a:pt x="224027" y="22764"/>
                </a:lnTo>
                <a:lnTo>
                  <a:pt x="241482" y="33968"/>
                </a:lnTo>
                <a:lnTo>
                  <a:pt x="259079" y="44957"/>
                </a:lnTo>
                <a:lnTo>
                  <a:pt x="254507" y="51125"/>
                </a:lnTo>
                <a:lnTo>
                  <a:pt x="249935" y="57150"/>
                </a:lnTo>
                <a:lnTo>
                  <a:pt x="245363" y="63174"/>
                </a:lnTo>
                <a:lnTo>
                  <a:pt x="240791" y="69342"/>
                </a:lnTo>
                <a:lnTo>
                  <a:pt x="241232" y="105775"/>
                </a:lnTo>
                <a:lnTo>
                  <a:pt x="242601" y="143065"/>
                </a:lnTo>
                <a:lnTo>
                  <a:pt x="244971" y="181213"/>
                </a:lnTo>
                <a:lnTo>
                  <a:pt x="248411" y="220218"/>
                </a:lnTo>
                <a:lnTo>
                  <a:pt x="252829" y="259639"/>
                </a:lnTo>
                <a:lnTo>
                  <a:pt x="258032" y="298989"/>
                </a:lnTo>
                <a:lnTo>
                  <a:pt x="263949" y="338197"/>
                </a:lnTo>
                <a:lnTo>
                  <a:pt x="270509" y="377190"/>
                </a:lnTo>
                <a:lnTo>
                  <a:pt x="278641" y="416480"/>
                </a:lnTo>
                <a:lnTo>
                  <a:pt x="289274" y="456628"/>
                </a:lnTo>
                <a:lnTo>
                  <a:pt x="302335" y="497633"/>
                </a:lnTo>
                <a:lnTo>
                  <a:pt x="317753" y="539496"/>
                </a:lnTo>
                <a:lnTo>
                  <a:pt x="336315" y="579679"/>
                </a:lnTo>
                <a:lnTo>
                  <a:pt x="358806" y="614648"/>
                </a:lnTo>
                <a:lnTo>
                  <a:pt x="385155" y="644616"/>
                </a:lnTo>
                <a:lnTo>
                  <a:pt x="415290" y="669798"/>
                </a:lnTo>
                <a:lnTo>
                  <a:pt x="415290" y="677418"/>
                </a:lnTo>
                <a:lnTo>
                  <a:pt x="415290" y="685038"/>
                </a:lnTo>
                <a:lnTo>
                  <a:pt x="415290" y="691896"/>
                </a:lnTo>
                <a:lnTo>
                  <a:pt x="397871" y="693741"/>
                </a:lnTo>
                <a:lnTo>
                  <a:pt x="382238" y="699230"/>
                </a:lnTo>
                <a:lnTo>
                  <a:pt x="368462" y="708290"/>
                </a:lnTo>
                <a:lnTo>
                  <a:pt x="356616" y="720852"/>
                </a:lnTo>
                <a:lnTo>
                  <a:pt x="330029" y="680442"/>
                </a:lnTo>
                <a:lnTo>
                  <a:pt x="307371" y="639318"/>
                </a:lnTo>
                <a:lnTo>
                  <a:pt x="288571" y="597622"/>
                </a:lnTo>
                <a:lnTo>
                  <a:pt x="273558" y="555498"/>
                </a:lnTo>
                <a:lnTo>
                  <a:pt x="261413" y="513480"/>
                </a:lnTo>
                <a:lnTo>
                  <a:pt x="251269" y="471963"/>
                </a:lnTo>
                <a:lnTo>
                  <a:pt x="243125" y="430875"/>
                </a:lnTo>
                <a:lnTo>
                  <a:pt x="236981" y="390144"/>
                </a:lnTo>
                <a:lnTo>
                  <a:pt x="230790" y="323754"/>
                </a:lnTo>
                <a:lnTo>
                  <a:pt x="228599" y="245364"/>
                </a:lnTo>
                <a:lnTo>
                  <a:pt x="226040" y="289821"/>
                </a:lnTo>
                <a:lnTo>
                  <a:pt x="221837" y="334137"/>
                </a:lnTo>
                <a:lnTo>
                  <a:pt x="216062" y="378452"/>
                </a:lnTo>
                <a:lnTo>
                  <a:pt x="208787" y="422909"/>
                </a:lnTo>
                <a:lnTo>
                  <a:pt x="196060" y="478940"/>
                </a:lnTo>
                <a:lnTo>
                  <a:pt x="180689" y="529399"/>
                </a:lnTo>
                <a:lnTo>
                  <a:pt x="162603" y="574428"/>
                </a:lnTo>
                <a:lnTo>
                  <a:pt x="141731" y="614172"/>
                </a:lnTo>
                <a:lnTo>
                  <a:pt x="117145" y="649616"/>
                </a:lnTo>
                <a:lnTo>
                  <a:pt x="86772" y="682847"/>
                </a:lnTo>
                <a:lnTo>
                  <a:pt x="50542" y="713934"/>
                </a:lnTo>
                <a:lnTo>
                  <a:pt x="8381" y="742950"/>
                </a:lnTo>
                <a:lnTo>
                  <a:pt x="6095" y="735330"/>
                </a:lnTo>
                <a:lnTo>
                  <a:pt x="3047" y="726948"/>
                </a:lnTo>
                <a:lnTo>
                  <a:pt x="0" y="719328"/>
                </a:lnTo>
                <a:lnTo>
                  <a:pt x="42600" y="679168"/>
                </a:lnTo>
                <a:lnTo>
                  <a:pt x="77914" y="637508"/>
                </a:lnTo>
                <a:lnTo>
                  <a:pt x="106084" y="594276"/>
                </a:lnTo>
                <a:lnTo>
                  <a:pt x="127253" y="549402"/>
                </a:lnTo>
                <a:lnTo>
                  <a:pt x="144006" y="501515"/>
                </a:lnTo>
                <a:lnTo>
                  <a:pt x="157829" y="449198"/>
                </a:lnTo>
                <a:lnTo>
                  <a:pt x="168937" y="392310"/>
                </a:lnTo>
                <a:lnTo>
                  <a:pt x="177545" y="330708"/>
                </a:lnTo>
                <a:lnTo>
                  <a:pt x="184077" y="251882"/>
                </a:lnTo>
                <a:lnTo>
                  <a:pt x="186363" y="207743"/>
                </a:lnTo>
                <a:lnTo>
                  <a:pt x="187996" y="160473"/>
                </a:lnTo>
                <a:lnTo>
                  <a:pt x="188975" y="110083"/>
                </a:lnTo>
                <a:lnTo>
                  <a:pt x="189302" y="56587"/>
                </a:lnTo>
                <a:lnTo>
                  <a:pt x="188975" y="0"/>
                </a:lnTo>
                <a:close/>
              </a:path>
            </a:pathLst>
          </a:custGeom>
          <a:ln w="990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614557" y="1524761"/>
            <a:ext cx="551180" cy="771525"/>
          </a:xfrm>
          <a:custGeom>
            <a:avLst/>
            <a:gdLst/>
            <a:ahLst/>
            <a:cxnLst/>
            <a:rect l="l" t="t" r="r" b="b"/>
            <a:pathLst>
              <a:path w="551179" h="771525">
                <a:moveTo>
                  <a:pt x="99822" y="0"/>
                </a:moveTo>
                <a:lnTo>
                  <a:pt x="117419" y="11560"/>
                </a:lnTo>
                <a:lnTo>
                  <a:pt x="134874" y="23336"/>
                </a:lnTo>
                <a:lnTo>
                  <a:pt x="152328" y="35254"/>
                </a:lnTo>
                <a:lnTo>
                  <a:pt x="169926" y="47243"/>
                </a:lnTo>
                <a:lnTo>
                  <a:pt x="164782" y="54685"/>
                </a:lnTo>
                <a:lnTo>
                  <a:pt x="159639" y="62198"/>
                </a:lnTo>
                <a:lnTo>
                  <a:pt x="154495" y="69853"/>
                </a:lnTo>
                <a:lnTo>
                  <a:pt x="149352" y="77724"/>
                </a:lnTo>
                <a:lnTo>
                  <a:pt x="149352" y="111454"/>
                </a:lnTo>
                <a:lnTo>
                  <a:pt x="149352" y="145256"/>
                </a:lnTo>
                <a:lnTo>
                  <a:pt x="149352" y="179200"/>
                </a:lnTo>
                <a:lnTo>
                  <a:pt x="149352" y="213360"/>
                </a:lnTo>
                <a:lnTo>
                  <a:pt x="155448" y="213360"/>
                </a:lnTo>
                <a:lnTo>
                  <a:pt x="162306" y="213360"/>
                </a:lnTo>
                <a:lnTo>
                  <a:pt x="168402" y="213360"/>
                </a:lnTo>
                <a:lnTo>
                  <a:pt x="175831" y="203656"/>
                </a:lnTo>
                <a:lnTo>
                  <a:pt x="183261" y="194024"/>
                </a:lnTo>
                <a:lnTo>
                  <a:pt x="190690" y="184534"/>
                </a:lnTo>
                <a:lnTo>
                  <a:pt x="198120" y="175260"/>
                </a:lnTo>
                <a:lnTo>
                  <a:pt x="208978" y="192405"/>
                </a:lnTo>
                <a:lnTo>
                  <a:pt x="219837" y="209550"/>
                </a:lnTo>
                <a:lnTo>
                  <a:pt x="230695" y="226695"/>
                </a:lnTo>
                <a:lnTo>
                  <a:pt x="241554" y="243840"/>
                </a:lnTo>
                <a:lnTo>
                  <a:pt x="257436" y="242006"/>
                </a:lnTo>
                <a:lnTo>
                  <a:pt x="273177" y="240029"/>
                </a:lnTo>
                <a:lnTo>
                  <a:pt x="288917" y="238053"/>
                </a:lnTo>
                <a:lnTo>
                  <a:pt x="304800" y="236220"/>
                </a:lnTo>
                <a:lnTo>
                  <a:pt x="302656" y="190238"/>
                </a:lnTo>
                <a:lnTo>
                  <a:pt x="300799" y="136969"/>
                </a:lnTo>
                <a:lnTo>
                  <a:pt x="299227" y="76557"/>
                </a:lnTo>
                <a:lnTo>
                  <a:pt x="297942" y="9143"/>
                </a:lnTo>
                <a:lnTo>
                  <a:pt x="316110" y="21145"/>
                </a:lnTo>
                <a:lnTo>
                  <a:pt x="334137" y="33146"/>
                </a:lnTo>
                <a:lnTo>
                  <a:pt x="352163" y="45148"/>
                </a:lnTo>
                <a:lnTo>
                  <a:pt x="370332" y="57149"/>
                </a:lnTo>
                <a:lnTo>
                  <a:pt x="365176" y="64007"/>
                </a:lnTo>
                <a:lnTo>
                  <a:pt x="359949" y="70865"/>
                </a:lnTo>
                <a:lnTo>
                  <a:pt x="354580" y="77723"/>
                </a:lnTo>
                <a:lnTo>
                  <a:pt x="348996" y="84581"/>
                </a:lnTo>
                <a:lnTo>
                  <a:pt x="348281" y="112025"/>
                </a:lnTo>
                <a:lnTo>
                  <a:pt x="348424" y="145256"/>
                </a:lnTo>
                <a:lnTo>
                  <a:pt x="349424" y="184344"/>
                </a:lnTo>
                <a:lnTo>
                  <a:pt x="351282" y="229361"/>
                </a:lnTo>
                <a:lnTo>
                  <a:pt x="376439" y="227076"/>
                </a:lnTo>
                <a:lnTo>
                  <a:pt x="401669" y="224790"/>
                </a:lnTo>
                <a:lnTo>
                  <a:pt x="427041" y="222504"/>
                </a:lnTo>
                <a:lnTo>
                  <a:pt x="452628" y="220218"/>
                </a:lnTo>
                <a:lnTo>
                  <a:pt x="460176" y="208799"/>
                </a:lnTo>
                <a:lnTo>
                  <a:pt x="467868" y="197453"/>
                </a:lnTo>
                <a:lnTo>
                  <a:pt x="475559" y="186249"/>
                </a:lnTo>
                <a:lnTo>
                  <a:pt x="483108" y="175260"/>
                </a:lnTo>
                <a:lnTo>
                  <a:pt x="497395" y="192393"/>
                </a:lnTo>
                <a:lnTo>
                  <a:pt x="511683" y="209454"/>
                </a:lnTo>
                <a:lnTo>
                  <a:pt x="525970" y="226373"/>
                </a:lnTo>
                <a:lnTo>
                  <a:pt x="540258" y="243077"/>
                </a:lnTo>
                <a:lnTo>
                  <a:pt x="493847" y="249233"/>
                </a:lnTo>
                <a:lnTo>
                  <a:pt x="447294" y="255174"/>
                </a:lnTo>
                <a:lnTo>
                  <a:pt x="400740" y="260973"/>
                </a:lnTo>
                <a:lnTo>
                  <a:pt x="354330" y="266700"/>
                </a:lnTo>
                <a:lnTo>
                  <a:pt x="356496" y="299001"/>
                </a:lnTo>
                <a:lnTo>
                  <a:pt x="358521" y="326231"/>
                </a:lnTo>
                <a:lnTo>
                  <a:pt x="360545" y="348460"/>
                </a:lnTo>
                <a:lnTo>
                  <a:pt x="362712" y="365760"/>
                </a:lnTo>
                <a:lnTo>
                  <a:pt x="386726" y="362211"/>
                </a:lnTo>
                <a:lnTo>
                  <a:pt x="410813" y="358521"/>
                </a:lnTo>
                <a:lnTo>
                  <a:pt x="435042" y="354830"/>
                </a:lnTo>
                <a:lnTo>
                  <a:pt x="459486" y="351282"/>
                </a:lnTo>
                <a:lnTo>
                  <a:pt x="466463" y="340542"/>
                </a:lnTo>
                <a:lnTo>
                  <a:pt x="473583" y="329945"/>
                </a:lnTo>
                <a:lnTo>
                  <a:pt x="480702" y="319349"/>
                </a:lnTo>
                <a:lnTo>
                  <a:pt x="487680" y="308609"/>
                </a:lnTo>
                <a:lnTo>
                  <a:pt x="501967" y="324731"/>
                </a:lnTo>
                <a:lnTo>
                  <a:pt x="516255" y="340995"/>
                </a:lnTo>
                <a:lnTo>
                  <a:pt x="530542" y="357258"/>
                </a:lnTo>
                <a:lnTo>
                  <a:pt x="544830" y="373379"/>
                </a:lnTo>
                <a:lnTo>
                  <a:pt x="525387" y="376797"/>
                </a:lnTo>
                <a:lnTo>
                  <a:pt x="505872" y="380142"/>
                </a:lnTo>
                <a:lnTo>
                  <a:pt x="486215" y="383345"/>
                </a:lnTo>
                <a:lnTo>
                  <a:pt x="466344" y="386334"/>
                </a:lnTo>
                <a:lnTo>
                  <a:pt x="479357" y="403467"/>
                </a:lnTo>
                <a:lnTo>
                  <a:pt x="492156" y="420528"/>
                </a:lnTo>
                <a:lnTo>
                  <a:pt x="504813" y="437447"/>
                </a:lnTo>
                <a:lnTo>
                  <a:pt x="517398" y="454152"/>
                </a:lnTo>
                <a:lnTo>
                  <a:pt x="510659" y="457569"/>
                </a:lnTo>
                <a:lnTo>
                  <a:pt x="504063" y="460914"/>
                </a:lnTo>
                <a:lnTo>
                  <a:pt x="497466" y="464117"/>
                </a:lnTo>
                <a:lnTo>
                  <a:pt x="490728" y="467106"/>
                </a:lnTo>
                <a:lnTo>
                  <a:pt x="469999" y="498800"/>
                </a:lnTo>
                <a:lnTo>
                  <a:pt x="448913" y="528637"/>
                </a:lnTo>
                <a:lnTo>
                  <a:pt x="427398" y="556474"/>
                </a:lnTo>
                <a:lnTo>
                  <a:pt x="405384" y="582168"/>
                </a:lnTo>
                <a:lnTo>
                  <a:pt x="426827" y="616029"/>
                </a:lnTo>
                <a:lnTo>
                  <a:pt x="448913" y="644461"/>
                </a:lnTo>
                <a:lnTo>
                  <a:pt x="471713" y="667464"/>
                </a:lnTo>
                <a:lnTo>
                  <a:pt x="495300" y="685038"/>
                </a:lnTo>
                <a:lnTo>
                  <a:pt x="499586" y="654010"/>
                </a:lnTo>
                <a:lnTo>
                  <a:pt x="504444" y="621411"/>
                </a:lnTo>
                <a:lnTo>
                  <a:pt x="509873" y="587097"/>
                </a:lnTo>
                <a:lnTo>
                  <a:pt x="515874" y="550926"/>
                </a:lnTo>
                <a:lnTo>
                  <a:pt x="523494" y="553974"/>
                </a:lnTo>
                <a:lnTo>
                  <a:pt x="531114" y="557022"/>
                </a:lnTo>
                <a:lnTo>
                  <a:pt x="537972" y="559308"/>
                </a:lnTo>
                <a:lnTo>
                  <a:pt x="536114" y="589740"/>
                </a:lnTo>
                <a:lnTo>
                  <a:pt x="535114" y="618172"/>
                </a:lnTo>
                <a:lnTo>
                  <a:pt x="534971" y="644604"/>
                </a:lnTo>
                <a:lnTo>
                  <a:pt x="535686" y="669036"/>
                </a:lnTo>
                <a:lnTo>
                  <a:pt x="537388" y="691336"/>
                </a:lnTo>
                <a:lnTo>
                  <a:pt x="540162" y="711422"/>
                </a:lnTo>
                <a:lnTo>
                  <a:pt x="543937" y="729364"/>
                </a:lnTo>
                <a:lnTo>
                  <a:pt x="548640" y="745236"/>
                </a:lnTo>
                <a:lnTo>
                  <a:pt x="550914" y="757213"/>
                </a:lnTo>
                <a:lnTo>
                  <a:pt x="547401" y="764476"/>
                </a:lnTo>
                <a:lnTo>
                  <a:pt x="538031" y="766881"/>
                </a:lnTo>
                <a:lnTo>
                  <a:pt x="522732" y="764286"/>
                </a:lnTo>
                <a:lnTo>
                  <a:pt x="485108" y="748474"/>
                </a:lnTo>
                <a:lnTo>
                  <a:pt x="445770" y="720090"/>
                </a:lnTo>
                <a:lnTo>
                  <a:pt x="406717" y="677608"/>
                </a:lnTo>
                <a:lnTo>
                  <a:pt x="371094" y="617982"/>
                </a:lnTo>
                <a:lnTo>
                  <a:pt x="340553" y="651826"/>
                </a:lnTo>
                <a:lnTo>
                  <a:pt x="306537" y="682087"/>
                </a:lnTo>
                <a:lnTo>
                  <a:pt x="269046" y="708836"/>
                </a:lnTo>
                <a:lnTo>
                  <a:pt x="228081" y="732147"/>
                </a:lnTo>
                <a:lnTo>
                  <a:pt x="183642" y="752094"/>
                </a:lnTo>
                <a:lnTo>
                  <a:pt x="182118" y="744474"/>
                </a:lnTo>
                <a:lnTo>
                  <a:pt x="180594" y="737616"/>
                </a:lnTo>
                <a:lnTo>
                  <a:pt x="179070" y="729996"/>
                </a:lnTo>
                <a:lnTo>
                  <a:pt x="220022" y="701741"/>
                </a:lnTo>
                <a:lnTo>
                  <a:pt x="257793" y="671840"/>
                </a:lnTo>
                <a:lnTo>
                  <a:pt x="292309" y="640293"/>
                </a:lnTo>
                <a:lnTo>
                  <a:pt x="323496" y="607100"/>
                </a:lnTo>
                <a:lnTo>
                  <a:pt x="351282" y="572262"/>
                </a:lnTo>
                <a:lnTo>
                  <a:pt x="342542" y="538555"/>
                </a:lnTo>
                <a:lnTo>
                  <a:pt x="334518" y="500348"/>
                </a:lnTo>
                <a:lnTo>
                  <a:pt x="327064" y="457711"/>
                </a:lnTo>
                <a:lnTo>
                  <a:pt x="320040" y="410718"/>
                </a:lnTo>
                <a:lnTo>
                  <a:pt x="305752" y="414135"/>
                </a:lnTo>
                <a:lnTo>
                  <a:pt x="291465" y="417480"/>
                </a:lnTo>
                <a:lnTo>
                  <a:pt x="277177" y="420683"/>
                </a:lnTo>
                <a:lnTo>
                  <a:pt x="262890" y="423672"/>
                </a:lnTo>
                <a:lnTo>
                  <a:pt x="256032" y="426720"/>
                </a:lnTo>
                <a:lnTo>
                  <a:pt x="249174" y="430530"/>
                </a:lnTo>
                <a:lnTo>
                  <a:pt x="243078" y="433578"/>
                </a:lnTo>
                <a:lnTo>
                  <a:pt x="238053" y="426160"/>
                </a:lnTo>
                <a:lnTo>
                  <a:pt x="233172" y="418814"/>
                </a:lnTo>
                <a:lnTo>
                  <a:pt x="228290" y="411610"/>
                </a:lnTo>
                <a:lnTo>
                  <a:pt x="223266" y="404622"/>
                </a:lnTo>
                <a:lnTo>
                  <a:pt x="222384" y="412325"/>
                </a:lnTo>
                <a:lnTo>
                  <a:pt x="220789" y="420528"/>
                </a:lnTo>
                <a:lnTo>
                  <a:pt x="218336" y="429160"/>
                </a:lnTo>
                <a:lnTo>
                  <a:pt x="214884" y="438150"/>
                </a:lnTo>
                <a:lnTo>
                  <a:pt x="206025" y="454318"/>
                </a:lnTo>
                <a:lnTo>
                  <a:pt x="197739" y="459486"/>
                </a:lnTo>
                <a:lnTo>
                  <a:pt x="190023" y="453794"/>
                </a:lnTo>
                <a:lnTo>
                  <a:pt x="182880" y="437388"/>
                </a:lnTo>
                <a:lnTo>
                  <a:pt x="175283" y="415254"/>
                </a:lnTo>
                <a:lnTo>
                  <a:pt x="167259" y="392334"/>
                </a:lnTo>
                <a:lnTo>
                  <a:pt x="158662" y="368700"/>
                </a:lnTo>
                <a:lnTo>
                  <a:pt x="149352" y="344424"/>
                </a:lnTo>
                <a:lnTo>
                  <a:pt x="149387" y="424505"/>
                </a:lnTo>
                <a:lnTo>
                  <a:pt x="149494" y="496157"/>
                </a:lnTo>
                <a:lnTo>
                  <a:pt x="149673" y="559379"/>
                </a:lnTo>
                <a:lnTo>
                  <a:pt x="149923" y="614171"/>
                </a:lnTo>
                <a:lnTo>
                  <a:pt x="150244" y="660534"/>
                </a:lnTo>
                <a:lnTo>
                  <a:pt x="151102" y="727971"/>
                </a:lnTo>
                <a:lnTo>
                  <a:pt x="151638" y="749046"/>
                </a:lnTo>
                <a:lnTo>
                  <a:pt x="138612" y="754641"/>
                </a:lnTo>
                <a:lnTo>
                  <a:pt x="125730" y="760095"/>
                </a:lnTo>
                <a:lnTo>
                  <a:pt x="112847" y="765548"/>
                </a:lnTo>
                <a:lnTo>
                  <a:pt x="99822" y="771144"/>
                </a:lnTo>
                <a:lnTo>
                  <a:pt x="100428" y="722862"/>
                </a:lnTo>
                <a:lnTo>
                  <a:pt x="100941" y="672741"/>
                </a:lnTo>
                <a:lnTo>
                  <a:pt x="101361" y="620807"/>
                </a:lnTo>
                <a:lnTo>
                  <a:pt x="101688" y="567087"/>
                </a:lnTo>
                <a:lnTo>
                  <a:pt x="101921" y="511608"/>
                </a:lnTo>
                <a:lnTo>
                  <a:pt x="102061" y="454396"/>
                </a:lnTo>
                <a:lnTo>
                  <a:pt x="102108" y="395478"/>
                </a:lnTo>
                <a:lnTo>
                  <a:pt x="85963" y="454318"/>
                </a:lnTo>
                <a:lnTo>
                  <a:pt x="66103" y="508444"/>
                </a:lnTo>
                <a:lnTo>
                  <a:pt x="42529" y="557712"/>
                </a:lnTo>
                <a:lnTo>
                  <a:pt x="15240" y="601980"/>
                </a:lnTo>
                <a:lnTo>
                  <a:pt x="9906" y="598170"/>
                </a:lnTo>
                <a:lnTo>
                  <a:pt x="4572" y="593598"/>
                </a:lnTo>
                <a:lnTo>
                  <a:pt x="0" y="589788"/>
                </a:lnTo>
                <a:lnTo>
                  <a:pt x="20291" y="542526"/>
                </a:lnTo>
                <a:lnTo>
                  <a:pt x="38704" y="494784"/>
                </a:lnTo>
                <a:lnTo>
                  <a:pt x="55223" y="446549"/>
                </a:lnTo>
                <a:lnTo>
                  <a:pt x="69837" y="397808"/>
                </a:lnTo>
                <a:lnTo>
                  <a:pt x="82531" y="348547"/>
                </a:lnTo>
                <a:lnTo>
                  <a:pt x="93292" y="298752"/>
                </a:lnTo>
                <a:lnTo>
                  <a:pt x="102108" y="248411"/>
                </a:lnTo>
                <a:lnTo>
                  <a:pt x="89535" y="248411"/>
                </a:lnTo>
                <a:lnTo>
                  <a:pt x="76962" y="248411"/>
                </a:lnTo>
                <a:lnTo>
                  <a:pt x="64389" y="248411"/>
                </a:lnTo>
                <a:lnTo>
                  <a:pt x="51816" y="248411"/>
                </a:lnTo>
                <a:lnTo>
                  <a:pt x="44196" y="250697"/>
                </a:lnTo>
                <a:lnTo>
                  <a:pt x="35814" y="252984"/>
                </a:lnTo>
                <a:lnTo>
                  <a:pt x="27432" y="255270"/>
                </a:lnTo>
                <a:lnTo>
                  <a:pt x="21717" y="244542"/>
                </a:lnTo>
                <a:lnTo>
                  <a:pt x="16002" y="234029"/>
                </a:lnTo>
                <a:lnTo>
                  <a:pt x="10287" y="223658"/>
                </a:lnTo>
                <a:lnTo>
                  <a:pt x="4572" y="213360"/>
                </a:lnTo>
                <a:lnTo>
                  <a:pt x="29027" y="213360"/>
                </a:lnTo>
                <a:lnTo>
                  <a:pt x="53340" y="213360"/>
                </a:lnTo>
                <a:lnTo>
                  <a:pt x="77652" y="213360"/>
                </a:lnTo>
                <a:lnTo>
                  <a:pt x="102108" y="213360"/>
                </a:lnTo>
                <a:lnTo>
                  <a:pt x="101965" y="155912"/>
                </a:lnTo>
                <a:lnTo>
                  <a:pt x="101536" y="101250"/>
                </a:lnTo>
                <a:lnTo>
                  <a:pt x="100822" y="49303"/>
                </a:lnTo>
                <a:lnTo>
                  <a:pt x="99822" y="0"/>
                </a:lnTo>
                <a:close/>
              </a:path>
            </a:pathLst>
          </a:custGeom>
          <a:ln w="9906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40</a:t>
            </a:fld>
            <a:endParaRPr spc="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70305" algn="l"/>
              </a:tabLst>
            </a:pPr>
            <a:r>
              <a:rPr spc="-60" dirty="0"/>
              <a:t>第3</a:t>
            </a:r>
            <a:r>
              <a:rPr spc="-90" dirty="0"/>
              <a:t>章</a:t>
            </a:r>
            <a:r>
              <a:rPr dirty="0"/>
              <a:t>	</a:t>
            </a:r>
            <a:r>
              <a:rPr spc="30" dirty="0"/>
              <a:t>栈和队列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41</a:t>
            </a:fld>
            <a:endParaRPr spc="5" dirty="0"/>
          </a:p>
        </p:txBody>
      </p:sp>
      <p:sp>
        <p:nvSpPr>
          <p:cNvPr id="6" name="object 6"/>
          <p:cNvSpPr txBox="1"/>
          <p:nvPr/>
        </p:nvSpPr>
        <p:spPr>
          <a:xfrm>
            <a:off x="149528" y="0"/>
            <a:ext cx="5221605" cy="1423035"/>
          </a:xfrm>
          <a:prstGeom prst="rect">
            <a:avLst/>
          </a:prstGeom>
        </p:spPr>
        <p:txBody>
          <a:bodyPr vert="horz" wrap="square" lIns="0" tIns="253365" rIns="0" bIns="0" rtlCol="0">
            <a:spAutoFit/>
          </a:bodyPr>
          <a:lstStyle/>
          <a:p>
            <a:pPr marL="971550" lvl="2" indent="-959485">
              <a:lnSpc>
                <a:spcPct val="100000"/>
              </a:lnSpc>
              <a:spcBef>
                <a:spcPts val="1995"/>
              </a:spcBef>
              <a:buFont typeface="Times New Roman"/>
              <a:buAutoNum type="arabicPeriod"/>
              <a:tabLst>
                <a:tab pos="971550" algn="l"/>
                <a:tab pos="972185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抽象数据类型队列的定义</a:t>
            </a:r>
            <a:endParaRPr sz="3000">
              <a:latin typeface="SimSun"/>
              <a:cs typeface="SimSun"/>
            </a:endParaRPr>
          </a:p>
          <a:p>
            <a:pPr marL="898525" lvl="3" indent="-343535">
              <a:lnSpc>
                <a:spcPct val="100000"/>
              </a:lnSpc>
              <a:spcBef>
                <a:spcPts val="1900"/>
              </a:spcBef>
              <a:buSzPct val="96666"/>
              <a:buFont typeface="Wingdings"/>
              <a:buChar char=""/>
              <a:tabLst>
                <a:tab pos="899160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队列的定义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8210" y="1990344"/>
            <a:ext cx="9013190" cy="1523365"/>
          </a:xfrm>
          <a:prstGeom prst="rect">
            <a:avLst/>
          </a:prstGeom>
          <a:ln w="13969">
            <a:solidFill>
              <a:srgbClr val="808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8425" marR="428625" indent="575310" algn="just">
              <a:lnSpc>
                <a:spcPct val="100699"/>
              </a:lnSpc>
              <a:spcBef>
                <a:spcPts val="315"/>
              </a:spcBef>
            </a:pP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队列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(Queue)——</a:t>
            </a: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是一种运算受限的特殊的线性 </a:t>
            </a:r>
            <a:r>
              <a:rPr sz="3000" b="1" spc="20" dirty="0">
                <a:solidFill>
                  <a:srgbClr val="0000FF"/>
                </a:solidFill>
                <a:latin typeface="SimSun"/>
                <a:cs typeface="SimSun"/>
              </a:rPr>
              <a:t>表，它只允许在表的一端进行插入，而在表的另一 </a:t>
            </a: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端进行删除。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8210" y="4632578"/>
            <a:ext cx="9014460" cy="1177290"/>
          </a:xfrm>
          <a:prstGeom prst="rect">
            <a:avLst/>
          </a:prstGeom>
          <a:ln w="13969">
            <a:solidFill>
              <a:srgbClr val="808000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673735">
              <a:lnSpc>
                <a:spcPct val="100000"/>
              </a:lnSpc>
              <a:spcBef>
                <a:spcPts val="340"/>
              </a:spcBef>
            </a:pPr>
            <a:r>
              <a:rPr sz="3000" b="1" spc="15" dirty="0">
                <a:solidFill>
                  <a:srgbClr val="FF3300"/>
                </a:solidFill>
                <a:latin typeface="SimSun"/>
                <a:cs typeface="SimSun"/>
              </a:rPr>
              <a:t>队尾</a:t>
            </a:r>
            <a:r>
              <a:rPr sz="3000" b="1" dirty="0">
                <a:solidFill>
                  <a:srgbClr val="FF3300"/>
                </a:solidFill>
                <a:latin typeface="Times New Roman"/>
                <a:cs typeface="Times New Roman"/>
              </a:rPr>
              <a:t>(rear)</a:t>
            </a: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是队列中允许插入的一端。</a:t>
            </a:r>
            <a:endParaRPr sz="3000">
              <a:latin typeface="SimSun"/>
              <a:cs typeface="SimSun"/>
            </a:endParaRPr>
          </a:p>
          <a:p>
            <a:pPr marL="673735">
              <a:lnSpc>
                <a:spcPct val="100000"/>
              </a:lnSpc>
              <a:spcBef>
                <a:spcPts val="935"/>
              </a:spcBef>
            </a:pPr>
            <a:r>
              <a:rPr sz="3000" b="1" spc="15" dirty="0">
                <a:solidFill>
                  <a:srgbClr val="FF3300"/>
                </a:solidFill>
                <a:latin typeface="SimSun"/>
                <a:cs typeface="SimSun"/>
              </a:rPr>
              <a:t>队头</a:t>
            </a:r>
            <a:r>
              <a:rPr sz="3000" b="1" dirty="0">
                <a:solidFill>
                  <a:srgbClr val="FF3300"/>
                </a:solidFill>
                <a:latin typeface="Times New Roman"/>
                <a:cs typeface="Times New Roman"/>
              </a:rPr>
              <a:t>(front)</a:t>
            </a:r>
            <a:r>
              <a:rPr sz="3000" b="1" spc="20" dirty="0">
                <a:solidFill>
                  <a:srgbClr val="0000FF"/>
                </a:solidFill>
                <a:latin typeface="SimSun"/>
                <a:cs typeface="SimSun"/>
              </a:rPr>
              <a:t>是队列中允许删除的一端。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2067" y="3789669"/>
            <a:ext cx="2292985" cy="4864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20"/>
              </a:spcBef>
              <a:buSzPct val="96666"/>
              <a:buFont typeface="Wingdings"/>
              <a:buChar char=""/>
              <a:tabLst>
                <a:tab pos="356235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队列的术语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70305" algn="l"/>
              </a:tabLst>
            </a:pPr>
            <a:r>
              <a:rPr spc="-60" dirty="0"/>
              <a:t>第3</a:t>
            </a:r>
            <a:r>
              <a:rPr spc="-90" dirty="0"/>
              <a:t>章</a:t>
            </a:r>
            <a:r>
              <a:rPr dirty="0"/>
              <a:t>	</a:t>
            </a:r>
            <a:r>
              <a:rPr spc="30" dirty="0"/>
              <a:t>栈和队列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02525" y="4193545"/>
            <a:ext cx="2292985" cy="4864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20"/>
              </a:spcBef>
              <a:buSzPct val="96666"/>
              <a:buFont typeface="Wingdings"/>
              <a:buChar char=""/>
              <a:tabLst>
                <a:tab pos="356235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队列的特点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9528" y="151901"/>
            <a:ext cx="5221605" cy="126428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971550" lvl="2" indent="-959485">
              <a:lnSpc>
                <a:spcPct val="100000"/>
              </a:lnSpc>
              <a:spcBef>
                <a:spcPts val="120"/>
              </a:spcBef>
              <a:buFont typeface="Times New Roman"/>
              <a:buAutoNum type="arabicPeriod"/>
              <a:tabLst>
                <a:tab pos="971550" algn="l"/>
                <a:tab pos="972185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抽象数据类型队列的定义</a:t>
            </a:r>
            <a:endParaRPr sz="3000">
              <a:latin typeface="SimSun"/>
              <a:cs typeface="SimSun"/>
            </a:endParaRPr>
          </a:p>
          <a:p>
            <a:pPr marL="977900" lvl="3" indent="-343535">
              <a:lnSpc>
                <a:spcPct val="100000"/>
              </a:lnSpc>
              <a:spcBef>
                <a:spcPts val="2530"/>
              </a:spcBef>
              <a:buSzPct val="96666"/>
              <a:buFont typeface="Wingdings"/>
              <a:buChar char=""/>
              <a:tabLst>
                <a:tab pos="978535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队列示意图</a:t>
            </a:r>
            <a:endParaRPr sz="3000">
              <a:latin typeface="SimSun"/>
              <a:cs typeface="SimSun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123907" y="2208098"/>
          <a:ext cx="3651249" cy="493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3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13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13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377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600" spc="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550" spc="7" baseline="-21241" dirty="0">
                          <a:latin typeface="Times New Roman"/>
                          <a:cs typeface="Times New Roman"/>
                        </a:rPr>
                        <a:t>1</a:t>
                      </a:r>
                      <a:endParaRPr sz="2550" baseline="-21241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600" spc="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550" spc="7" baseline="-21241" dirty="0">
                          <a:latin typeface="Times New Roman"/>
                          <a:cs typeface="Times New Roman"/>
                        </a:rPr>
                        <a:t>2</a:t>
                      </a:r>
                      <a:endParaRPr sz="2550" baseline="-21241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600" spc="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550" spc="7" baseline="-21241" dirty="0">
                          <a:latin typeface="Times New Roman"/>
                          <a:cs typeface="Times New Roman"/>
                        </a:rPr>
                        <a:t>3</a:t>
                      </a:r>
                      <a:endParaRPr sz="2550" baseline="-21241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…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…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600" spc="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550" spc="7" baseline="-21241" dirty="0">
                          <a:latin typeface="Times New Roman"/>
                          <a:cs typeface="Times New Roman"/>
                        </a:rPr>
                        <a:t>n</a:t>
                      </a:r>
                      <a:endParaRPr sz="2550" baseline="-21241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3264293" y="2766822"/>
            <a:ext cx="123825" cy="466090"/>
          </a:xfrm>
          <a:custGeom>
            <a:avLst/>
            <a:gdLst/>
            <a:ahLst/>
            <a:cxnLst/>
            <a:rect l="l" t="t" r="r" b="b"/>
            <a:pathLst>
              <a:path w="123825" h="466089">
                <a:moveTo>
                  <a:pt x="123443" y="123443"/>
                </a:moveTo>
                <a:lnTo>
                  <a:pt x="61722" y="0"/>
                </a:lnTo>
                <a:lnTo>
                  <a:pt x="0" y="123443"/>
                </a:lnTo>
                <a:lnTo>
                  <a:pt x="41148" y="123443"/>
                </a:lnTo>
                <a:lnTo>
                  <a:pt x="41148" y="102869"/>
                </a:lnTo>
                <a:lnTo>
                  <a:pt x="82296" y="102869"/>
                </a:lnTo>
                <a:lnTo>
                  <a:pt x="82296" y="123443"/>
                </a:lnTo>
                <a:lnTo>
                  <a:pt x="123443" y="123443"/>
                </a:lnTo>
                <a:close/>
              </a:path>
              <a:path w="123825" h="466089">
                <a:moveTo>
                  <a:pt x="82296" y="123443"/>
                </a:moveTo>
                <a:lnTo>
                  <a:pt x="82296" y="102869"/>
                </a:lnTo>
                <a:lnTo>
                  <a:pt x="41148" y="102869"/>
                </a:lnTo>
                <a:lnTo>
                  <a:pt x="41148" y="123443"/>
                </a:lnTo>
                <a:lnTo>
                  <a:pt x="82296" y="123443"/>
                </a:lnTo>
                <a:close/>
              </a:path>
              <a:path w="123825" h="466089">
                <a:moveTo>
                  <a:pt x="82296" y="465581"/>
                </a:moveTo>
                <a:lnTo>
                  <a:pt x="82296" y="123443"/>
                </a:lnTo>
                <a:lnTo>
                  <a:pt x="41148" y="123443"/>
                </a:lnTo>
                <a:lnTo>
                  <a:pt x="41148" y="465581"/>
                </a:lnTo>
                <a:lnTo>
                  <a:pt x="82296" y="465581"/>
                </a:lnTo>
                <a:close/>
              </a:path>
            </a:pathLst>
          </a:custGeom>
          <a:solidFill>
            <a:srgbClr val="009D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69235" y="3291078"/>
            <a:ext cx="0" cy="642620"/>
          </a:xfrm>
          <a:custGeom>
            <a:avLst/>
            <a:gdLst/>
            <a:ahLst/>
            <a:cxnLst/>
            <a:rect l="l" t="t" r="r" b="b"/>
            <a:pathLst>
              <a:path h="642620">
                <a:moveTo>
                  <a:pt x="0" y="0"/>
                </a:moveTo>
                <a:lnTo>
                  <a:pt x="0" y="642365"/>
                </a:lnTo>
              </a:path>
            </a:pathLst>
          </a:custGeom>
          <a:ln w="13970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76220" y="3297935"/>
            <a:ext cx="1101090" cy="0"/>
          </a:xfrm>
          <a:custGeom>
            <a:avLst/>
            <a:gdLst/>
            <a:ahLst/>
            <a:cxnLst/>
            <a:rect l="l" t="t" r="r" b="b"/>
            <a:pathLst>
              <a:path w="1101089">
                <a:moveTo>
                  <a:pt x="0" y="0"/>
                </a:moveTo>
                <a:lnTo>
                  <a:pt x="1101089" y="0"/>
                </a:lnTo>
              </a:path>
            </a:pathLst>
          </a:custGeom>
          <a:ln w="13715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84295" y="3291078"/>
            <a:ext cx="0" cy="642620"/>
          </a:xfrm>
          <a:custGeom>
            <a:avLst/>
            <a:gdLst/>
            <a:ahLst/>
            <a:cxnLst/>
            <a:rect l="l" t="t" r="r" b="b"/>
            <a:pathLst>
              <a:path h="642620">
                <a:moveTo>
                  <a:pt x="0" y="0"/>
                </a:moveTo>
                <a:lnTo>
                  <a:pt x="0" y="642365"/>
                </a:lnTo>
              </a:path>
            </a:pathLst>
          </a:custGeom>
          <a:ln w="13970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75851" y="3926585"/>
            <a:ext cx="1102360" cy="0"/>
          </a:xfrm>
          <a:custGeom>
            <a:avLst/>
            <a:gdLst/>
            <a:ahLst/>
            <a:cxnLst/>
            <a:rect l="l" t="t" r="r" b="b"/>
            <a:pathLst>
              <a:path w="1102360">
                <a:moveTo>
                  <a:pt x="0" y="0"/>
                </a:moveTo>
                <a:lnTo>
                  <a:pt x="1101852" y="0"/>
                </a:lnTo>
              </a:path>
            </a:pathLst>
          </a:custGeom>
          <a:ln w="13715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96539" y="3318509"/>
            <a:ext cx="0" cy="588010"/>
          </a:xfrm>
          <a:custGeom>
            <a:avLst/>
            <a:gdLst/>
            <a:ahLst/>
            <a:cxnLst/>
            <a:rect l="l" t="t" r="r" b="b"/>
            <a:pathLst>
              <a:path h="588010">
                <a:moveTo>
                  <a:pt x="0" y="0"/>
                </a:moveTo>
                <a:lnTo>
                  <a:pt x="0" y="587501"/>
                </a:lnTo>
              </a:path>
            </a:pathLst>
          </a:custGeom>
          <a:ln w="12700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02889" y="3325367"/>
            <a:ext cx="1047750" cy="0"/>
          </a:xfrm>
          <a:custGeom>
            <a:avLst/>
            <a:gdLst/>
            <a:ahLst/>
            <a:cxnLst/>
            <a:rect l="l" t="t" r="r" b="b"/>
            <a:pathLst>
              <a:path w="1047750">
                <a:moveTo>
                  <a:pt x="0" y="0"/>
                </a:moveTo>
                <a:lnTo>
                  <a:pt x="1047749" y="0"/>
                </a:lnTo>
              </a:path>
            </a:pathLst>
          </a:custGeom>
          <a:ln w="13715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57625" y="3318509"/>
            <a:ext cx="0" cy="588010"/>
          </a:xfrm>
          <a:custGeom>
            <a:avLst/>
            <a:gdLst/>
            <a:ahLst/>
            <a:cxnLst/>
            <a:rect l="l" t="t" r="r" b="b"/>
            <a:pathLst>
              <a:path h="588010">
                <a:moveTo>
                  <a:pt x="0" y="0"/>
                </a:moveTo>
                <a:lnTo>
                  <a:pt x="0" y="587501"/>
                </a:lnTo>
              </a:path>
            </a:pathLst>
          </a:custGeom>
          <a:ln w="13970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03283" y="3899153"/>
            <a:ext cx="1047115" cy="0"/>
          </a:xfrm>
          <a:custGeom>
            <a:avLst/>
            <a:gdLst/>
            <a:ahLst/>
            <a:cxnLst/>
            <a:rect l="l" t="t" r="r" b="b"/>
            <a:pathLst>
              <a:path w="1047114">
                <a:moveTo>
                  <a:pt x="0" y="0"/>
                </a:moveTo>
                <a:lnTo>
                  <a:pt x="1046987" y="0"/>
                </a:lnTo>
              </a:path>
            </a:pathLst>
          </a:custGeom>
          <a:ln w="13715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789554" y="3338576"/>
            <a:ext cx="1074420" cy="4864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20"/>
              </a:spcBef>
            </a:pPr>
            <a:r>
              <a:rPr sz="3000" b="1" spc="15" dirty="0">
                <a:solidFill>
                  <a:srgbClr val="0707F9"/>
                </a:solidFill>
                <a:latin typeface="SimSun"/>
                <a:cs typeface="SimSun"/>
              </a:rPr>
              <a:t>队头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985395" y="2768345"/>
            <a:ext cx="123189" cy="466725"/>
          </a:xfrm>
          <a:custGeom>
            <a:avLst/>
            <a:gdLst/>
            <a:ahLst/>
            <a:cxnLst/>
            <a:rect l="l" t="t" r="r" b="b"/>
            <a:pathLst>
              <a:path w="123189" h="466725">
                <a:moveTo>
                  <a:pt x="122682" y="123443"/>
                </a:moveTo>
                <a:lnTo>
                  <a:pt x="61722" y="0"/>
                </a:lnTo>
                <a:lnTo>
                  <a:pt x="0" y="123443"/>
                </a:lnTo>
                <a:lnTo>
                  <a:pt x="41148" y="123443"/>
                </a:lnTo>
                <a:lnTo>
                  <a:pt x="41148" y="102869"/>
                </a:lnTo>
                <a:lnTo>
                  <a:pt x="82296" y="102869"/>
                </a:lnTo>
                <a:lnTo>
                  <a:pt x="82296" y="123443"/>
                </a:lnTo>
                <a:lnTo>
                  <a:pt x="122682" y="123443"/>
                </a:lnTo>
                <a:close/>
              </a:path>
              <a:path w="123189" h="466725">
                <a:moveTo>
                  <a:pt x="82296" y="123443"/>
                </a:moveTo>
                <a:lnTo>
                  <a:pt x="82296" y="102869"/>
                </a:lnTo>
                <a:lnTo>
                  <a:pt x="41148" y="102869"/>
                </a:lnTo>
                <a:lnTo>
                  <a:pt x="41148" y="123443"/>
                </a:lnTo>
                <a:lnTo>
                  <a:pt x="82296" y="123443"/>
                </a:lnTo>
                <a:close/>
              </a:path>
              <a:path w="123189" h="466725">
                <a:moveTo>
                  <a:pt x="82296" y="466344"/>
                </a:moveTo>
                <a:lnTo>
                  <a:pt x="82296" y="123443"/>
                </a:lnTo>
                <a:lnTo>
                  <a:pt x="41148" y="123443"/>
                </a:lnTo>
                <a:lnTo>
                  <a:pt x="41148" y="466344"/>
                </a:lnTo>
                <a:lnTo>
                  <a:pt x="82296" y="466344"/>
                </a:lnTo>
                <a:close/>
              </a:path>
            </a:pathLst>
          </a:custGeom>
          <a:solidFill>
            <a:srgbClr val="009D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504179" y="3311652"/>
            <a:ext cx="1087755" cy="601345"/>
          </a:xfrm>
          <a:prstGeom prst="rect">
            <a:avLst/>
          </a:prstGeom>
          <a:ln w="13969">
            <a:solidFill>
              <a:srgbClr val="808000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335"/>
              </a:spcBef>
            </a:pPr>
            <a:r>
              <a:rPr sz="3000" b="1" spc="15" dirty="0">
                <a:solidFill>
                  <a:srgbClr val="0707F9"/>
                </a:solidFill>
                <a:latin typeface="SimSun"/>
                <a:cs typeface="SimSun"/>
              </a:rPr>
              <a:t>队尾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704223" y="2394966"/>
            <a:ext cx="544830" cy="123825"/>
          </a:xfrm>
          <a:custGeom>
            <a:avLst/>
            <a:gdLst/>
            <a:ahLst/>
            <a:cxnLst/>
            <a:rect l="l" t="t" r="r" b="b"/>
            <a:pathLst>
              <a:path w="544830" h="123825">
                <a:moveTo>
                  <a:pt x="122681" y="41147"/>
                </a:moveTo>
                <a:lnTo>
                  <a:pt x="122681" y="0"/>
                </a:lnTo>
                <a:lnTo>
                  <a:pt x="0" y="61721"/>
                </a:lnTo>
                <a:lnTo>
                  <a:pt x="102107" y="113093"/>
                </a:lnTo>
                <a:lnTo>
                  <a:pt x="102107" y="41147"/>
                </a:lnTo>
                <a:lnTo>
                  <a:pt x="122681" y="41147"/>
                </a:lnTo>
                <a:close/>
              </a:path>
              <a:path w="544830" h="123825">
                <a:moveTo>
                  <a:pt x="544829" y="82295"/>
                </a:moveTo>
                <a:lnTo>
                  <a:pt x="544829" y="41147"/>
                </a:lnTo>
                <a:lnTo>
                  <a:pt x="102107" y="41147"/>
                </a:lnTo>
                <a:lnTo>
                  <a:pt x="102107" y="82295"/>
                </a:lnTo>
                <a:lnTo>
                  <a:pt x="544829" y="82295"/>
                </a:lnTo>
                <a:close/>
              </a:path>
              <a:path w="544830" h="123825">
                <a:moveTo>
                  <a:pt x="122681" y="123443"/>
                </a:moveTo>
                <a:lnTo>
                  <a:pt x="122681" y="82295"/>
                </a:lnTo>
                <a:lnTo>
                  <a:pt x="102107" y="82295"/>
                </a:lnTo>
                <a:lnTo>
                  <a:pt x="102107" y="113093"/>
                </a:lnTo>
                <a:lnTo>
                  <a:pt x="122681" y="123443"/>
                </a:lnTo>
                <a:close/>
              </a:path>
            </a:pathLst>
          </a:custGeom>
          <a:solidFill>
            <a:srgbClr val="009D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80845" y="2124455"/>
            <a:ext cx="0" cy="642620"/>
          </a:xfrm>
          <a:custGeom>
            <a:avLst/>
            <a:gdLst/>
            <a:ahLst/>
            <a:cxnLst/>
            <a:rect l="l" t="t" r="r" b="b"/>
            <a:pathLst>
              <a:path h="642619">
                <a:moveTo>
                  <a:pt x="0" y="0"/>
                </a:moveTo>
                <a:lnTo>
                  <a:pt x="0" y="642365"/>
                </a:lnTo>
              </a:path>
            </a:pathLst>
          </a:custGeom>
          <a:ln w="13969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87829" y="2131314"/>
            <a:ext cx="1102360" cy="0"/>
          </a:xfrm>
          <a:custGeom>
            <a:avLst/>
            <a:gdLst/>
            <a:ahLst/>
            <a:cxnLst/>
            <a:rect l="l" t="t" r="r" b="b"/>
            <a:pathLst>
              <a:path w="1102360">
                <a:moveTo>
                  <a:pt x="0" y="0"/>
                </a:moveTo>
                <a:lnTo>
                  <a:pt x="1102360" y="0"/>
                </a:lnTo>
              </a:path>
            </a:pathLst>
          </a:custGeom>
          <a:ln w="13715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796539" y="2124455"/>
            <a:ext cx="0" cy="642620"/>
          </a:xfrm>
          <a:custGeom>
            <a:avLst/>
            <a:gdLst/>
            <a:ahLst/>
            <a:cxnLst/>
            <a:rect l="l" t="t" r="r" b="b"/>
            <a:pathLst>
              <a:path h="642619">
                <a:moveTo>
                  <a:pt x="0" y="0"/>
                </a:moveTo>
                <a:lnTo>
                  <a:pt x="0" y="642365"/>
                </a:lnTo>
              </a:path>
            </a:pathLst>
          </a:custGeom>
          <a:ln w="12700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87715" y="2759964"/>
            <a:ext cx="1102360" cy="0"/>
          </a:xfrm>
          <a:custGeom>
            <a:avLst/>
            <a:gdLst/>
            <a:ahLst/>
            <a:cxnLst/>
            <a:rect l="l" t="t" r="r" b="b"/>
            <a:pathLst>
              <a:path w="1102360">
                <a:moveTo>
                  <a:pt x="0" y="0"/>
                </a:moveTo>
                <a:lnTo>
                  <a:pt x="1101852" y="0"/>
                </a:lnTo>
              </a:path>
            </a:pathLst>
          </a:custGeom>
          <a:ln w="13715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08785" y="2151888"/>
            <a:ext cx="0" cy="588010"/>
          </a:xfrm>
          <a:custGeom>
            <a:avLst/>
            <a:gdLst/>
            <a:ahLst/>
            <a:cxnLst/>
            <a:rect l="l" t="t" r="r" b="b"/>
            <a:pathLst>
              <a:path h="588010">
                <a:moveTo>
                  <a:pt x="0" y="0"/>
                </a:moveTo>
                <a:lnTo>
                  <a:pt x="0" y="587501"/>
                </a:lnTo>
              </a:path>
            </a:pathLst>
          </a:custGeom>
          <a:ln w="13969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715770" y="2158745"/>
            <a:ext cx="1046480" cy="0"/>
          </a:xfrm>
          <a:custGeom>
            <a:avLst/>
            <a:gdLst/>
            <a:ahLst/>
            <a:cxnLst/>
            <a:rect l="l" t="t" r="r" b="b"/>
            <a:pathLst>
              <a:path w="1046480">
                <a:moveTo>
                  <a:pt x="0" y="0"/>
                </a:moveTo>
                <a:lnTo>
                  <a:pt x="1046480" y="0"/>
                </a:lnTo>
              </a:path>
            </a:pathLst>
          </a:custGeom>
          <a:ln w="13715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769235" y="2151888"/>
            <a:ext cx="0" cy="588010"/>
          </a:xfrm>
          <a:custGeom>
            <a:avLst/>
            <a:gdLst/>
            <a:ahLst/>
            <a:cxnLst/>
            <a:rect l="l" t="t" r="r" b="b"/>
            <a:pathLst>
              <a:path h="588010">
                <a:moveTo>
                  <a:pt x="0" y="0"/>
                </a:moveTo>
                <a:lnTo>
                  <a:pt x="0" y="587501"/>
                </a:lnTo>
              </a:path>
            </a:pathLst>
          </a:custGeom>
          <a:ln w="13970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715147" y="2732532"/>
            <a:ext cx="1047115" cy="0"/>
          </a:xfrm>
          <a:custGeom>
            <a:avLst/>
            <a:gdLst/>
            <a:ahLst/>
            <a:cxnLst/>
            <a:rect l="l" t="t" r="r" b="b"/>
            <a:pathLst>
              <a:path w="1047114">
                <a:moveTo>
                  <a:pt x="0" y="0"/>
                </a:moveTo>
                <a:lnTo>
                  <a:pt x="1046988" y="0"/>
                </a:lnTo>
              </a:path>
            </a:pathLst>
          </a:custGeom>
          <a:ln w="13715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701800" y="2171954"/>
            <a:ext cx="1073785" cy="4864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20"/>
              </a:spcBef>
            </a:pPr>
            <a:r>
              <a:rPr sz="3000" b="1" spc="15" dirty="0">
                <a:solidFill>
                  <a:srgbClr val="0707F9"/>
                </a:solidFill>
                <a:latin typeface="SimSun"/>
                <a:cs typeface="SimSun"/>
              </a:rPr>
              <a:t>出队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668896" y="2394966"/>
            <a:ext cx="544830" cy="123825"/>
          </a:xfrm>
          <a:custGeom>
            <a:avLst/>
            <a:gdLst/>
            <a:ahLst/>
            <a:cxnLst/>
            <a:rect l="l" t="t" r="r" b="b"/>
            <a:pathLst>
              <a:path w="544829" h="123825">
                <a:moveTo>
                  <a:pt x="123456" y="41147"/>
                </a:moveTo>
                <a:lnTo>
                  <a:pt x="123456" y="0"/>
                </a:lnTo>
                <a:lnTo>
                  <a:pt x="0" y="61721"/>
                </a:lnTo>
                <a:lnTo>
                  <a:pt x="102870" y="113151"/>
                </a:lnTo>
                <a:lnTo>
                  <a:pt x="102870" y="41147"/>
                </a:lnTo>
                <a:lnTo>
                  <a:pt x="123456" y="41147"/>
                </a:lnTo>
                <a:close/>
              </a:path>
              <a:path w="544829" h="123825">
                <a:moveTo>
                  <a:pt x="544829" y="82295"/>
                </a:moveTo>
                <a:lnTo>
                  <a:pt x="544829" y="41147"/>
                </a:lnTo>
                <a:lnTo>
                  <a:pt x="102870" y="41147"/>
                </a:lnTo>
                <a:lnTo>
                  <a:pt x="102870" y="82295"/>
                </a:lnTo>
                <a:lnTo>
                  <a:pt x="544829" y="82295"/>
                </a:lnTo>
                <a:close/>
              </a:path>
              <a:path w="544829" h="123825">
                <a:moveTo>
                  <a:pt x="123456" y="123443"/>
                </a:moveTo>
                <a:lnTo>
                  <a:pt x="123456" y="82295"/>
                </a:lnTo>
                <a:lnTo>
                  <a:pt x="102870" y="82295"/>
                </a:lnTo>
                <a:lnTo>
                  <a:pt x="102870" y="113151"/>
                </a:lnTo>
                <a:lnTo>
                  <a:pt x="123456" y="123443"/>
                </a:lnTo>
                <a:close/>
              </a:path>
            </a:pathLst>
          </a:custGeom>
          <a:solidFill>
            <a:srgbClr val="009D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275194" y="2145029"/>
            <a:ext cx="1088390" cy="565785"/>
          </a:xfrm>
          <a:prstGeom prst="rect">
            <a:avLst/>
          </a:prstGeom>
          <a:ln w="13969">
            <a:solidFill>
              <a:srgbClr val="808000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99060">
              <a:lnSpc>
                <a:spcPct val="100000"/>
              </a:lnSpc>
              <a:spcBef>
                <a:spcPts val="335"/>
              </a:spcBef>
            </a:pPr>
            <a:r>
              <a:rPr sz="3000" b="1" spc="15" dirty="0">
                <a:solidFill>
                  <a:srgbClr val="0707F9"/>
                </a:solidFill>
                <a:latin typeface="SimSun"/>
                <a:cs typeface="SimSun"/>
              </a:rPr>
              <a:t>入队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42</a:t>
            </a:fld>
            <a:endParaRPr spc="5" dirty="0"/>
          </a:p>
        </p:txBody>
      </p:sp>
      <p:sp>
        <p:nvSpPr>
          <p:cNvPr id="33" name="object 33"/>
          <p:cNvSpPr txBox="1"/>
          <p:nvPr/>
        </p:nvSpPr>
        <p:spPr>
          <a:xfrm>
            <a:off x="1306194" y="5175503"/>
            <a:ext cx="7850505" cy="1177290"/>
          </a:xfrm>
          <a:prstGeom prst="rect">
            <a:avLst/>
          </a:prstGeom>
          <a:ln w="13969">
            <a:solidFill>
              <a:srgbClr val="808000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386715">
              <a:lnSpc>
                <a:spcPct val="100000"/>
              </a:lnSpc>
              <a:spcBef>
                <a:spcPts val="340"/>
              </a:spcBef>
            </a:pPr>
            <a:r>
              <a:rPr sz="3000" b="1" spc="15" dirty="0">
                <a:solidFill>
                  <a:srgbClr val="FF3300"/>
                </a:solidFill>
                <a:latin typeface="SimSun"/>
                <a:cs typeface="SimSun"/>
              </a:rPr>
              <a:t>先进先出</a:t>
            </a:r>
            <a:r>
              <a:rPr sz="3000" b="1" spc="5" dirty="0">
                <a:solidFill>
                  <a:srgbClr val="0707F9"/>
                </a:solidFill>
                <a:latin typeface="Times New Roman"/>
                <a:cs typeface="Times New Roman"/>
              </a:rPr>
              <a:t>(First In</a:t>
            </a:r>
            <a:r>
              <a:rPr sz="3000" b="1" spc="10" dirty="0">
                <a:solidFill>
                  <a:srgbClr val="0707F9"/>
                </a:solidFill>
                <a:latin typeface="Times New Roman"/>
                <a:cs typeface="Times New Roman"/>
              </a:rPr>
              <a:t> </a:t>
            </a:r>
            <a:r>
              <a:rPr sz="3000" b="1" spc="5" dirty="0">
                <a:solidFill>
                  <a:srgbClr val="0707F9"/>
                </a:solidFill>
                <a:latin typeface="Times New Roman"/>
                <a:cs typeface="Times New Roman"/>
              </a:rPr>
              <a:t>First</a:t>
            </a:r>
            <a:r>
              <a:rPr sz="3000" b="1" dirty="0">
                <a:solidFill>
                  <a:srgbClr val="0707F9"/>
                </a:solidFill>
                <a:latin typeface="Times New Roman"/>
                <a:cs typeface="Times New Roman"/>
              </a:rPr>
              <a:t> </a:t>
            </a:r>
            <a:r>
              <a:rPr sz="3000" b="1" spc="10" dirty="0">
                <a:solidFill>
                  <a:srgbClr val="0707F9"/>
                </a:solidFill>
                <a:latin typeface="Times New Roman"/>
                <a:cs typeface="Times New Roman"/>
              </a:rPr>
              <a:t>Out</a:t>
            </a:r>
            <a:r>
              <a:rPr sz="3000" b="1" spc="-5" dirty="0">
                <a:solidFill>
                  <a:srgbClr val="0707F9"/>
                </a:solidFill>
                <a:latin typeface="Times New Roman"/>
                <a:cs typeface="Times New Roman"/>
              </a:rPr>
              <a:t> </a:t>
            </a:r>
            <a:r>
              <a:rPr sz="3000" b="1" spc="15" dirty="0">
                <a:solidFill>
                  <a:srgbClr val="0707F9"/>
                </a:solidFill>
                <a:latin typeface="SimSun"/>
                <a:cs typeface="SimSun"/>
              </a:rPr>
              <a:t>，简称</a:t>
            </a:r>
            <a:r>
              <a:rPr sz="3000" b="1" spc="10" dirty="0">
                <a:solidFill>
                  <a:srgbClr val="0707F9"/>
                </a:solidFill>
                <a:latin typeface="Times New Roman"/>
                <a:cs typeface="Times New Roman"/>
              </a:rPr>
              <a:t>FIFO)</a:t>
            </a:r>
            <a:r>
              <a:rPr sz="3000" b="1" spc="10" dirty="0">
                <a:solidFill>
                  <a:srgbClr val="0707F9"/>
                </a:solidFill>
                <a:latin typeface="SimSun"/>
                <a:cs typeface="SimSun"/>
              </a:rPr>
              <a:t>。</a:t>
            </a:r>
            <a:endParaRPr sz="3000">
              <a:latin typeface="SimSun"/>
              <a:cs typeface="SimSun"/>
            </a:endParaRPr>
          </a:p>
          <a:p>
            <a:pPr marL="386715">
              <a:lnSpc>
                <a:spcPct val="100000"/>
              </a:lnSpc>
              <a:spcBef>
                <a:spcPts val="935"/>
              </a:spcBef>
            </a:pPr>
            <a:r>
              <a:rPr sz="3000" b="1" spc="15" dirty="0">
                <a:solidFill>
                  <a:srgbClr val="0707F9"/>
                </a:solidFill>
                <a:latin typeface="SimSun"/>
                <a:cs typeface="SimSun"/>
              </a:rPr>
              <a:t>又称队列为先进先出表。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70305" algn="l"/>
              </a:tabLst>
            </a:pPr>
            <a:r>
              <a:rPr spc="-60" dirty="0"/>
              <a:t>第3</a:t>
            </a:r>
            <a:r>
              <a:rPr spc="-90" dirty="0"/>
              <a:t>章</a:t>
            </a:r>
            <a:r>
              <a:rPr dirty="0"/>
              <a:t>	</a:t>
            </a:r>
            <a:r>
              <a:rPr spc="30" dirty="0"/>
              <a:t>栈和队列</a:t>
            </a:r>
          </a:p>
        </p:txBody>
      </p:sp>
      <p:sp>
        <p:nvSpPr>
          <p:cNvPr id="6" name="object 6"/>
          <p:cNvSpPr/>
          <p:nvPr/>
        </p:nvSpPr>
        <p:spPr>
          <a:xfrm>
            <a:off x="3171329" y="5160264"/>
            <a:ext cx="1943100" cy="560070"/>
          </a:xfrm>
          <a:custGeom>
            <a:avLst/>
            <a:gdLst/>
            <a:ahLst/>
            <a:cxnLst/>
            <a:rect l="l" t="t" r="r" b="b"/>
            <a:pathLst>
              <a:path w="1943100" h="560070">
                <a:moveTo>
                  <a:pt x="0" y="0"/>
                </a:moveTo>
                <a:lnTo>
                  <a:pt x="0" y="560070"/>
                </a:lnTo>
                <a:lnTo>
                  <a:pt x="1943099" y="560070"/>
                </a:lnTo>
                <a:lnTo>
                  <a:pt x="1943099" y="0"/>
                </a:lnTo>
                <a:lnTo>
                  <a:pt x="0" y="0"/>
                </a:lnTo>
                <a:close/>
              </a:path>
            </a:pathLst>
          </a:custGeom>
          <a:solidFill>
            <a:srgbClr val="DBF5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6757" y="5154929"/>
            <a:ext cx="1953260" cy="570865"/>
          </a:xfrm>
          <a:custGeom>
            <a:avLst/>
            <a:gdLst/>
            <a:ahLst/>
            <a:cxnLst/>
            <a:rect l="l" t="t" r="r" b="b"/>
            <a:pathLst>
              <a:path w="1953260" h="570864">
                <a:moveTo>
                  <a:pt x="1953005" y="570738"/>
                </a:moveTo>
                <a:lnTo>
                  <a:pt x="1953005" y="0"/>
                </a:lnTo>
                <a:lnTo>
                  <a:pt x="0" y="0"/>
                </a:lnTo>
                <a:lnTo>
                  <a:pt x="0" y="570738"/>
                </a:lnTo>
                <a:lnTo>
                  <a:pt x="4572" y="570738"/>
                </a:lnTo>
                <a:lnTo>
                  <a:pt x="4572" y="10668"/>
                </a:lnTo>
                <a:lnTo>
                  <a:pt x="9906" y="5334"/>
                </a:lnTo>
                <a:lnTo>
                  <a:pt x="9906" y="10668"/>
                </a:lnTo>
                <a:lnTo>
                  <a:pt x="1943099" y="10668"/>
                </a:lnTo>
                <a:lnTo>
                  <a:pt x="1943099" y="5334"/>
                </a:lnTo>
                <a:lnTo>
                  <a:pt x="1947671" y="10668"/>
                </a:lnTo>
                <a:lnTo>
                  <a:pt x="1947671" y="570738"/>
                </a:lnTo>
                <a:lnTo>
                  <a:pt x="1953005" y="570738"/>
                </a:lnTo>
                <a:close/>
              </a:path>
              <a:path w="1953260" h="570864">
                <a:moveTo>
                  <a:pt x="9906" y="10668"/>
                </a:moveTo>
                <a:lnTo>
                  <a:pt x="9906" y="5334"/>
                </a:lnTo>
                <a:lnTo>
                  <a:pt x="4572" y="10668"/>
                </a:lnTo>
                <a:lnTo>
                  <a:pt x="9906" y="10668"/>
                </a:lnTo>
                <a:close/>
              </a:path>
              <a:path w="1953260" h="570864">
                <a:moveTo>
                  <a:pt x="9906" y="560832"/>
                </a:moveTo>
                <a:lnTo>
                  <a:pt x="9906" y="10668"/>
                </a:lnTo>
                <a:lnTo>
                  <a:pt x="4572" y="10668"/>
                </a:lnTo>
                <a:lnTo>
                  <a:pt x="4572" y="560832"/>
                </a:lnTo>
                <a:lnTo>
                  <a:pt x="9906" y="560832"/>
                </a:lnTo>
                <a:close/>
              </a:path>
              <a:path w="1953260" h="570864">
                <a:moveTo>
                  <a:pt x="1947671" y="560832"/>
                </a:moveTo>
                <a:lnTo>
                  <a:pt x="4572" y="560832"/>
                </a:lnTo>
                <a:lnTo>
                  <a:pt x="9906" y="565404"/>
                </a:lnTo>
                <a:lnTo>
                  <a:pt x="9906" y="570738"/>
                </a:lnTo>
                <a:lnTo>
                  <a:pt x="1943099" y="570738"/>
                </a:lnTo>
                <a:lnTo>
                  <a:pt x="1943099" y="565404"/>
                </a:lnTo>
                <a:lnTo>
                  <a:pt x="1947671" y="560832"/>
                </a:lnTo>
                <a:close/>
              </a:path>
              <a:path w="1953260" h="570864">
                <a:moveTo>
                  <a:pt x="9906" y="570738"/>
                </a:moveTo>
                <a:lnTo>
                  <a:pt x="9906" y="565404"/>
                </a:lnTo>
                <a:lnTo>
                  <a:pt x="4572" y="560832"/>
                </a:lnTo>
                <a:lnTo>
                  <a:pt x="4572" y="570738"/>
                </a:lnTo>
                <a:lnTo>
                  <a:pt x="9906" y="570738"/>
                </a:lnTo>
                <a:close/>
              </a:path>
              <a:path w="1953260" h="570864">
                <a:moveTo>
                  <a:pt x="1947671" y="10668"/>
                </a:moveTo>
                <a:lnTo>
                  <a:pt x="1943099" y="5334"/>
                </a:lnTo>
                <a:lnTo>
                  <a:pt x="1943099" y="10668"/>
                </a:lnTo>
                <a:lnTo>
                  <a:pt x="1947671" y="10668"/>
                </a:lnTo>
                <a:close/>
              </a:path>
              <a:path w="1953260" h="570864">
                <a:moveTo>
                  <a:pt x="1947671" y="560832"/>
                </a:moveTo>
                <a:lnTo>
                  <a:pt x="1947671" y="10668"/>
                </a:lnTo>
                <a:lnTo>
                  <a:pt x="1943099" y="10668"/>
                </a:lnTo>
                <a:lnTo>
                  <a:pt x="1943099" y="560832"/>
                </a:lnTo>
                <a:lnTo>
                  <a:pt x="1947671" y="560832"/>
                </a:lnTo>
                <a:close/>
              </a:path>
              <a:path w="1953260" h="570864">
                <a:moveTo>
                  <a:pt x="1947671" y="570738"/>
                </a:moveTo>
                <a:lnTo>
                  <a:pt x="1947671" y="560832"/>
                </a:lnTo>
                <a:lnTo>
                  <a:pt x="1943099" y="565404"/>
                </a:lnTo>
                <a:lnTo>
                  <a:pt x="1943099" y="570738"/>
                </a:lnTo>
                <a:lnTo>
                  <a:pt x="1947671" y="5707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49485" y="37446"/>
            <a:ext cx="4836795" cy="1299845"/>
          </a:xfrm>
          <a:prstGeom prst="rect">
            <a:avLst/>
          </a:prstGeom>
        </p:spPr>
        <p:txBody>
          <a:bodyPr vert="horz" wrap="square" lIns="0" tIns="191770" rIns="0" bIns="0" rtlCol="0">
            <a:spAutoFit/>
          </a:bodyPr>
          <a:lstStyle/>
          <a:p>
            <a:pPr marL="971550" lvl="2" indent="-959485">
              <a:lnSpc>
                <a:spcPct val="100000"/>
              </a:lnSpc>
              <a:spcBef>
                <a:spcPts val="1510"/>
              </a:spcBef>
              <a:buFont typeface="Times New Roman"/>
              <a:buAutoNum type="arabicPeriod"/>
              <a:tabLst>
                <a:tab pos="971550" algn="l"/>
                <a:tab pos="972185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抽象数据类型栈的定义</a:t>
            </a:r>
            <a:endParaRPr sz="3000">
              <a:latin typeface="SimSun"/>
              <a:cs typeface="SimSun"/>
            </a:endParaRPr>
          </a:p>
          <a:p>
            <a:pPr marL="975360" lvl="3" indent="-343535">
              <a:lnSpc>
                <a:spcPct val="100000"/>
              </a:lnSpc>
              <a:spcBef>
                <a:spcPts val="1415"/>
              </a:spcBef>
              <a:buSzPct val="96666"/>
              <a:buFont typeface="Wingdings"/>
              <a:buChar char=""/>
              <a:tabLst>
                <a:tab pos="975994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抽象数据类型栈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43</a:t>
            </a:fld>
            <a:endParaRPr spc="5" dirty="0"/>
          </a:p>
        </p:txBody>
      </p:sp>
      <p:sp>
        <p:nvSpPr>
          <p:cNvPr id="9" name="object 9"/>
          <p:cNvSpPr txBox="1"/>
          <p:nvPr/>
        </p:nvSpPr>
        <p:spPr>
          <a:xfrm>
            <a:off x="929270" y="1666740"/>
            <a:ext cx="8970645" cy="46539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20"/>
              </a:spcBef>
            </a:pP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ADT Queue</a:t>
            </a:r>
            <a:r>
              <a:rPr sz="3000" b="1" spc="-8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{</a:t>
            </a: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2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</a:pPr>
            <a:r>
              <a:rPr sz="4500" b="1" spc="22" baseline="-4629" dirty="0">
                <a:solidFill>
                  <a:srgbClr val="0000FF"/>
                </a:solidFill>
                <a:latin typeface="SimSun"/>
                <a:cs typeface="SimSun"/>
              </a:rPr>
              <a:t>数据对象</a:t>
            </a:r>
            <a:r>
              <a:rPr sz="4500" b="1" spc="-240" baseline="-4629" dirty="0">
                <a:solidFill>
                  <a:srgbClr val="0000FF"/>
                </a:solidFill>
                <a:latin typeface="SimSun"/>
                <a:cs typeface="SimSun"/>
              </a:rPr>
              <a:t>：</a:t>
            </a:r>
            <a:r>
              <a:rPr sz="3000" b="1" spc="-160" dirty="0">
                <a:latin typeface="Times New Roman"/>
                <a:cs typeface="Times New Roman"/>
              </a:rPr>
              <a:t>D</a:t>
            </a:r>
            <a:r>
              <a:rPr sz="3000" b="1" spc="-160" dirty="0">
                <a:latin typeface="NSimSun"/>
                <a:cs typeface="NSimSun"/>
              </a:rPr>
              <a:t>＝</a:t>
            </a:r>
            <a:r>
              <a:rPr sz="3000" b="1" spc="-160" dirty="0">
                <a:latin typeface="Times New Roman"/>
                <a:cs typeface="Times New Roman"/>
              </a:rPr>
              <a:t>{a</a:t>
            </a:r>
            <a:r>
              <a:rPr sz="3000" b="1" spc="-240" baseline="-20833" dirty="0">
                <a:latin typeface="Times New Roman"/>
                <a:cs typeface="Times New Roman"/>
              </a:rPr>
              <a:t>i</a:t>
            </a:r>
            <a:r>
              <a:rPr sz="3000" b="1" spc="-142" baseline="-20833" dirty="0">
                <a:latin typeface="Times New Roman"/>
                <a:cs typeface="Times New Roman"/>
              </a:rPr>
              <a:t> </a:t>
            </a:r>
            <a:r>
              <a:rPr sz="3000" b="1" spc="5" dirty="0">
                <a:latin typeface="Times New Roman"/>
                <a:cs typeface="Times New Roman"/>
              </a:rPr>
              <a:t>|</a:t>
            </a:r>
            <a:r>
              <a:rPr sz="3000" b="1" spc="-5" dirty="0">
                <a:latin typeface="Times New Roman"/>
                <a:cs typeface="Times New Roman"/>
              </a:rPr>
              <a:t> </a:t>
            </a:r>
            <a:r>
              <a:rPr sz="3000" b="1" spc="10" dirty="0">
                <a:latin typeface="Times New Roman"/>
                <a:cs typeface="Times New Roman"/>
              </a:rPr>
              <a:t>a</a:t>
            </a:r>
            <a:r>
              <a:rPr sz="3000" b="1" spc="15" baseline="-20833" dirty="0">
                <a:latin typeface="Times New Roman"/>
                <a:cs typeface="Times New Roman"/>
              </a:rPr>
              <a:t>i</a:t>
            </a:r>
            <a:r>
              <a:rPr sz="3000" b="1" spc="10" dirty="0">
                <a:latin typeface="SimSun"/>
                <a:cs typeface="SimSun"/>
              </a:rPr>
              <a:t>∈</a:t>
            </a:r>
            <a:r>
              <a:rPr sz="3000" b="1" spc="10" dirty="0">
                <a:latin typeface="Times New Roman"/>
                <a:cs typeface="Times New Roman"/>
              </a:rPr>
              <a:t>ElemSet,</a:t>
            </a:r>
            <a:r>
              <a:rPr sz="3000" b="1" spc="-15" dirty="0">
                <a:latin typeface="Times New Roman"/>
                <a:cs typeface="Times New Roman"/>
              </a:rPr>
              <a:t> </a:t>
            </a:r>
            <a:r>
              <a:rPr sz="3000" b="1" spc="5" dirty="0">
                <a:latin typeface="Times New Roman"/>
                <a:cs typeface="Times New Roman"/>
              </a:rPr>
              <a:t>i=1,2,...,n, n≥0}</a:t>
            </a: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5"/>
              </a:spcBef>
            </a:pPr>
            <a:r>
              <a:rPr sz="4500" b="1" spc="22" baseline="-7407" dirty="0">
                <a:solidFill>
                  <a:srgbClr val="0000FF"/>
                </a:solidFill>
                <a:latin typeface="SimSun"/>
                <a:cs typeface="SimSun"/>
              </a:rPr>
              <a:t>数据关系</a:t>
            </a:r>
            <a:r>
              <a:rPr sz="4500" b="1" spc="-277" baseline="-7407" dirty="0">
                <a:solidFill>
                  <a:srgbClr val="0000FF"/>
                </a:solidFill>
                <a:latin typeface="SimSun"/>
                <a:cs typeface="SimSun"/>
              </a:rPr>
              <a:t>：</a:t>
            </a:r>
            <a:r>
              <a:rPr sz="3000" b="1" spc="-185" dirty="0">
                <a:latin typeface="Times New Roman"/>
                <a:cs typeface="Times New Roman"/>
              </a:rPr>
              <a:t>R1</a:t>
            </a:r>
            <a:r>
              <a:rPr sz="3000" b="1" spc="-185" dirty="0">
                <a:latin typeface="NSimSun"/>
                <a:cs typeface="NSimSun"/>
              </a:rPr>
              <a:t>＝</a:t>
            </a:r>
            <a:r>
              <a:rPr sz="3000" b="1" spc="-185" dirty="0">
                <a:latin typeface="Times New Roman"/>
                <a:cs typeface="Times New Roman"/>
              </a:rPr>
              <a:t>{</a:t>
            </a:r>
            <a:r>
              <a:rPr sz="3000" b="1" spc="5" dirty="0">
                <a:latin typeface="Times New Roman"/>
                <a:cs typeface="Times New Roman"/>
              </a:rPr>
              <a:t> </a:t>
            </a:r>
            <a:r>
              <a:rPr sz="3000" b="1" spc="10" dirty="0">
                <a:latin typeface="Times New Roman"/>
                <a:cs typeface="Times New Roman"/>
              </a:rPr>
              <a:t>&lt;a</a:t>
            </a:r>
            <a:r>
              <a:rPr sz="3000" b="1" dirty="0">
                <a:latin typeface="Times New Roman"/>
                <a:cs typeface="Times New Roman"/>
              </a:rPr>
              <a:t> </a:t>
            </a:r>
            <a:r>
              <a:rPr sz="3000" b="1" baseline="-20833" dirty="0">
                <a:latin typeface="Times New Roman"/>
                <a:cs typeface="Times New Roman"/>
              </a:rPr>
              <a:t>i-1</a:t>
            </a:r>
            <a:r>
              <a:rPr sz="3000" b="1" dirty="0">
                <a:latin typeface="Times New Roman"/>
                <a:cs typeface="Times New Roman"/>
              </a:rPr>
              <a:t>,a</a:t>
            </a:r>
            <a:r>
              <a:rPr sz="3000" b="1" baseline="-20833" dirty="0">
                <a:latin typeface="Times New Roman"/>
                <a:cs typeface="Times New Roman"/>
              </a:rPr>
              <a:t>i</a:t>
            </a:r>
            <a:r>
              <a:rPr sz="3000" b="1" spc="375" baseline="-20833" dirty="0">
                <a:latin typeface="Times New Roman"/>
                <a:cs typeface="Times New Roman"/>
              </a:rPr>
              <a:t> </a:t>
            </a:r>
            <a:r>
              <a:rPr sz="3000" b="1" spc="10" dirty="0">
                <a:latin typeface="Times New Roman"/>
                <a:cs typeface="Times New Roman"/>
              </a:rPr>
              <a:t>&gt;</a:t>
            </a:r>
            <a:r>
              <a:rPr sz="3000" b="1" spc="5" dirty="0">
                <a:latin typeface="Times New Roman"/>
                <a:cs typeface="Times New Roman"/>
              </a:rPr>
              <a:t> | </a:t>
            </a:r>
            <a:r>
              <a:rPr sz="3000" b="1" dirty="0">
                <a:latin typeface="Times New Roman"/>
                <a:cs typeface="Times New Roman"/>
              </a:rPr>
              <a:t>a</a:t>
            </a:r>
            <a:r>
              <a:rPr sz="3000" b="1" baseline="-20833" dirty="0">
                <a:latin typeface="Times New Roman"/>
                <a:cs typeface="Times New Roman"/>
              </a:rPr>
              <a:t>i-1</a:t>
            </a:r>
            <a:r>
              <a:rPr sz="3000" b="1" dirty="0">
                <a:latin typeface="Times New Roman"/>
                <a:cs typeface="Times New Roman"/>
              </a:rPr>
              <a:t>,</a:t>
            </a:r>
            <a:r>
              <a:rPr sz="3000" b="1" spc="5" dirty="0">
                <a:latin typeface="Times New Roman"/>
                <a:cs typeface="Times New Roman"/>
              </a:rPr>
              <a:t> a</a:t>
            </a:r>
            <a:r>
              <a:rPr sz="3000" b="1" spc="7" baseline="-20833" dirty="0">
                <a:latin typeface="Times New Roman"/>
                <a:cs typeface="Times New Roman"/>
              </a:rPr>
              <a:t>i</a:t>
            </a:r>
            <a:r>
              <a:rPr sz="3000" b="1" spc="-15" baseline="-20833" dirty="0">
                <a:latin typeface="Times New Roman"/>
                <a:cs typeface="Times New Roman"/>
              </a:rPr>
              <a:t> </a:t>
            </a:r>
            <a:r>
              <a:rPr sz="3000" b="1" spc="10" dirty="0">
                <a:latin typeface="SimSun"/>
                <a:cs typeface="SimSun"/>
              </a:rPr>
              <a:t>∈</a:t>
            </a:r>
            <a:r>
              <a:rPr sz="3000" b="1" spc="10" dirty="0">
                <a:latin typeface="Times New Roman"/>
                <a:cs typeface="Times New Roman"/>
              </a:rPr>
              <a:t>D, </a:t>
            </a:r>
            <a:r>
              <a:rPr sz="3000" b="1" spc="5" dirty="0">
                <a:latin typeface="Times New Roman"/>
                <a:cs typeface="Times New Roman"/>
              </a:rPr>
              <a:t>i=2,...,n}</a:t>
            </a:r>
            <a:endParaRPr sz="3000">
              <a:latin typeface="Times New Roman"/>
              <a:cs typeface="Times New Roman"/>
            </a:endParaRPr>
          </a:p>
          <a:p>
            <a:pPr marL="2172970">
              <a:lnSpc>
                <a:spcPct val="100000"/>
              </a:lnSpc>
              <a:spcBef>
                <a:spcPts val="570"/>
              </a:spcBef>
            </a:pPr>
            <a:r>
              <a:rPr sz="3000" b="1" spc="15" dirty="0">
                <a:latin typeface="NSimSun"/>
                <a:cs typeface="NSimSun"/>
              </a:rPr>
              <a:t>约定其中</a:t>
            </a:r>
            <a:r>
              <a:rPr sz="3000" b="1" spc="10" dirty="0">
                <a:solidFill>
                  <a:srgbClr val="FF5050"/>
                </a:solidFill>
                <a:latin typeface="Times New Roman"/>
                <a:cs typeface="Times New Roman"/>
              </a:rPr>
              <a:t>a</a:t>
            </a:r>
            <a:r>
              <a:rPr sz="3000" b="1" spc="15" baseline="-20833" dirty="0">
                <a:solidFill>
                  <a:srgbClr val="FF5050"/>
                </a:solidFill>
                <a:latin typeface="Times New Roman"/>
                <a:cs typeface="Times New Roman"/>
              </a:rPr>
              <a:t>1</a:t>
            </a:r>
            <a:r>
              <a:rPr sz="3000" b="1" spc="390" baseline="-20833" dirty="0">
                <a:solidFill>
                  <a:srgbClr val="FF5050"/>
                </a:solidFill>
                <a:latin typeface="Times New Roman"/>
                <a:cs typeface="Times New Roman"/>
              </a:rPr>
              <a:t> </a:t>
            </a:r>
            <a:r>
              <a:rPr sz="3000" b="1" spc="15" dirty="0">
                <a:solidFill>
                  <a:srgbClr val="FF5050"/>
                </a:solidFill>
                <a:latin typeface="NSimSun"/>
                <a:cs typeface="NSimSun"/>
              </a:rPr>
              <a:t>端为队列头</a:t>
            </a:r>
            <a:r>
              <a:rPr sz="3000" b="1" spc="10" dirty="0">
                <a:latin typeface="NSimSun"/>
                <a:cs typeface="NSimSun"/>
              </a:rPr>
              <a:t>，</a:t>
            </a:r>
            <a:r>
              <a:rPr sz="3000" b="1" spc="-735" dirty="0">
                <a:latin typeface="NSimSun"/>
                <a:cs typeface="NSimSun"/>
              </a:rPr>
              <a:t> </a:t>
            </a:r>
            <a:r>
              <a:rPr sz="3000" b="1" spc="10" dirty="0">
                <a:solidFill>
                  <a:srgbClr val="FF5050"/>
                </a:solidFill>
                <a:latin typeface="Times New Roman"/>
                <a:cs typeface="Times New Roman"/>
              </a:rPr>
              <a:t>a</a:t>
            </a:r>
            <a:r>
              <a:rPr sz="3000" b="1" spc="15" baseline="-20833" dirty="0">
                <a:solidFill>
                  <a:srgbClr val="FF5050"/>
                </a:solidFill>
                <a:latin typeface="Times New Roman"/>
                <a:cs typeface="Times New Roman"/>
              </a:rPr>
              <a:t>n</a:t>
            </a:r>
            <a:r>
              <a:rPr sz="3000" b="1" spc="345" baseline="-20833" dirty="0">
                <a:solidFill>
                  <a:srgbClr val="FF5050"/>
                </a:solidFill>
                <a:latin typeface="Times New Roman"/>
                <a:cs typeface="Times New Roman"/>
              </a:rPr>
              <a:t> </a:t>
            </a:r>
            <a:r>
              <a:rPr sz="3000" b="1" spc="15" dirty="0">
                <a:solidFill>
                  <a:srgbClr val="FF5050"/>
                </a:solidFill>
                <a:latin typeface="NSimSun"/>
                <a:cs typeface="NSimSun"/>
              </a:rPr>
              <a:t>端为队列尾</a:t>
            </a:r>
            <a:endParaRPr sz="3000">
              <a:latin typeface="NSimSun"/>
              <a:cs typeface="NSimSun"/>
            </a:endParaRPr>
          </a:p>
          <a:p>
            <a:pPr marL="397510">
              <a:lnSpc>
                <a:spcPts val="2850"/>
              </a:lnSpc>
              <a:spcBef>
                <a:spcPts val="330"/>
              </a:spcBef>
            </a:pP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基本操作：</a:t>
            </a:r>
            <a:endParaRPr sz="3000">
              <a:latin typeface="SimSun"/>
              <a:cs typeface="SimSun"/>
            </a:endParaRPr>
          </a:p>
          <a:p>
            <a:pPr marL="2470150">
              <a:lnSpc>
                <a:spcPts val="3870"/>
              </a:lnSpc>
            </a:pPr>
            <a:r>
              <a:rPr sz="3850" b="1" u="heavy" spc="30" dirty="0">
                <a:solidFill>
                  <a:srgbClr val="FF3300"/>
                </a:solidFill>
                <a:uFill>
                  <a:solidFill>
                    <a:srgbClr val="FF3300"/>
                  </a:solidFill>
                </a:uFill>
                <a:latin typeface="NSimSun"/>
                <a:cs typeface="NSimSun"/>
              </a:rPr>
              <a:t>见下页</a:t>
            </a:r>
            <a:endParaRPr sz="3850">
              <a:latin typeface="NSimSun"/>
              <a:cs typeface="NSimSun"/>
            </a:endParaRPr>
          </a:p>
          <a:p>
            <a:pPr marL="338455">
              <a:lnSpc>
                <a:spcPct val="100000"/>
              </a:lnSpc>
              <a:spcBef>
                <a:spcPts val="985"/>
              </a:spcBef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}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ADT</a:t>
            </a:r>
            <a:r>
              <a:rPr sz="3000" b="1" spc="-24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Queue</a:t>
            </a:r>
            <a:endParaRPr sz="3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70305" algn="l"/>
              </a:tabLst>
            </a:pPr>
            <a:r>
              <a:rPr spc="-60" dirty="0"/>
              <a:t>第3</a:t>
            </a:r>
            <a:r>
              <a:rPr spc="-90" dirty="0"/>
              <a:t>章</a:t>
            </a:r>
            <a:r>
              <a:rPr dirty="0"/>
              <a:t>	</a:t>
            </a:r>
            <a:r>
              <a:rPr spc="30" dirty="0"/>
              <a:t>栈和队列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44</a:t>
            </a:fld>
            <a:endParaRPr spc="5" dirty="0"/>
          </a:p>
        </p:txBody>
      </p:sp>
      <p:sp>
        <p:nvSpPr>
          <p:cNvPr id="6" name="object 6"/>
          <p:cNvSpPr txBox="1"/>
          <p:nvPr/>
        </p:nvSpPr>
        <p:spPr>
          <a:xfrm>
            <a:off x="1857889" y="1499718"/>
            <a:ext cx="4048125" cy="49993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0900"/>
              </a:lnSpc>
              <a:spcBef>
                <a:spcPts val="90"/>
              </a:spcBef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InitQueue(&amp;Q)  </a:t>
            </a:r>
            <a:r>
              <a:rPr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DestroyQueue(&amp;Q) 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QueueEmpty(Q)  QueueLength(Q)  GetHead(Q,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&amp;e)  ClearQueue(&amp;Q)  EnQueue(&amp;Q, e)  DeQueue(&amp;Q,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&amp;e)  </a:t>
            </a:r>
            <a:r>
              <a:rPr sz="30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QueueTravers(Q,</a:t>
            </a:r>
            <a:r>
              <a:rPr sz="3000" b="1" spc="-8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visit())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11585" y="1499718"/>
            <a:ext cx="2644140" cy="4999355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844"/>
              </a:spcBef>
            </a:pPr>
            <a:r>
              <a:rPr sz="3000" b="1" dirty="0">
                <a:latin typeface="Times New Roman"/>
                <a:cs typeface="Times New Roman"/>
              </a:rPr>
              <a:t>//</a:t>
            </a:r>
            <a:r>
              <a:rPr sz="3000" b="1" spc="15" dirty="0">
                <a:latin typeface="NSimSun"/>
                <a:cs typeface="NSimSun"/>
              </a:rPr>
              <a:t>初始化队列</a:t>
            </a:r>
            <a:endParaRPr sz="3000">
              <a:latin typeface="NSimSun"/>
              <a:cs typeface="NSimSun"/>
            </a:endParaRPr>
          </a:p>
          <a:p>
            <a:pPr marL="13970">
              <a:lnSpc>
                <a:spcPct val="100000"/>
              </a:lnSpc>
              <a:spcBef>
                <a:spcPts val="750"/>
              </a:spcBef>
            </a:pPr>
            <a:r>
              <a:rPr sz="3000" b="1" spc="5" dirty="0">
                <a:latin typeface="Constantia"/>
                <a:cs typeface="Constantia"/>
              </a:rPr>
              <a:t>//</a:t>
            </a:r>
            <a:r>
              <a:rPr sz="3000" b="1" spc="15" dirty="0">
                <a:latin typeface="SimSun"/>
                <a:cs typeface="SimSun"/>
              </a:rPr>
              <a:t>销毁队列</a:t>
            </a:r>
            <a:endParaRPr sz="30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3000" b="1" spc="5" dirty="0">
                <a:latin typeface="Constantia"/>
                <a:cs typeface="Constantia"/>
              </a:rPr>
              <a:t>/</a:t>
            </a:r>
            <a:r>
              <a:rPr sz="3000" b="1" dirty="0">
                <a:latin typeface="Constantia"/>
                <a:cs typeface="Constantia"/>
              </a:rPr>
              <a:t>/</a:t>
            </a:r>
            <a:r>
              <a:rPr sz="3000" b="1" spc="15" dirty="0">
                <a:latin typeface="SimSun"/>
                <a:cs typeface="SimSun"/>
              </a:rPr>
              <a:t>判队列是否空</a:t>
            </a:r>
            <a:endParaRPr sz="3000">
              <a:latin typeface="SimSun"/>
              <a:cs typeface="SimSun"/>
            </a:endParaRPr>
          </a:p>
          <a:p>
            <a:pPr marL="75565">
              <a:lnSpc>
                <a:spcPct val="100000"/>
              </a:lnSpc>
              <a:spcBef>
                <a:spcPts val="755"/>
              </a:spcBef>
            </a:pPr>
            <a:r>
              <a:rPr sz="3000" b="1" spc="5" dirty="0">
                <a:latin typeface="Constantia"/>
                <a:cs typeface="Constantia"/>
              </a:rPr>
              <a:t>/</a:t>
            </a:r>
            <a:r>
              <a:rPr sz="3000" b="1" dirty="0">
                <a:latin typeface="Constantia"/>
                <a:cs typeface="Constantia"/>
              </a:rPr>
              <a:t>/</a:t>
            </a:r>
            <a:r>
              <a:rPr sz="3000" b="1" spc="15" dirty="0">
                <a:latin typeface="SimSun"/>
                <a:cs typeface="SimSun"/>
              </a:rPr>
              <a:t>求队列长度</a:t>
            </a:r>
            <a:endParaRPr sz="3000">
              <a:latin typeface="SimSun"/>
              <a:cs typeface="SimSun"/>
            </a:endParaRPr>
          </a:p>
          <a:p>
            <a:pPr marL="83820">
              <a:lnSpc>
                <a:spcPct val="100000"/>
              </a:lnSpc>
              <a:spcBef>
                <a:spcPts val="750"/>
              </a:spcBef>
            </a:pPr>
            <a:r>
              <a:rPr sz="3000" b="1" spc="5" dirty="0">
                <a:latin typeface="Constantia"/>
                <a:cs typeface="Constantia"/>
              </a:rPr>
              <a:t>/</a:t>
            </a:r>
            <a:r>
              <a:rPr sz="3000" b="1" dirty="0">
                <a:latin typeface="Constantia"/>
                <a:cs typeface="Constantia"/>
              </a:rPr>
              <a:t>/</a:t>
            </a:r>
            <a:r>
              <a:rPr sz="3000" b="1" spc="15" dirty="0">
                <a:latin typeface="SimSun"/>
                <a:cs typeface="SimSun"/>
              </a:rPr>
              <a:t>取队头元素</a:t>
            </a:r>
            <a:endParaRPr sz="3000">
              <a:latin typeface="SimSun"/>
              <a:cs typeface="SimSun"/>
            </a:endParaRPr>
          </a:p>
          <a:p>
            <a:pPr marL="41275">
              <a:lnSpc>
                <a:spcPct val="100000"/>
              </a:lnSpc>
              <a:spcBef>
                <a:spcPts val="750"/>
              </a:spcBef>
            </a:pPr>
            <a:r>
              <a:rPr sz="3000" b="1" spc="5" dirty="0">
                <a:latin typeface="Constantia"/>
                <a:cs typeface="Constantia"/>
              </a:rPr>
              <a:t>//</a:t>
            </a:r>
            <a:r>
              <a:rPr sz="3000" b="1" spc="15" dirty="0">
                <a:latin typeface="SimSun"/>
                <a:cs typeface="SimSun"/>
              </a:rPr>
              <a:t>清空队列</a:t>
            </a:r>
            <a:endParaRPr sz="3000">
              <a:latin typeface="SimSun"/>
              <a:cs typeface="SimSun"/>
            </a:endParaRPr>
          </a:p>
          <a:p>
            <a:pPr marL="53340">
              <a:lnSpc>
                <a:spcPct val="100000"/>
              </a:lnSpc>
              <a:spcBef>
                <a:spcPts val="750"/>
              </a:spcBef>
            </a:pPr>
            <a:r>
              <a:rPr sz="3000" b="1" spc="5" dirty="0">
                <a:latin typeface="Constantia"/>
                <a:cs typeface="Constantia"/>
              </a:rPr>
              <a:t>/</a:t>
            </a:r>
            <a:r>
              <a:rPr sz="3000" b="1" dirty="0">
                <a:latin typeface="Constantia"/>
                <a:cs typeface="Constantia"/>
              </a:rPr>
              <a:t>/</a:t>
            </a:r>
            <a:r>
              <a:rPr sz="3000" b="1" spc="15" dirty="0">
                <a:latin typeface="SimSun"/>
                <a:cs typeface="SimSun"/>
              </a:rPr>
              <a:t>入队列</a:t>
            </a:r>
            <a:endParaRPr sz="3000">
              <a:latin typeface="SimSun"/>
              <a:cs typeface="SimSun"/>
            </a:endParaRPr>
          </a:p>
          <a:p>
            <a:pPr marL="63500">
              <a:lnSpc>
                <a:spcPct val="100000"/>
              </a:lnSpc>
              <a:spcBef>
                <a:spcPts val="750"/>
              </a:spcBef>
            </a:pPr>
            <a:r>
              <a:rPr sz="3000" b="1" spc="5" dirty="0">
                <a:latin typeface="Constantia"/>
                <a:cs typeface="Constantia"/>
              </a:rPr>
              <a:t>/</a:t>
            </a:r>
            <a:r>
              <a:rPr sz="3000" b="1" dirty="0">
                <a:latin typeface="Constantia"/>
                <a:cs typeface="Constantia"/>
              </a:rPr>
              <a:t>/</a:t>
            </a:r>
            <a:r>
              <a:rPr sz="3000" b="1" spc="15" dirty="0">
                <a:latin typeface="SimSun"/>
                <a:cs typeface="SimSun"/>
              </a:rPr>
              <a:t>出队列</a:t>
            </a:r>
            <a:endParaRPr sz="3000">
              <a:latin typeface="SimSun"/>
              <a:cs typeface="SimSun"/>
            </a:endParaRPr>
          </a:p>
          <a:p>
            <a:pPr marL="54610">
              <a:lnSpc>
                <a:spcPct val="100000"/>
              </a:lnSpc>
              <a:spcBef>
                <a:spcPts val="755"/>
              </a:spcBef>
            </a:pPr>
            <a:r>
              <a:rPr sz="3000" b="1" spc="5" dirty="0">
                <a:latin typeface="Constantia"/>
                <a:cs typeface="Constantia"/>
              </a:rPr>
              <a:t>//</a:t>
            </a:r>
            <a:r>
              <a:rPr sz="3000" b="1" spc="15" dirty="0">
                <a:latin typeface="SimSun"/>
                <a:cs typeface="SimSun"/>
              </a:rPr>
              <a:t>遍历队列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9643" y="0"/>
            <a:ext cx="4836795" cy="1276985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971550" lvl="2" indent="-959485">
              <a:lnSpc>
                <a:spcPct val="100000"/>
              </a:lnSpc>
              <a:spcBef>
                <a:spcPts val="1420"/>
              </a:spcBef>
              <a:buFont typeface="Times New Roman"/>
              <a:buAutoNum type="arabicPeriod"/>
              <a:tabLst>
                <a:tab pos="971550" algn="l"/>
                <a:tab pos="972185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抽象数据类型栈的定义</a:t>
            </a:r>
            <a:endParaRPr sz="3000">
              <a:latin typeface="SimSun"/>
              <a:cs typeface="SimSun"/>
            </a:endParaRPr>
          </a:p>
          <a:p>
            <a:pPr marL="975360" lvl="3" indent="-343535">
              <a:lnSpc>
                <a:spcPct val="100000"/>
              </a:lnSpc>
              <a:spcBef>
                <a:spcPts val="1325"/>
              </a:spcBef>
              <a:buSzPct val="96666"/>
              <a:buFont typeface="Wingdings"/>
              <a:buChar char=""/>
              <a:tabLst>
                <a:tab pos="975994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队列的基本操作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70305" algn="l"/>
              </a:tabLst>
            </a:pPr>
            <a:r>
              <a:rPr spc="-60" dirty="0"/>
              <a:t>第3</a:t>
            </a:r>
            <a:r>
              <a:rPr spc="-90" dirty="0"/>
              <a:t>章</a:t>
            </a:r>
            <a:r>
              <a:rPr dirty="0"/>
              <a:t>	</a:t>
            </a:r>
            <a:r>
              <a:rPr spc="30" dirty="0"/>
              <a:t>栈和队列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45</a:t>
            </a:fld>
            <a:endParaRPr spc="5" dirty="0"/>
          </a:p>
        </p:txBody>
      </p:sp>
      <p:sp>
        <p:nvSpPr>
          <p:cNvPr id="6" name="object 6"/>
          <p:cNvSpPr txBox="1"/>
          <p:nvPr/>
        </p:nvSpPr>
        <p:spPr>
          <a:xfrm>
            <a:off x="2163476" y="1348825"/>
            <a:ext cx="5734685" cy="2144395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typedef</a:t>
            </a:r>
            <a:r>
              <a:rPr sz="3000" b="1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struct</a:t>
            </a:r>
            <a:r>
              <a:rPr sz="3000" b="1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QNode</a:t>
            </a:r>
            <a:r>
              <a:rPr sz="3000" b="1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{</a:t>
            </a:r>
            <a:r>
              <a:rPr sz="3000" b="1" spc="-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5" dirty="0">
                <a:latin typeface="Times New Roman"/>
                <a:cs typeface="Times New Roman"/>
              </a:rPr>
              <a:t>//</a:t>
            </a:r>
            <a:r>
              <a:rPr sz="3000" b="1" spc="-15" dirty="0">
                <a:latin typeface="Times New Roman"/>
                <a:cs typeface="Times New Roman"/>
              </a:rPr>
              <a:t> </a:t>
            </a:r>
            <a:r>
              <a:rPr sz="3000" b="1" spc="15" dirty="0">
                <a:latin typeface="SimSun"/>
                <a:cs typeface="SimSun"/>
              </a:rPr>
              <a:t>结点类型</a:t>
            </a:r>
            <a:endParaRPr sz="3000">
              <a:latin typeface="SimSun"/>
              <a:cs typeface="SimSun"/>
            </a:endParaRPr>
          </a:p>
          <a:p>
            <a:pPr marL="300355" marR="2004060" algn="r">
              <a:lnSpc>
                <a:spcPct val="115799"/>
              </a:lnSpc>
              <a:tabLst>
                <a:tab pos="2698115" algn="l"/>
                <a:tab pos="2828925" algn="l"/>
              </a:tabLst>
            </a:pPr>
            <a:r>
              <a:rPr sz="3000" b="1" spc="5" dirty="0">
                <a:solidFill>
                  <a:srgbClr val="FF3300"/>
                </a:solidFill>
                <a:latin typeface="Times New Roman"/>
                <a:cs typeface="Times New Roman"/>
              </a:rPr>
              <a:t>QElem</a:t>
            </a:r>
            <a:r>
              <a:rPr sz="3000" b="1" spc="-215" dirty="0">
                <a:solidFill>
                  <a:srgbClr val="FF3300"/>
                </a:solidFill>
                <a:latin typeface="Times New Roman"/>
                <a:cs typeface="Times New Roman"/>
              </a:rPr>
              <a:t>T</a:t>
            </a:r>
            <a:r>
              <a:rPr sz="3000" b="1" spc="5" dirty="0">
                <a:solidFill>
                  <a:srgbClr val="FF3300"/>
                </a:solidFill>
                <a:latin typeface="Times New Roman"/>
                <a:cs typeface="Times New Roman"/>
              </a:rPr>
              <a:t>yp</a:t>
            </a:r>
            <a:r>
              <a:rPr sz="3000" b="1" spc="10" dirty="0">
                <a:solidFill>
                  <a:srgbClr val="FF3300"/>
                </a:solidFill>
                <a:latin typeface="Times New Roman"/>
                <a:cs typeface="Times New Roman"/>
              </a:rPr>
              <a:t>e</a:t>
            </a:r>
            <a:r>
              <a:rPr sz="3000" b="1" dirty="0">
                <a:solidFill>
                  <a:srgbClr val="FF3300"/>
                </a:solidFill>
                <a:latin typeface="Times New Roman"/>
                <a:cs typeface="Times New Roman"/>
              </a:rPr>
              <a:t>		data;  struc</a:t>
            </a:r>
            <a:r>
              <a:rPr sz="3000" b="1" spc="5" dirty="0">
                <a:solidFill>
                  <a:srgbClr val="FF3300"/>
                </a:solidFill>
                <a:latin typeface="Times New Roman"/>
                <a:cs typeface="Times New Roman"/>
              </a:rPr>
              <a:t>t</a:t>
            </a:r>
            <a:r>
              <a:rPr sz="3000" b="1" spc="-5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3000" b="1" spc="10" dirty="0">
                <a:solidFill>
                  <a:srgbClr val="FF3300"/>
                </a:solidFill>
                <a:latin typeface="Times New Roman"/>
                <a:cs typeface="Times New Roman"/>
              </a:rPr>
              <a:t>QNode</a:t>
            </a:r>
            <a:r>
              <a:rPr sz="3000" b="1" dirty="0">
                <a:solidFill>
                  <a:srgbClr val="FF3300"/>
                </a:solidFill>
                <a:latin typeface="Times New Roman"/>
                <a:cs typeface="Times New Roman"/>
              </a:rPr>
              <a:t>	</a:t>
            </a:r>
            <a:r>
              <a:rPr sz="3000" b="1" spc="10" dirty="0">
                <a:solidFill>
                  <a:srgbClr val="FF3300"/>
                </a:solidFill>
                <a:latin typeface="Times New Roman"/>
                <a:cs typeface="Times New Roman"/>
              </a:rPr>
              <a:t>*next;</a:t>
            </a:r>
            <a:endParaRPr sz="3000">
              <a:latin typeface="Times New Roman"/>
              <a:cs typeface="Times New Roman"/>
            </a:endParaRPr>
          </a:p>
          <a:p>
            <a:pPr marR="2108835" algn="r">
              <a:lnSpc>
                <a:spcPct val="100000"/>
              </a:lnSpc>
              <a:spcBef>
                <a:spcPts val="570"/>
              </a:spcBef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}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QNode,</a:t>
            </a:r>
            <a:r>
              <a:rPr sz="3000" b="1" spc="-7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*QueuePtr;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0075" y="0"/>
            <a:ext cx="3662679" cy="1269365"/>
          </a:xfrm>
          <a:prstGeom prst="rect">
            <a:avLst/>
          </a:prstGeom>
        </p:spPr>
        <p:txBody>
          <a:bodyPr vert="horz" wrap="square" lIns="0" tIns="176530" rIns="0" bIns="0" rtlCol="0">
            <a:spAutoFit/>
          </a:bodyPr>
          <a:lstStyle/>
          <a:p>
            <a:pPr marL="971550" lvl="2" indent="-959485">
              <a:lnSpc>
                <a:spcPct val="100000"/>
              </a:lnSpc>
              <a:spcBef>
                <a:spcPts val="1390"/>
              </a:spcBef>
              <a:buFont typeface="Times New Roman"/>
              <a:buAutoNum type="arabicPeriod" startAt="2"/>
              <a:tabLst>
                <a:tab pos="971550" algn="l"/>
                <a:tab pos="972185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链队列</a:t>
            </a:r>
            <a:endParaRPr sz="3000">
              <a:latin typeface="SimSun"/>
              <a:cs typeface="SimSun"/>
            </a:endParaRPr>
          </a:p>
          <a:p>
            <a:pPr marL="955040" lvl="3" indent="-343535">
              <a:lnSpc>
                <a:spcPct val="100000"/>
              </a:lnSpc>
              <a:spcBef>
                <a:spcPts val="1295"/>
              </a:spcBef>
              <a:buSzPct val="96666"/>
              <a:buFont typeface="Wingdings"/>
              <a:buChar char=""/>
              <a:tabLst>
                <a:tab pos="955675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链队列结点实现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40903" y="4495138"/>
            <a:ext cx="2266950" cy="1614805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665"/>
              </a:spcBef>
            </a:pPr>
            <a:r>
              <a:rPr sz="3000" b="1" spc="5" dirty="0">
                <a:latin typeface="Times New Roman"/>
                <a:cs typeface="Times New Roman"/>
              </a:rPr>
              <a:t>//</a:t>
            </a:r>
            <a:r>
              <a:rPr sz="3000" b="1" spc="-80" dirty="0">
                <a:latin typeface="Times New Roman"/>
                <a:cs typeface="Times New Roman"/>
              </a:rPr>
              <a:t> </a:t>
            </a:r>
            <a:r>
              <a:rPr sz="3000" b="1" spc="15" dirty="0">
                <a:latin typeface="SimSun"/>
                <a:cs typeface="SimSun"/>
              </a:rPr>
              <a:t>链队列类型</a:t>
            </a:r>
            <a:endParaRPr sz="3000">
              <a:latin typeface="SimSun"/>
              <a:cs typeface="SimSun"/>
            </a:endParaRPr>
          </a:p>
          <a:p>
            <a:pPr marL="48260">
              <a:lnSpc>
                <a:spcPct val="100000"/>
              </a:lnSpc>
              <a:spcBef>
                <a:spcPts val="570"/>
              </a:spcBef>
            </a:pPr>
            <a:r>
              <a:rPr sz="3000" b="1" spc="5" dirty="0">
                <a:latin typeface="Times New Roman"/>
                <a:cs typeface="Times New Roman"/>
              </a:rPr>
              <a:t>//</a:t>
            </a:r>
            <a:r>
              <a:rPr sz="3000" b="1" spc="-25" dirty="0">
                <a:latin typeface="Times New Roman"/>
                <a:cs typeface="Times New Roman"/>
              </a:rPr>
              <a:t> </a:t>
            </a:r>
            <a:r>
              <a:rPr sz="3000" b="1" spc="15" dirty="0">
                <a:latin typeface="SimSun"/>
                <a:cs typeface="SimSun"/>
              </a:rPr>
              <a:t>队头指针</a:t>
            </a:r>
            <a:endParaRPr sz="30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3000" b="1" spc="5" dirty="0">
                <a:latin typeface="Times New Roman"/>
                <a:cs typeface="Times New Roman"/>
              </a:rPr>
              <a:t>//</a:t>
            </a:r>
            <a:r>
              <a:rPr sz="3000" b="1" spc="-30" dirty="0">
                <a:latin typeface="Times New Roman"/>
                <a:cs typeface="Times New Roman"/>
              </a:rPr>
              <a:t> </a:t>
            </a:r>
            <a:r>
              <a:rPr sz="3000" b="1" spc="15" dirty="0">
                <a:latin typeface="SimSun"/>
                <a:cs typeface="SimSun"/>
              </a:rPr>
              <a:t>队尾指针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6073" y="3804966"/>
            <a:ext cx="4288155" cy="283400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20"/>
              </a:spcBef>
              <a:buSzPct val="96666"/>
              <a:buFont typeface="Wingdings"/>
              <a:buChar char=""/>
              <a:tabLst>
                <a:tab pos="356235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链队列数据类型实现</a:t>
            </a:r>
            <a:endParaRPr sz="3000">
              <a:latin typeface="SimSun"/>
              <a:cs typeface="SimSun"/>
            </a:endParaRPr>
          </a:p>
          <a:p>
            <a:pPr marL="1537970" marR="5080" indent="-384175">
              <a:lnSpc>
                <a:spcPct val="115799"/>
              </a:lnSpc>
              <a:spcBef>
                <a:spcPts val="1810"/>
              </a:spcBef>
              <a:tabLst>
                <a:tab pos="3320415" algn="l"/>
              </a:tabLst>
            </a:pP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typedef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struct { 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QueuePtr</a:t>
            </a:r>
            <a:r>
              <a:rPr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3000" b="1" spc="-74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f</a:t>
            </a:r>
            <a:r>
              <a:rPr sz="3000" b="1" spc="-45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ont; 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QueuePtr	</a:t>
            </a:r>
            <a:r>
              <a:rPr sz="30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rear;</a:t>
            </a:r>
            <a:endParaRPr sz="3000">
              <a:latin typeface="Times New Roman"/>
              <a:cs typeface="Times New Roman"/>
            </a:endParaRPr>
          </a:p>
          <a:p>
            <a:pPr marL="1153795">
              <a:lnSpc>
                <a:spcPct val="100000"/>
              </a:lnSpc>
              <a:spcBef>
                <a:spcPts val="570"/>
              </a:spcBef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}</a:t>
            </a:r>
            <a:r>
              <a:rPr sz="3000" b="1" spc="-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LinkQueue;</a:t>
            </a:r>
            <a:endParaRPr sz="3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70305" algn="l"/>
              </a:tabLst>
            </a:pPr>
            <a:r>
              <a:rPr spc="-60" dirty="0"/>
              <a:t>第3</a:t>
            </a:r>
            <a:r>
              <a:rPr spc="-90" dirty="0"/>
              <a:t>章</a:t>
            </a:r>
            <a:r>
              <a:rPr dirty="0"/>
              <a:t>	</a:t>
            </a:r>
            <a:r>
              <a:rPr spc="30" dirty="0"/>
              <a:t>栈和队列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98438" y="2113119"/>
            <a:ext cx="1245870" cy="10375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0700"/>
              </a:lnSpc>
              <a:spcBef>
                <a:spcPts val="95"/>
              </a:spcBef>
            </a:pP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Q.f</a:t>
            </a:r>
            <a:r>
              <a:rPr sz="3000" b="1" spc="-45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ont  </a:t>
            </a:r>
            <a:r>
              <a:rPr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Q.rear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0075" y="0"/>
            <a:ext cx="5207000" cy="1423035"/>
          </a:xfrm>
          <a:prstGeom prst="rect">
            <a:avLst/>
          </a:prstGeom>
        </p:spPr>
        <p:txBody>
          <a:bodyPr vert="horz" wrap="square" lIns="0" tIns="253365" rIns="0" bIns="0" rtlCol="0">
            <a:spAutoFit/>
          </a:bodyPr>
          <a:lstStyle/>
          <a:p>
            <a:pPr marL="971550" lvl="2" indent="-959485">
              <a:lnSpc>
                <a:spcPct val="100000"/>
              </a:lnSpc>
              <a:spcBef>
                <a:spcPts val="1995"/>
              </a:spcBef>
              <a:buFont typeface="Times New Roman"/>
              <a:buAutoNum type="arabicPeriod" startAt="2"/>
              <a:tabLst>
                <a:tab pos="971550" algn="l"/>
                <a:tab pos="972185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链队列</a:t>
            </a:r>
            <a:endParaRPr sz="3000">
              <a:latin typeface="SimSun"/>
              <a:cs typeface="SimSun"/>
            </a:endParaRPr>
          </a:p>
          <a:p>
            <a:pPr marL="956944" lvl="3" indent="-343535">
              <a:lnSpc>
                <a:spcPct val="100000"/>
              </a:lnSpc>
              <a:spcBef>
                <a:spcPts val="1900"/>
              </a:spcBef>
              <a:buSzPct val="96666"/>
              <a:buFont typeface="Wingdings"/>
              <a:buChar char=""/>
              <a:tabLst>
                <a:tab pos="957580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带头结点的链队列示意图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16715" y="2441448"/>
            <a:ext cx="0" cy="524510"/>
          </a:xfrm>
          <a:custGeom>
            <a:avLst/>
            <a:gdLst/>
            <a:ahLst/>
            <a:cxnLst/>
            <a:rect l="l" t="t" r="r" b="b"/>
            <a:pathLst>
              <a:path h="524510">
                <a:moveTo>
                  <a:pt x="0" y="0"/>
                </a:moveTo>
                <a:lnTo>
                  <a:pt x="0" y="524256"/>
                </a:lnTo>
              </a:path>
            </a:pathLst>
          </a:custGeom>
          <a:ln w="137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1123" y="2441448"/>
            <a:ext cx="0" cy="524510"/>
          </a:xfrm>
          <a:custGeom>
            <a:avLst/>
            <a:gdLst/>
            <a:ahLst/>
            <a:cxnLst/>
            <a:rect l="l" t="t" r="r" b="b"/>
            <a:pathLst>
              <a:path h="524510">
                <a:moveTo>
                  <a:pt x="0" y="0"/>
                </a:moveTo>
                <a:lnTo>
                  <a:pt x="0" y="524256"/>
                </a:lnTo>
              </a:path>
            </a:pathLst>
          </a:custGeom>
          <a:ln w="308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59259" y="2441448"/>
            <a:ext cx="0" cy="524510"/>
          </a:xfrm>
          <a:custGeom>
            <a:avLst/>
            <a:gdLst/>
            <a:ahLst/>
            <a:cxnLst/>
            <a:rect l="l" t="t" r="r" b="b"/>
            <a:pathLst>
              <a:path h="524510">
                <a:moveTo>
                  <a:pt x="0" y="0"/>
                </a:moveTo>
                <a:lnTo>
                  <a:pt x="0" y="524256"/>
                </a:lnTo>
              </a:path>
            </a:pathLst>
          </a:custGeom>
          <a:ln w="308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123567" y="2471419"/>
            <a:ext cx="520700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90"/>
              </a:spcBef>
            </a:pPr>
            <a:r>
              <a:rPr sz="2600" spc="-5" dirty="0">
                <a:latin typeface="Constantia"/>
                <a:cs typeface="Constantia"/>
              </a:rPr>
              <a:t>^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12299" y="2713482"/>
            <a:ext cx="563880" cy="0"/>
          </a:xfrm>
          <a:custGeom>
            <a:avLst/>
            <a:gdLst/>
            <a:ahLst/>
            <a:cxnLst/>
            <a:rect l="l" t="t" r="r" b="b"/>
            <a:pathLst>
              <a:path w="563879">
                <a:moveTo>
                  <a:pt x="0" y="0"/>
                </a:moveTo>
                <a:lnTo>
                  <a:pt x="563880" y="0"/>
                </a:lnTo>
              </a:path>
            </a:pathLst>
          </a:custGeom>
          <a:ln w="137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27539" y="2053589"/>
            <a:ext cx="0" cy="1351915"/>
          </a:xfrm>
          <a:custGeom>
            <a:avLst/>
            <a:gdLst/>
            <a:ahLst/>
            <a:cxnLst/>
            <a:rect l="l" t="t" r="r" b="b"/>
            <a:pathLst>
              <a:path h="1351914">
                <a:moveTo>
                  <a:pt x="0" y="0"/>
                </a:moveTo>
                <a:lnTo>
                  <a:pt x="0" y="1351788"/>
                </a:lnTo>
              </a:path>
            </a:pathLst>
          </a:custGeom>
          <a:ln w="308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60177" y="2053589"/>
            <a:ext cx="0" cy="1351915"/>
          </a:xfrm>
          <a:custGeom>
            <a:avLst/>
            <a:gdLst/>
            <a:ahLst/>
            <a:cxnLst/>
            <a:rect l="l" t="t" r="r" b="b"/>
            <a:pathLst>
              <a:path h="1351914">
                <a:moveTo>
                  <a:pt x="0" y="0"/>
                </a:moveTo>
                <a:lnTo>
                  <a:pt x="0" y="1351788"/>
                </a:lnTo>
              </a:path>
            </a:pathLst>
          </a:custGeom>
          <a:ln w="308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312299" y="2069592"/>
            <a:ext cx="563880" cy="0"/>
          </a:xfrm>
          <a:custGeom>
            <a:avLst/>
            <a:gdLst/>
            <a:ahLst/>
            <a:cxnLst/>
            <a:rect l="l" t="t" r="r" b="b"/>
            <a:pathLst>
              <a:path w="563879">
                <a:moveTo>
                  <a:pt x="0" y="0"/>
                </a:moveTo>
                <a:lnTo>
                  <a:pt x="563880" y="0"/>
                </a:lnTo>
              </a:path>
            </a:pathLst>
          </a:custGeom>
          <a:ln w="308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312299" y="3390138"/>
            <a:ext cx="563880" cy="0"/>
          </a:xfrm>
          <a:custGeom>
            <a:avLst/>
            <a:gdLst/>
            <a:ahLst/>
            <a:cxnLst/>
            <a:rect l="l" t="t" r="r" b="b"/>
            <a:pathLst>
              <a:path w="563879">
                <a:moveTo>
                  <a:pt x="0" y="0"/>
                </a:moveTo>
                <a:lnTo>
                  <a:pt x="563880" y="0"/>
                </a:lnTo>
              </a:path>
            </a:pathLst>
          </a:custGeom>
          <a:ln w="308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415790" y="3099054"/>
            <a:ext cx="1398270" cy="601345"/>
          </a:xfrm>
          <a:prstGeom prst="rect">
            <a:avLst/>
          </a:prstGeom>
          <a:ln w="13970">
            <a:solidFill>
              <a:srgbClr val="808000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340"/>
              </a:spcBef>
            </a:pPr>
            <a:r>
              <a:rPr sz="3000" b="1" spc="15" dirty="0">
                <a:solidFill>
                  <a:srgbClr val="0707F9"/>
                </a:solidFill>
                <a:latin typeface="SimSun"/>
                <a:cs typeface="SimSun"/>
              </a:rPr>
              <a:t>头结点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714635" y="2473451"/>
            <a:ext cx="778510" cy="123825"/>
          </a:xfrm>
          <a:custGeom>
            <a:avLst/>
            <a:gdLst/>
            <a:ahLst/>
            <a:cxnLst/>
            <a:rect l="l" t="t" r="r" b="b"/>
            <a:pathLst>
              <a:path w="778510" h="123825">
                <a:moveTo>
                  <a:pt x="675131" y="82295"/>
                </a:moveTo>
                <a:lnTo>
                  <a:pt x="675131" y="41147"/>
                </a:lnTo>
                <a:lnTo>
                  <a:pt x="0" y="41147"/>
                </a:lnTo>
                <a:lnTo>
                  <a:pt x="0" y="82295"/>
                </a:lnTo>
                <a:lnTo>
                  <a:pt x="675131" y="82295"/>
                </a:lnTo>
                <a:close/>
              </a:path>
              <a:path w="778510" h="123825">
                <a:moveTo>
                  <a:pt x="778001" y="61721"/>
                </a:moveTo>
                <a:lnTo>
                  <a:pt x="654558" y="0"/>
                </a:lnTo>
                <a:lnTo>
                  <a:pt x="654558" y="41147"/>
                </a:lnTo>
                <a:lnTo>
                  <a:pt x="675131" y="41147"/>
                </a:lnTo>
                <a:lnTo>
                  <a:pt x="675131" y="113156"/>
                </a:lnTo>
                <a:lnTo>
                  <a:pt x="778001" y="61721"/>
                </a:lnTo>
                <a:close/>
              </a:path>
              <a:path w="778510" h="123825">
                <a:moveTo>
                  <a:pt x="675131" y="113156"/>
                </a:moveTo>
                <a:lnTo>
                  <a:pt x="675131" y="82295"/>
                </a:lnTo>
                <a:lnTo>
                  <a:pt x="654558" y="82295"/>
                </a:lnTo>
                <a:lnTo>
                  <a:pt x="654558" y="123443"/>
                </a:lnTo>
                <a:lnTo>
                  <a:pt x="675131" y="113156"/>
                </a:lnTo>
                <a:close/>
              </a:path>
            </a:pathLst>
          </a:custGeom>
          <a:solidFill>
            <a:srgbClr val="009D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14635" y="2783585"/>
            <a:ext cx="778510" cy="123825"/>
          </a:xfrm>
          <a:custGeom>
            <a:avLst/>
            <a:gdLst/>
            <a:ahLst/>
            <a:cxnLst/>
            <a:rect l="l" t="t" r="r" b="b"/>
            <a:pathLst>
              <a:path w="778510" h="123825">
                <a:moveTo>
                  <a:pt x="675131" y="82296"/>
                </a:moveTo>
                <a:lnTo>
                  <a:pt x="675131" y="41148"/>
                </a:lnTo>
                <a:lnTo>
                  <a:pt x="0" y="41148"/>
                </a:lnTo>
                <a:lnTo>
                  <a:pt x="0" y="82296"/>
                </a:lnTo>
                <a:lnTo>
                  <a:pt x="675131" y="82296"/>
                </a:lnTo>
                <a:close/>
              </a:path>
              <a:path w="778510" h="123825">
                <a:moveTo>
                  <a:pt x="778001" y="61722"/>
                </a:moveTo>
                <a:lnTo>
                  <a:pt x="654558" y="0"/>
                </a:lnTo>
                <a:lnTo>
                  <a:pt x="654558" y="41148"/>
                </a:lnTo>
                <a:lnTo>
                  <a:pt x="675131" y="41148"/>
                </a:lnTo>
                <a:lnTo>
                  <a:pt x="675131" y="113157"/>
                </a:lnTo>
                <a:lnTo>
                  <a:pt x="778001" y="61722"/>
                </a:lnTo>
                <a:close/>
              </a:path>
              <a:path w="778510" h="123825">
                <a:moveTo>
                  <a:pt x="675131" y="113157"/>
                </a:moveTo>
                <a:lnTo>
                  <a:pt x="675131" y="82296"/>
                </a:lnTo>
                <a:lnTo>
                  <a:pt x="654558" y="82296"/>
                </a:lnTo>
                <a:lnTo>
                  <a:pt x="654558" y="123444"/>
                </a:lnTo>
                <a:lnTo>
                  <a:pt x="675131" y="113157"/>
                </a:lnTo>
                <a:close/>
              </a:path>
            </a:pathLst>
          </a:custGeom>
          <a:solidFill>
            <a:srgbClr val="009D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48578" y="2049017"/>
            <a:ext cx="2667000" cy="1050925"/>
          </a:xfrm>
          <a:custGeom>
            <a:avLst/>
            <a:gdLst/>
            <a:ahLst/>
            <a:cxnLst/>
            <a:rect l="l" t="t" r="r" b="b"/>
            <a:pathLst>
              <a:path w="2667000" h="1050925">
                <a:moveTo>
                  <a:pt x="774700" y="588263"/>
                </a:moveTo>
                <a:lnTo>
                  <a:pt x="0" y="661416"/>
                </a:lnTo>
                <a:lnTo>
                  <a:pt x="114300" y="693794"/>
                </a:lnTo>
                <a:lnTo>
                  <a:pt x="114300" y="651509"/>
                </a:lnTo>
                <a:lnTo>
                  <a:pt x="221519" y="681888"/>
                </a:lnTo>
                <a:lnTo>
                  <a:pt x="762000" y="631443"/>
                </a:lnTo>
                <a:lnTo>
                  <a:pt x="762000" y="608837"/>
                </a:lnTo>
                <a:lnTo>
                  <a:pt x="774700" y="588263"/>
                </a:lnTo>
                <a:close/>
              </a:path>
              <a:path w="2667000" h="1050925">
                <a:moveTo>
                  <a:pt x="221519" y="681888"/>
                </a:moveTo>
                <a:lnTo>
                  <a:pt x="114300" y="651509"/>
                </a:lnTo>
                <a:lnTo>
                  <a:pt x="114300" y="691895"/>
                </a:lnTo>
                <a:lnTo>
                  <a:pt x="221519" y="681888"/>
                </a:lnTo>
                <a:close/>
              </a:path>
              <a:path w="2667000" h="1050925">
                <a:moveTo>
                  <a:pt x="838200" y="1012697"/>
                </a:moveTo>
                <a:lnTo>
                  <a:pt x="838200" y="955547"/>
                </a:lnTo>
                <a:lnTo>
                  <a:pt x="825500" y="949451"/>
                </a:lnTo>
                <a:lnTo>
                  <a:pt x="825500" y="938021"/>
                </a:lnTo>
                <a:lnTo>
                  <a:pt x="812800" y="931163"/>
                </a:lnTo>
                <a:lnTo>
                  <a:pt x="812800" y="905256"/>
                </a:lnTo>
                <a:lnTo>
                  <a:pt x="800100" y="897635"/>
                </a:lnTo>
                <a:lnTo>
                  <a:pt x="800100" y="845819"/>
                </a:lnTo>
                <a:lnTo>
                  <a:pt x="221519" y="681888"/>
                </a:lnTo>
                <a:lnTo>
                  <a:pt x="114300" y="691895"/>
                </a:lnTo>
                <a:lnTo>
                  <a:pt x="114300" y="693794"/>
                </a:lnTo>
                <a:lnTo>
                  <a:pt x="762000" y="877274"/>
                </a:lnTo>
                <a:lnTo>
                  <a:pt x="762000" y="861821"/>
                </a:lnTo>
                <a:lnTo>
                  <a:pt x="774700" y="880871"/>
                </a:lnTo>
                <a:lnTo>
                  <a:pt x="774700" y="930891"/>
                </a:lnTo>
                <a:lnTo>
                  <a:pt x="787400" y="958829"/>
                </a:lnTo>
                <a:lnTo>
                  <a:pt x="800100" y="983983"/>
                </a:lnTo>
                <a:lnTo>
                  <a:pt x="825500" y="1007363"/>
                </a:lnTo>
                <a:lnTo>
                  <a:pt x="838200" y="1012697"/>
                </a:lnTo>
                <a:close/>
              </a:path>
              <a:path w="2667000" h="1050925">
                <a:moveTo>
                  <a:pt x="825500" y="111251"/>
                </a:moveTo>
                <a:lnTo>
                  <a:pt x="825500" y="48767"/>
                </a:lnTo>
                <a:lnTo>
                  <a:pt x="800100" y="70911"/>
                </a:lnTo>
                <a:lnTo>
                  <a:pt x="787400" y="94830"/>
                </a:lnTo>
                <a:lnTo>
                  <a:pt x="774700" y="121055"/>
                </a:lnTo>
                <a:lnTo>
                  <a:pt x="762000" y="150113"/>
                </a:lnTo>
                <a:lnTo>
                  <a:pt x="762000" y="589463"/>
                </a:lnTo>
                <a:lnTo>
                  <a:pt x="774700" y="588263"/>
                </a:lnTo>
                <a:lnTo>
                  <a:pt x="774700" y="630258"/>
                </a:lnTo>
                <a:lnTo>
                  <a:pt x="800100" y="627887"/>
                </a:lnTo>
                <a:lnTo>
                  <a:pt x="800100" y="152399"/>
                </a:lnTo>
                <a:lnTo>
                  <a:pt x="812800" y="144017"/>
                </a:lnTo>
                <a:lnTo>
                  <a:pt x="812800" y="118871"/>
                </a:lnTo>
                <a:lnTo>
                  <a:pt x="825500" y="111251"/>
                </a:lnTo>
                <a:close/>
              </a:path>
              <a:path w="2667000" h="1050925">
                <a:moveTo>
                  <a:pt x="774700" y="630258"/>
                </a:moveTo>
                <a:lnTo>
                  <a:pt x="774700" y="588263"/>
                </a:lnTo>
                <a:lnTo>
                  <a:pt x="762000" y="608837"/>
                </a:lnTo>
                <a:lnTo>
                  <a:pt x="762000" y="631443"/>
                </a:lnTo>
                <a:lnTo>
                  <a:pt x="774700" y="630258"/>
                </a:lnTo>
                <a:close/>
              </a:path>
              <a:path w="2667000" h="1050925">
                <a:moveTo>
                  <a:pt x="774700" y="880871"/>
                </a:moveTo>
                <a:lnTo>
                  <a:pt x="762000" y="861821"/>
                </a:lnTo>
                <a:lnTo>
                  <a:pt x="762000" y="877274"/>
                </a:lnTo>
                <a:lnTo>
                  <a:pt x="774700" y="880871"/>
                </a:lnTo>
                <a:close/>
              </a:path>
              <a:path w="2667000" h="1050925">
                <a:moveTo>
                  <a:pt x="774700" y="930891"/>
                </a:moveTo>
                <a:lnTo>
                  <a:pt x="774700" y="880871"/>
                </a:lnTo>
                <a:lnTo>
                  <a:pt x="762000" y="877274"/>
                </a:lnTo>
                <a:lnTo>
                  <a:pt x="762000" y="899159"/>
                </a:lnTo>
                <a:lnTo>
                  <a:pt x="774700" y="930891"/>
                </a:lnTo>
                <a:close/>
              </a:path>
              <a:path w="2667000" h="1050925">
                <a:moveTo>
                  <a:pt x="825500" y="117347"/>
                </a:moveTo>
                <a:lnTo>
                  <a:pt x="812800" y="118871"/>
                </a:lnTo>
                <a:lnTo>
                  <a:pt x="812800" y="124967"/>
                </a:lnTo>
                <a:lnTo>
                  <a:pt x="825500" y="117347"/>
                </a:lnTo>
                <a:close/>
              </a:path>
              <a:path w="2667000" h="1050925">
                <a:moveTo>
                  <a:pt x="825500" y="931926"/>
                </a:moveTo>
                <a:lnTo>
                  <a:pt x="812800" y="925068"/>
                </a:lnTo>
                <a:lnTo>
                  <a:pt x="812800" y="931163"/>
                </a:lnTo>
                <a:lnTo>
                  <a:pt x="825500" y="931926"/>
                </a:lnTo>
                <a:close/>
              </a:path>
              <a:path w="2667000" h="1050925">
                <a:moveTo>
                  <a:pt x="2667000" y="870965"/>
                </a:moveTo>
                <a:lnTo>
                  <a:pt x="2667000" y="179069"/>
                </a:lnTo>
                <a:lnTo>
                  <a:pt x="2654300" y="131373"/>
                </a:lnTo>
                <a:lnTo>
                  <a:pt x="2641600" y="88341"/>
                </a:lnTo>
                <a:lnTo>
                  <a:pt x="2603500" y="51830"/>
                </a:lnTo>
                <a:lnTo>
                  <a:pt x="2565400" y="23698"/>
                </a:lnTo>
                <a:lnTo>
                  <a:pt x="2527300" y="5802"/>
                </a:lnTo>
                <a:lnTo>
                  <a:pt x="2476500" y="0"/>
                </a:lnTo>
                <a:lnTo>
                  <a:pt x="952500" y="0"/>
                </a:lnTo>
                <a:lnTo>
                  <a:pt x="914400" y="2144"/>
                </a:lnTo>
                <a:lnTo>
                  <a:pt x="889000" y="9458"/>
                </a:lnTo>
                <a:lnTo>
                  <a:pt x="863600" y="21377"/>
                </a:lnTo>
                <a:lnTo>
                  <a:pt x="838200" y="37337"/>
                </a:lnTo>
                <a:lnTo>
                  <a:pt x="825500" y="42671"/>
                </a:lnTo>
                <a:lnTo>
                  <a:pt x="825500" y="100583"/>
                </a:lnTo>
                <a:lnTo>
                  <a:pt x="838200" y="94487"/>
                </a:lnTo>
                <a:lnTo>
                  <a:pt x="838200" y="84581"/>
                </a:lnTo>
                <a:lnTo>
                  <a:pt x="850900" y="78485"/>
                </a:lnTo>
                <a:lnTo>
                  <a:pt x="850900" y="74675"/>
                </a:lnTo>
                <a:lnTo>
                  <a:pt x="863600" y="70103"/>
                </a:lnTo>
                <a:lnTo>
                  <a:pt x="863600" y="66293"/>
                </a:lnTo>
                <a:lnTo>
                  <a:pt x="876300" y="61721"/>
                </a:lnTo>
                <a:lnTo>
                  <a:pt x="876300" y="58673"/>
                </a:lnTo>
                <a:lnTo>
                  <a:pt x="889000" y="54863"/>
                </a:lnTo>
                <a:lnTo>
                  <a:pt x="889000" y="52577"/>
                </a:lnTo>
                <a:lnTo>
                  <a:pt x="901700" y="49529"/>
                </a:lnTo>
                <a:lnTo>
                  <a:pt x="901700" y="47243"/>
                </a:lnTo>
                <a:lnTo>
                  <a:pt x="914400" y="44957"/>
                </a:lnTo>
                <a:lnTo>
                  <a:pt x="914400" y="44195"/>
                </a:lnTo>
                <a:lnTo>
                  <a:pt x="927100" y="42671"/>
                </a:lnTo>
                <a:lnTo>
                  <a:pt x="927100" y="41909"/>
                </a:lnTo>
                <a:lnTo>
                  <a:pt x="939800" y="41147"/>
                </a:lnTo>
                <a:lnTo>
                  <a:pt x="2489200" y="41147"/>
                </a:lnTo>
                <a:lnTo>
                  <a:pt x="2514600" y="44195"/>
                </a:lnTo>
                <a:lnTo>
                  <a:pt x="2514600" y="44957"/>
                </a:lnTo>
                <a:lnTo>
                  <a:pt x="2527300" y="47243"/>
                </a:lnTo>
                <a:lnTo>
                  <a:pt x="2527300" y="49529"/>
                </a:lnTo>
                <a:lnTo>
                  <a:pt x="2540000" y="52577"/>
                </a:lnTo>
                <a:lnTo>
                  <a:pt x="2540000" y="54863"/>
                </a:lnTo>
                <a:lnTo>
                  <a:pt x="2552700" y="58673"/>
                </a:lnTo>
                <a:lnTo>
                  <a:pt x="2552700" y="61721"/>
                </a:lnTo>
                <a:lnTo>
                  <a:pt x="2565400" y="66293"/>
                </a:lnTo>
                <a:lnTo>
                  <a:pt x="2565400" y="70103"/>
                </a:lnTo>
                <a:lnTo>
                  <a:pt x="2578100" y="74675"/>
                </a:lnTo>
                <a:lnTo>
                  <a:pt x="2578100" y="83819"/>
                </a:lnTo>
                <a:lnTo>
                  <a:pt x="2590800" y="89915"/>
                </a:lnTo>
                <a:lnTo>
                  <a:pt x="2590800" y="94487"/>
                </a:lnTo>
                <a:lnTo>
                  <a:pt x="2603500" y="100583"/>
                </a:lnTo>
                <a:lnTo>
                  <a:pt x="2603500" y="117347"/>
                </a:lnTo>
                <a:lnTo>
                  <a:pt x="2616200" y="124967"/>
                </a:lnTo>
                <a:lnTo>
                  <a:pt x="2616200" y="150875"/>
                </a:lnTo>
                <a:lnTo>
                  <a:pt x="2628900" y="159257"/>
                </a:lnTo>
                <a:lnTo>
                  <a:pt x="2628900" y="976765"/>
                </a:lnTo>
                <a:lnTo>
                  <a:pt x="2641600" y="958926"/>
                </a:lnTo>
                <a:lnTo>
                  <a:pt x="2654300" y="917201"/>
                </a:lnTo>
                <a:lnTo>
                  <a:pt x="2667000" y="870965"/>
                </a:lnTo>
                <a:close/>
              </a:path>
              <a:path w="2667000" h="1050925">
                <a:moveTo>
                  <a:pt x="850900" y="83819"/>
                </a:moveTo>
                <a:lnTo>
                  <a:pt x="838200" y="84581"/>
                </a:lnTo>
                <a:lnTo>
                  <a:pt x="838200" y="89915"/>
                </a:lnTo>
                <a:lnTo>
                  <a:pt x="850900" y="83819"/>
                </a:lnTo>
                <a:close/>
              </a:path>
              <a:path w="2667000" h="1050925">
                <a:moveTo>
                  <a:pt x="850900" y="966215"/>
                </a:moveTo>
                <a:lnTo>
                  <a:pt x="838200" y="960119"/>
                </a:lnTo>
                <a:lnTo>
                  <a:pt x="838200" y="965454"/>
                </a:lnTo>
                <a:lnTo>
                  <a:pt x="850900" y="966215"/>
                </a:lnTo>
                <a:close/>
              </a:path>
              <a:path w="2667000" h="1050925">
                <a:moveTo>
                  <a:pt x="2514600" y="1045864"/>
                </a:moveTo>
                <a:lnTo>
                  <a:pt x="2514600" y="1005839"/>
                </a:lnTo>
                <a:lnTo>
                  <a:pt x="2501900" y="1007363"/>
                </a:lnTo>
                <a:lnTo>
                  <a:pt x="2489200" y="1008125"/>
                </a:lnTo>
                <a:lnTo>
                  <a:pt x="2489200" y="1008887"/>
                </a:lnTo>
                <a:lnTo>
                  <a:pt x="939800" y="1008888"/>
                </a:lnTo>
                <a:lnTo>
                  <a:pt x="927100" y="1008126"/>
                </a:lnTo>
                <a:lnTo>
                  <a:pt x="927100" y="1007363"/>
                </a:lnTo>
                <a:lnTo>
                  <a:pt x="914400" y="1005839"/>
                </a:lnTo>
                <a:lnTo>
                  <a:pt x="914400" y="1004316"/>
                </a:lnTo>
                <a:lnTo>
                  <a:pt x="901700" y="1002029"/>
                </a:lnTo>
                <a:lnTo>
                  <a:pt x="901700" y="1000506"/>
                </a:lnTo>
                <a:lnTo>
                  <a:pt x="889000" y="997457"/>
                </a:lnTo>
                <a:lnTo>
                  <a:pt x="889000" y="994409"/>
                </a:lnTo>
                <a:lnTo>
                  <a:pt x="876300" y="990600"/>
                </a:lnTo>
                <a:lnTo>
                  <a:pt x="876300" y="987551"/>
                </a:lnTo>
                <a:lnTo>
                  <a:pt x="863600" y="983741"/>
                </a:lnTo>
                <a:lnTo>
                  <a:pt x="863600" y="979932"/>
                </a:lnTo>
                <a:lnTo>
                  <a:pt x="850900" y="974597"/>
                </a:lnTo>
                <a:lnTo>
                  <a:pt x="850900" y="970788"/>
                </a:lnTo>
                <a:lnTo>
                  <a:pt x="838200" y="965454"/>
                </a:lnTo>
                <a:lnTo>
                  <a:pt x="838200" y="1018032"/>
                </a:lnTo>
                <a:lnTo>
                  <a:pt x="889000" y="1040732"/>
                </a:lnTo>
                <a:lnTo>
                  <a:pt x="927100" y="1047508"/>
                </a:lnTo>
                <a:lnTo>
                  <a:pt x="927100" y="1008126"/>
                </a:lnTo>
                <a:lnTo>
                  <a:pt x="939800" y="1008126"/>
                </a:lnTo>
                <a:lnTo>
                  <a:pt x="939800" y="1049767"/>
                </a:lnTo>
                <a:lnTo>
                  <a:pt x="990600" y="1050652"/>
                </a:lnTo>
                <a:lnTo>
                  <a:pt x="1041400" y="1048903"/>
                </a:lnTo>
                <a:lnTo>
                  <a:pt x="1092200" y="1050036"/>
                </a:lnTo>
                <a:lnTo>
                  <a:pt x="2489200" y="1050035"/>
                </a:lnTo>
                <a:lnTo>
                  <a:pt x="2514600" y="1045864"/>
                </a:lnTo>
                <a:close/>
              </a:path>
              <a:path w="2667000" h="1050925">
                <a:moveTo>
                  <a:pt x="939800" y="41147"/>
                </a:moveTo>
                <a:lnTo>
                  <a:pt x="927100" y="41909"/>
                </a:lnTo>
                <a:lnTo>
                  <a:pt x="927100" y="42671"/>
                </a:lnTo>
                <a:lnTo>
                  <a:pt x="939800" y="41147"/>
                </a:lnTo>
                <a:close/>
              </a:path>
              <a:path w="2667000" h="1050925">
                <a:moveTo>
                  <a:pt x="2514600" y="45719"/>
                </a:moveTo>
                <a:lnTo>
                  <a:pt x="2514600" y="44195"/>
                </a:lnTo>
                <a:lnTo>
                  <a:pt x="2501900" y="43433"/>
                </a:lnTo>
                <a:lnTo>
                  <a:pt x="2514600" y="45719"/>
                </a:lnTo>
                <a:close/>
              </a:path>
              <a:path w="2667000" h="1050925">
                <a:moveTo>
                  <a:pt x="2628900" y="976765"/>
                </a:moveTo>
                <a:lnTo>
                  <a:pt x="2628900" y="890777"/>
                </a:lnTo>
                <a:lnTo>
                  <a:pt x="2616200" y="898397"/>
                </a:lnTo>
                <a:lnTo>
                  <a:pt x="2616200" y="925067"/>
                </a:lnTo>
                <a:lnTo>
                  <a:pt x="2603500" y="931926"/>
                </a:lnTo>
                <a:lnTo>
                  <a:pt x="2603500" y="949451"/>
                </a:lnTo>
                <a:lnTo>
                  <a:pt x="2590800" y="955547"/>
                </a:lnTo>
                <a:lnTo>
                  <a:pt x="2590800" y="960119"/>
                </a:lnTo>
                <a:lnTo>
                  <a:pt x="2578100" y="966215"/>
                </a:lnTo>
                <a:lnTo>
                  <a:pt x="2578100" y="974597"/>
                </a:lnTo>
                <a:lnTo>
                  <a:pt x="2565400" y="979932"/>
                </a:lnTo>
                <a:lnTo>
                  <a:pt x="2565400" y="983741"/>
                </a:lnTo>
                <a:lnTo>
                  <a:pt x="2552700" y="987551"/>
                </a:lnTo>
                <a:lnTo>
                  <a:pt x="2552700" y="990599"/>
                </a:lnTo>
                <a:lnTo>
                  <a:pt x="2540000" y="994409"/>
                </a:lnTo>
                <a:lnTo>
                  <a:pt x="2540000" y="997457"/>
                </a:lnTo>
                <a:lnTo>
                  <a:pt x="2527300" y="1000505"/>
                </a:lnTo>
                <a:lnTo>
                  <a:pt x="2527300" y="1002029"/>
                </a:lnTo>
                <a:lnTo>
                  <a:pt x="2514600" y="1004315"/>
                </a:lnTo>
                <a:lnTo>
                  <a:pt x="2501900" y="1005839"/>
                </a:lnTo>
                <a:lnTo>
                  <a:pt x="2514600" y="1005839"/>
                </a:lnTo>
                <a:lnTo>
                  <a:pt x="2514600" y="1045864"/>
                </a:lnTo>
                <a:lnTo>
                  <a:pt x="2540000" y="1041693"/>
                </a:lnTo>
                <a:lnTo>
                  <a:pt x="2578100" y="1022705"/>
                </a:lnTo>
                <a:lnTo>
                  <a:pt x="2616200" y="994605"/>
                </a:lnTo>
                <a:lnTo>
                  <a:pt x="2628900" y="976765"/>
                </a:lnTo>
                <a:close/>
              </a:path>
              <a:path w="2667000" h="1050925">
                <a:moveTo>
                  <a:pt x="2603500" y="106679"/>
                </a:moveTo>
                <a:lnTo>
                  <a:pt x="2603500" y="100583"/>
                </a:lnTo>
                <a:lnTo>
                  <a:pt x="2590800" y="99821"/>
                </a:lnTo>
                <a:lnTo>
                  <a:pt x="2603500" y="106679"/>
                </a:lnTo>
                <a:close/>
              </a:path>
              <a:path w="2667000" h="1050925">
                <a:moveTo>
                  <a:pt x="2603500" y="949451"/>
                </a:moveTo>
                <a:lnTo>
                  <a:pt x="2603500" y="943355"/>
                </a:lnTo>
                <a:lnTo>
                  <a:pt x="2590800" y="950213"/>
                </a:lnTo>
                <a:lnTo>
                  <a:pt x="2603500" y="949451"/>
                </a:lnTo>
                <a:close/>
              </a:path>
            </a:pathLst>
          </a:custGeom>
          <a:solidFill>
            <a:srgbClr val="009D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778885" y="2255011"/>
            <a:ext cx="1180465" cy="4864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空队列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988449" y="4555235"/>
            <a:ext cx="544830" cy="494030"/>
          </a:xfrm>
          <a:custGeom>
            <a:avLst/>
            <a:gdLst/>
            <a:ahLst/>
            <a:cxnLst/>
            <a:rect l="l" t="t" r="r" b="b"/>
            <a:pathLst>
              <a:path w="544829" h="494029">
                <a:moveTo>
                  <a:pt x="0" y="0"/>
                </a:moveTo>
                <a:lnTo>
                  <a:pt x="0" y="493775"/>
                </a:lnTo>
                <a:lnTo>
                  <a:pt x="544829" y="493775"/>
                </a:lnTo>
                <a:lnTo>
                  <a:pt x="54482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533279" y="4539996"/>
            <a:ext cx="0" cy="524510"/>
          </a:xfrm>
          <a:custGeom>
            <a:avLst/>
            <a:gdLst/>
            <a:ahLst/>
            <a:cxnLst/>
            <a:rect l="l" t="t" r="r" b="b"/>
            <a:pathLst>
              <a:path h="524510">
                <a:moveTo>
                  <a:pt x="0" y="0"/>
                </a:moveTo>
                <a:lnTo>
                  <a:pt x="0" y="524256"/>
                </a:lnTo>
              </a:path>
            </a:pathLst>
          </a:custGeom>
          <a:ln w="137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988449" y="4539996"/>
            <a:ext cx="0" cy="524510"/>
          </a:xfrm>
          <a:custGeom>
            <a:avLst/>
            <a:gdLst/>
            <a:ahLst/>
            <a:cxnLst/>
            <a:rect l="l" t="t" r="r" b="b"/>
            <a:pathLst>
              <a:path h="524510">
                <a:moveTo>
                  <a:pt x="0" y="0"/>
                </a:moveTo>
                <a:lnTo>
                  <a:pt x="0" y="524256"/>
                </a:lnTo>
              </a:path>
            </a:pathLst>
          </a:custGeom>
          <a:ln w="308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76585" y="4539996"/>
            <a:ext cx="0" cy="524510"/>
          </a:xfrm>
          <a:custGeom>
            <a:avLst/>
            <a:gdLst/>
            <a:ahLst/>
            <a:cxnLst/>
            <a:rect l="l" t="t" r="r" b="b"/>
            <a:pathLst>
              <a:path h="524510">
                <a:moveTo>
                  <a:pt x="0" y="0"/>
                </a:moveTo>
                <a:lnTo>
                  <a:pt x="0" y="524256"/>
                </a:lnTo>
              </a:path>
            </a:pathLst>
          </a:custGeom>
          <a:ln w="308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973209" y="4555235"/>
            <a:ext cx="1118870" cy="0"/>
          </a:xfrm>
          <a:custGeom>
            <a:avLst/>
            <a:gdLst/>
            <a:ahLst/>
            <a:cxnLst/>
            <a:rect l="l" t="t" r="r" b="b"/>
            <a:pathLst>
              <a:path w="1118870">
                <a:moveTo>
                  <a:pt x="0" y="0"/>
                </a:moveTo>
                <a:lnTo>
                  <a:pt x="1118616" y="0"/>
                </a:lnTo>
              </a:path>
            </a:pathLst>
          </a:custGeom>
          <a:ln w="308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73209" y="5049011"/>
            <a:ext cx="1118870" cy="0"/>
          </a:xfrm>
          <a:custGeom>
            <a:avLst/>
            <a:gdLst/>
            <a:ahLst/>
            <a:cxnLst/>
            <a:rect l="l" t="t" r="r" b="b"/>
            <a:pathLst>
              <a:path w="1118870">
                <a:moveTo>
                  <a:pt x="0" y="0"/>
                </a:moveTo>
                <a:lnTo>
                  <a:pt x="1118616" y="0"/>
                </a:lnTo>
              </a:path>
            </a:pathLst>
          </a:custGeom>
          <a:ln w="308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920375" y="4747259"/>
            <a:ext cx="622300" cy="82550"/>
          </a:xfrm>
          <a:custGeom>
            <a:avLst/>
            <a:gdLst/>
            <a:ahLst/>
            <a:cxnLst/>
            <a:rect l="l" t="t" r="r" b="b"/>
            <a:pathLst>
              <a:path w="622300" h="82550">
                <a:moveTo>
                  <a:pt x="553212" y="54863"/>
                </a:moveTo>
                <a:lnTo>
                  <a:pt x="553212" y="27431"/>
                </a:lnTo>
                <a:lnTo>
                  <a:pt x="0" y="27431"/>
                </a:lnTo>
                <a:lnTo>
                  <a:pt x="0" y="54863"/>
                </a:lnTo>
                <a:lnTo>
                  <a:pt x="553212" y="54863"/>
                </a:lnTo>
                <a:close/>
              </a:path>
              <a:path w="622300" h="82550">
                <a:moveTo>
                  <a:pt x="621792" y="41148"/>
                </a:moveTo>
                <a:lnTo>
                  <a:pt x="539496" y="0"/>
                </a:lnTo>
                <a:lnTo>
                  <a:pt x="539496" y="27431"/>
                </a:lnTo>
                <a:lnTo>
                  <a:pt x="553212" y="27431"/>
                </a:lnTo>
                <a:lnTo>
                  <a:pt x="553212" y="75437"/>
                </a:lnTo>
                <a:lnTo>
                  <a:pt x="621792" y="41148"/>
                </a:lnTo>
                <a:close/>
              </a:path>
              <a:path w="622300" h="82550">
                <a:moveTo>
                  <a:pt x="553212" y="75437"/>
                </a:moveTo>
                <a:lnTo>
                  <a:pt x="553212" y="54863"/>
                </a:lnTo>
                <a:lnTo>
                  <a:pt x="539496" y="54863"/>
                </a:lnTo>
                <a:lnTo>
                  <a:pt x="539496" y="82295"/>
                </a:lnTo>
                <a:lnTo>
                  <a:pt x="553212" y="754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086997" y="4539996"/>
            <a:ext cx="0" cy="524510"/>
          </a:xfrm>
          <a:custGeom>
            <a:avLst/>
            <a:gdLst/>
            <a:ahLst/>
            <a:cxnLst/>
            <a:rect l="l" t="t" r="r" b="b"/>
            <a:pathLst>
              <a:path h="524510">
                <a:moveTo>
                  <a:pt x="0" y="0"/>
                </a:moveTo>
                <a:lnTo>
                  <a:pt x="0" y="524256"/>
                </a:lnTo>
              </a:path>
            </a:pathLst>
          </a:custGeom>
          <a:ln w="137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542167" y="4539996"/>
            <a:ext cx="0" cy="524510"/>
          </a:xfrm>
          <a:custGeom>
            <a:avLst/>
            <a:gdLst/>
            <a:ahLst/>
            <a:cxnLst/>
            <a:rect l="l" t="t" r="r" b="b"/>
            <a:pathLst>
              <a:path h="524510">
                <a:moveTo>
                  <a:pt x="0" y="0"/>
                </a:moveTo>
                <a:lnTo>
                  <a:pt x="0" y="524256"/>
                </a:lnTo>
              </a:path>
            </a:pathLst>
          </a:custGeom>
          <a:ln w="308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630303" y="4539996"/>
            <a:ext cx="0" cy="524510"/>
          </a:xfrm>
          <a:custGeom>
            <a:avLst/>
            <a:gdLst/>
            <a:ahLst/>
            <a:cxnLst/>
            <a:rect l="l" t="t" r="r" b="b"/>
            <a:pathLst>
              <a:path h="524510">
                <a:moveTo>
                  <a:pt x="0" y="0"/>
                </a:moveTo>
                <a:lnTo>
                  <a:pt x="0" y="524256"/>
                </a:lnTo>
              </a:path>
            </a:pathLst>
          </a:custGeom>
          <a:ln w="308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526927" y="4555235"/>
            <a:ext cx="1118870" cy="0"/>
          </a:xfrm>
          <a:custGeom>
            <a:avLst/>
            <a:gdLst/>
            <a:ahLst/>
            <a:cxnLst/>
            <a:rect l="l" t="t" r="r" b="b"/>
            <a:pathLst>
              <a:path w="1118870">
                <a:moveTo>
                  <a:pt x="0" y="0"/>
                </a:moveTo>
                <a:lnTo>
                  <a:pt x="1118616" y="0"/>
                </a:lnTo>
              </a:path>
            </a:pathLst>
          </a:custGeom>
          <a:ln w="308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526927" y="5049011"/>
            <a:ext cx="1118870" cy="0"/>
          </a:xfrm>
          <a:custGeom>
            <a:avLst/>
            <a:gdLst/>
            <a:ahLst/>
            <a:cxnLst/>
            <a:rect l="l" t="t" r="r" b="b"/>
            <a:pathLst>
              <a:path w="1118870">
                <a:moveTo>
                  <a:pt x="0" y="0"/>
                </a:moveTo>
                <a:lnTo>
                  <a:pt x="1118616" y="0"/>
                </a:lnTo>
              </a:path>
            </a:pathLst>
          </a:custGeom>
          <a:ln w="308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557585" y="4570729"/>
            <a:ext cx="52260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90"/>
              </a:spcBef>
            </a:pPr>
            <a:r>
              <a:rPr sz="2600" spc="-10" dirty="0">
                <a:latin typeface="Constantia"/>
                <a:cs typeface="Constantia"/>
              </a:rPr>
              <a:t>a1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397131" y="4747259"/>
            <a:ext cx="622935" cy="82550"/>
          </a:xfrm>
          <a:custGeom>
            <a:avLst/>
            <a:gdLst/>
            <a:ahLst/>
            <a:cxnLst/>
            <a:rect l="l" t="t" r="r" b="b"/>
            <a:pathLst>
              <a:path w="622935" h="82550">
                <a:moveTo>
                  <a:pt x="553974" y="54863"/>
                </a:moveTo>
                <a:lnTo>
                  <a:pt x="553974" y="27431"/>
                </a:lnTo>
                <a:lnTo>
                  <a:pt x="0" y="27432"/>
                </a:lnTo>
                <a:lnTo>
                  <a:pt x="0" y="54864"/>
                </a:lnTo>
                <a:lnTo>
                  <a:pt x="553974" y="54863"/>
                </a:lnTo>
                <a:close/>
              </a:path>
              <a:path w="622935" h="82550">
                <a:moveTo>
                  <a:pt x="622553" y="41148"/>
                </a:moveTo>
                <a:lnTo>
                  <a:pt x="540258" y="0"/>
                </a:lnTo>
                <a:lnTo>
                  <a:pt x="540258" y="27431"/>
                </a:lnTo>
                <a:lnTo>
                  <a:pt x="553974" y="27431"/>
                </a:lnTo>
                <a:lnTo>
                  <a:pt x="553974" y="75437"/>
                </a:lnTo>
                <a:lnTo>
                  <a:pt x="622553" y="41148"/>
                </a:lnTo>
                <a:close/>
              </a:path>
              <a:path w="622935" h="82550">
                <a:moveTo>
                  <a:pt x="553974" y="75437"/>
                </a:moveTo>
                <a:lnTo>
                  <a:pt x="553974" y="54863"/>
                </a:lnTo>
                <a:lnTo>
                  <a:pt x="540258" y="54863"/>
                </a:lnTo>
                <a:lnTo>
                  <a:pt x="540258" y="82295"/>
                </a:lnTo>
                <a:lnTo>
                  <a:pt x="553974" y="754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564515" y="4539996"/>
            <a:ext cx="0" cy="524510"/>
          </a:xfrm>
          <a:custGeom>
            <a:avLst/>
            <a:gdLst/>
            <a:ahLst/>
            <a:cxnLst/>
            <a:rect l="l" t="t" r="r" b="b"/>
            <a:pathLst>
              <a:path h="524510">
                <a:moveTo>
                  <a:pt x="0" y="0"/>
                </a:moveTo>
                <a:lnTo>
                  <a:pt x="0" y="524256"/>
                </a:lnTo>
              </a:path>
            </a:pathLst>
          </a:custGeom>
          <a:ln w="137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019685" y="4539996"/>
            <a:ext cx="0" cy="524510"/>
          </a:xfrm>
          <a:custGeom>
            <a:avLst/>
            <a:gdLst/>
            <a:ahLst/>
            <a:cxnLst/>
            <a:rect l="l" t="t" r="r" b="b"/>
            <a:pathLst>
              <a:path h="524510">
                <a:moveTo>
                  <a:pt x="0" y="0"/>
                </a:moveTo>
                <a:lnTo>
                  <a:pt x="0" y="524256"/>
                </a:lnTo>
              </a:path>
            </a:pathLst>
          </a:custGeom>
          <a:ln w="308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107059" y="4539996"/>
            <a:ext cx="0" cy="524510"/>
          </a:xfrm>
          <a:custGeom>
            <a:avLst/>
            <a:gdLst/>
            <a:ahLst/>
            <a:cxnLst/>
            <a:rect l="l" t="t" r="r" b="b"/>
            <a:pathLst>
              <a:path h="524510">
                <a:moveTo>
                  <a:pt x="0" y="0"/>
                </a:moveTo>
                <a:lnTo>
                  <a:pt x="0" y="524256"/>
                </a:lnTo>
              </a:path>
            </a:pathLst>
          </a:custGeom>
          <a:ln w="308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003683" y="4555235"/>
            <a:ext cx="1119505" cy="0"/>
          </a:xfrm>
          <a:custGeom>
            <a:avLst/>
            <a:gdLst/>
            <a:ahLst/>
            <a:cxnLst/>
            <a:rect l="l" t="t" r="r" b="b"/>
            <a:pathLst>
              <a:path w="1119504">
                <a:moveTo>
                  <a:pt x="0" y="0"/>
                </a:moveTo>
                <a:lnTo>
                  <a:pt x="1119378" y="0"/>
                </a:lnTo>
              </a:path>
            </a:pathLst>
          </a:custGeom>
          <a:ln w="308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003683" y="5049011"/>
            <a:ext cx="1119505" cy="0"/>
          </a:xfrm>
          <a:custGeom>
            <a:avLst/>
            <a:gdLst/>
            <a:ahLst/>
            <a:cxnLst/>
            <a:rect l="l" t="t" r="r" b="b"/>
            <a:pathLst>
              <a:path w="1119504">
                <a:moveTo>
                  <a:pt x="0" y="0"/>
                </a:moveTo>
                <a:lnTo>
                  <a:pt x="1119378" y="0"/>
                </a:lnTo>
              </a:path>
            </a:pathLst>
          </a:custGeom>
          <a:ln w="308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035103" y="4570729"/>
            <a:ext cx="52260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2550">
              <a:lnSpc>
                <a:spcPct val="100000"/>
              </a:lnSpc>
              <a:spcBef>
                <a:spcPts val="90"/>
              </a:spcBef>
            </a:pPr>
            <a:r>
              <a:rPr sz="2600" spc="-10" dirty="0">
                <a:latin typeface="Constantia"/>
                <a:cs typeface="Constantia"/>
              </a:rPr>
              <a:t>a2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625467" y="4381753"/>
            <a:ext cx="603250" cy="4864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00" b="1" spc="15" dirty="0">
                <a:solidFill>
                  <a:srgbClr val="0000FF"/>
                </a:solidFill>
                <a:latin typeface="Constantia"/>
                <a:cs typeface="Constantia"/>
              </a:rPr>
              <a:t>……</a:t>
            </a:r>
            <a:endParaRPr sz="3000">
              <a:latin typeface="Constantia"/>
              <a:cs typeface="Constantia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951598" y="4747259"/>
            <a:ext cx="622300" cy="82550"/>
          </a:xfrm>
          <a:custGeom>
            <a:avLst/>
            <a:gdLst/>
            <a:ahLst/>
            <a:cxnLst/>
            <a:rect l="l" t="t" r="r" b="b"/>
            <a:pathLst>
              <a:path w="622300" h="82550">
                <a:moveTo>
                  <a:pt x="553212" y="54863"/>
                </a:moveTo>
                <a:lnTo>
                  <a:pt x="553212" y="27431"/>
                </a:lnTo>
                <a:lnTo>
                  <a:pt x="0" y="27431"/>
                </a:lnTo>
                <a:lnTo>
                  <a:pt x="0" y="54863"/>
                </a:lnTo>
                <a:lnTo>
                  <a:pt x="553212" y="54863"/>
                </a:lnTo>
                <a:close/>
              </a:path>
              <a:path w="622300" h="82550">
                <a:moveTo>
                  <a:pt x="621804" y="41148"/>
                </a:moveTo>
                <a:lnTo>
                  <a:pt x="539508" y="0"/>
                </a:lnTo>
                <a:lnTo>
                  <a:pt x="539508" y="27431"/>
                </a:lnTo>
                <a:lnTo>
                  <a:pt x="553212" y="27431"/>
                </a:lnTo>
                <a:lnTo>
                  <a:pt x="553212" y="75444"/>
                </a:lnTo>
                <a:lnTo>
                  <a:pt x="621804" y="41148"/>
                </a:lnTo>
                <a:close/>
              </a:path>
              <a:path w="622300" h="82550">
                <a:moveTo>
                  <a:pt x="553212" y="75444"/>
                </a:moveTo>
                <a:lnTo>
                  <a:pt x="553212" y="54863"/>
                </a:lnTo>
                <a:lnTo>
                  <a:pt x="539508" y="54863"/>
                </a:lnTo>
                <a:lnTo>
                  <a:pt x="539508" y="82295"/>
                </a:lnTo>
                <a:lnTo>
                  <a:pt x="553212" y="754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764153" y="4539996"/>
            <a:ext cx="0" cy="524510"/>
          </a:xfrm>
          <a:custGeom>
            <a:avLst/>
            <a:gdLst/>
            <a:ahLst/>
            <a:cxnLst/>
            <a:rect l="l" t="t" r="r" b="b"/>
            <a:pathLst>
              <a:path h="524510">
                <a:moveTo>
                  <a:pt x="0" y="0"/>
                </a:moveTo>
                <a:lnTo>
                  <a:pt x="0" y="524256"/>
                </a:lnTo>
              </a:path>
            </a:pathLst>
          </a:custGeom>
          <a:ln w="137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127121" y="4539996"/>
            <a:ext cx="0" cy="524510"/>
          </a:xfrm>
          <a:custGeom>
            <a:avLst/>
            <a:gdLst/>
            <a:ahLst/>
            <a:cxnLst/>
            <a:rect l="l" t="t" r="r" b="b"/>
            <a:pathLst>
              <a:path h="524510">
                <a:moveTo>
                  <a:pt x="0" y="0"/>
                </a:moveTo>
                <a:lnTo>
                  <a:pt x="0" y="524256"/>
                </a:lnTo>
              </a:path>
            </a:pathLst>
          </a:custGeom>
          <a:ln w="308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398899" y="4539996"/>
            <a:ext cx="0" cy="524510"/>
          </a:xfrm>
          <a:custGeom>
            <a:avLst/>
            <a:gdLst/>
            <a:ahLst/>
            <a:cxnLst/>
            <a:rect l="l" t="t" r="r" b="b"/>
            <a:pathLst>
              <a:path h="524510">
                <a:moveTo>
                  <a:pt x="0" y="0"/>
                </a:moveTo>
                <a:lnTo>
                  <a:pt x="0" y="524256"/>
                </a:lnTo>
              </a:path>
            </a:pathLst>
          </a:custGeom>
          <a:ln w="308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111881" y="4555235"/>
            <a:ext cx="1302385" cy="0"/>
          </a:xfrm>
          <a:custGeom>
            <a:avLst/>
            <a:gdLst/>
            <a:ahLst/>
            <a:cxnLst/>
            <a:rect l="l" t="t" r="r" b="b"/>
            <a:pathLst>
              <a:path w="1302384">
                <a:moveTo>
                  <a:pt x="0" y="0"/>
                </a:moveTo>
                <a:lnTo>
                  <a:pt x="1302258" y="0"/>
                </a:lnTo>
              </a:path>
            </a:pathLst>
          </a:custGeom>
          <a:ln w="308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111881" y="5049011"/>
            <a:ext cx="1302385" cy="0"/>
          </a:xfrm>
          <a:custGeom>
            <a:avLst/>
            <a:gdLst/>
            <a:ahLst/>
            <a:cxnLst/>
            <a:rect l="l" t="t" r="r" b="b"/>
            <a:pathLst>
              <a:path w="1302384">
                <a:moveTo>
                  <a:pt x="0" y="0"/>
                </a:moveTo>
                <a:lnTo>
                  <a:pt x="1302258" y="0"/>
                </a:lnTo>
              </a:path>
            </a:pathLst>
          </a:custGeom>
          <a:ln w="308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9142539" y="4570729"/>
            <a:ext cx="61531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90"/>
              </a:spcBef>
            </a:pPr>
            <a:r>
              <a:rPr sz="2600" spc="-10" dirty="0">
                <a:latin typeface="Constantia"/>
                <a:cs typeface="Constantia"/>
              </a:rPr>
              <a:t>an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8428367" y="4747259"/>
            <a:ext cx="622300" cy="82550"/>
          </a:xfrm>
          <a:custGeom>
            <a:avLst/>
            <a:gdLst/>
            <a:ahLst/>
            <a:cxnLst/>
            <a:rect l="l" t="t" r="r" b="b"/>
            <a:pathLst>
              <a:path w="622300" h="82550">
                <a:moveTo>
                  <a:pt x="553212" y="54863"/>
                </a:moveTo>
                <a:lnTo>
                  <a:pt x="553212" y="27431"/>
                </a:lnTo>
                <a:lnTo>
                  <a:pt x="0" y="27431"/>
                </a:lnTo>
                <a:lnTo>
                  <a:pt x="0" y="54863"/>
                </a:lnTo>
                <a:lnTo>
                  <a:pt x="553212" y="54863"/>
                </a:lnTo>
                <a:close/>
              </a:path>
              <a:path w="622300" h="82550">
                <a:moveTo>
                  <a:pt x="621779" y="41148"/>
                </a:moveTo>
                <a:lnTo>
                  <a:pt x="539483" y="0"/>
                </a:lnTo>
                <a:lnTo>
                  <a:pt x="539483" y="27431"/>
                </a:lnTo>
                <a:lnTo>
                  <a:pt x="553212" y="27431"/>
                </a:lnTo>
                <a:lnTo>
                  <a:pt x="553212" y="75431"/>
                </a:lnTo>
                <a:lnTo>
                  <a:pt x="621779" y="41148"/>
                </a:lnTo>
                <a:close/>
              </a:path>
              <a:path w="622300" h="82550">
                <a:moveTo>
                  <a:pt x="553212" y="75431"/>
                </a:moveTo>
                <a:lnTo>
                  <a:pt x="553212" y="54863"/>
                </a:lnTo>
                <a:lnTo>
                  <a:pt x="539483" y="54863"/>
                </a:lnTo>
                <a:lnTo>
                  <a:pt x="539483" y="82295"/>
                </a:lnTo>
                <a:lnTo>
                  <a:pt x="553212" y="75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537343" y="4210898"/>
            <a:ext cx="1245870" cy="10375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0700"/>
              </a:lnSpc>
              <a:spcBef>
                <a:spcPts val="95"/>
              </a:spcBef>
            </a:pP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Q.f</a:t>
            </a:r>
            <a:r>
              <a:rPr sz="3000" b="1" spc="-45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ont  </a:t>
            </a:r>
            <a:r>
              <a:rPr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Q.rear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2051189" y="4810505"/>
            <a:ext cx="563880" cy="0"/>
          </a:xfrm>
          <a:custGeom>
            <a:avLst/>
            <a:gdLst/>
            <a:ahLst/>
            <a:cxnLst/>
            <a:rect l="l" t="t" r="r" b="b"/>
            <a:pathLst>
              <a:path w="563880">
                <a:moveTo>
                  <a:pt x="0" y="0"/>
                </a:moveTo>
                <a:lnTo>
                  <a:pt x="563880" y="0"/>
                </a:lnTo>
              </a:path>
            </a:pathLst>
          </a:custGeom>
          <a:ln w="137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066429" y="4151376"/>
            <a:ext cx="0" cy="1351915"/>
          </a:xfrm>
          <a:custGeom>
            <a:avLst/>
            <a:gdLst/>
            <a:ahLst/>
            <a:cxnLst/>
            <a:rect l="l" t="t" r="r" b="b"/>
            <a:pathLst>
              <a:path h="1351914">
                <a:moveTo>
                  <a:pt x="0" y="0"/>
                </a:moveTo>
                <a:lnTo>
                  <a:pt x="0" y="1351788"/>
                </a:lnTo>
              </a:path>
            </a:pathLst>
          </a:custGeom>
          <a:ln w="308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599067" y="4151376"/>
            <a:ext cx="0" cy="1351915"/>
          </a:xfrm>
          <a:custGeom>
            <a:avLst/>
            <a:gdLst/>
            <a:ahLst/>
            <a:cxnLst/>
            <a:rect l="l" t="t" r="r" b="b"/>
            <a:pathLst>
              <a:path h="1351914">
                <a:moveTo>
                  <a:pt x="0" y="0"/>
                </a:moveTo>
                <a:lnTo>
                  <a:pt x="0" y="1351788"/>
                </a:lnTo>
              </a:path>
            </a:pathLst>
          </a:custGeom>
          <a:ln w="308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051189" y="4166615"/>
            <a:ext cx="563880" cy="0"/>
          </a:xfrm>
          <a:custGeom>
            <a:avLst/>
            <a:gdLst/>
            <a:ahLst/>
            <a:cxnLst/>
            <a:rect l="l" t="t" r="r" b="b"/>
            <a:pathLst>
              <a:path w="563880">
                <a:moveTo>
                  <a:pt x="0" y="0"/>
                </a:moveTo>
                <a:lnTo>
                  <a:pt x="563880" y="0"/>
                </a:lnTo>
              </a:path>
            </a:pathLst>
          </a:custGeom>
          <a:ln w="308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051189" y="5487923"/>
            <a:ext cx="563880" cy="0"/>
          </a:xfrm>
          <a:custGeom>
            <a:avLst/>
            <a:gdLst/>
            <a:ahLst/>
            <a:cxnLst/>
            <a:rect l="l" t="t" r="r" b="b"/>
            <a:pathLst>
              <a:path w="563880">
                <a:moveTo>
                  <a:pt x="0" y="0"/>
                </a:moveTo>
                <a:lnTo>
                  <a:pt x="563880" y="0"/>
                </a:lnTo>
              </a:path>
            </a:pathLst>
          </a:custGeom>
          <a:ln w="308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287409" y="4591811"/>
            <a:ext cx="622300" cy="81915"/>
          </a:xfrm>
          <a:custGeom>
            <a:avLst/>
            <a:gdLst/>
            <a:ahLst/>
            <a:cxnLst/>
            <a:rect l="l" t="t" r="r" b="b"/>
            <a:pathLst>
              <a:path w="622300" h="81914">
                <a:moveTo>
                  <a:pt x="553212" y="54101"/>
                </a:moveTo>
                <a:lnTo>
                  <a:pt x="553212" y="27431"/>
                </a:lnTo>
                <a:lnTo>
                  <a:pt x="0" y="26669"/>
                </a:lnTo>
                <a:lnTo>
                  <a:pt x="0" y="54101"/>
                </a:lnTo>
                <a:lnTo>
                  <a:pt x="553212" y="54101"/>
                </a:lnTo>
                <a:close/>
              </a:path>
              <a:path w="622300" h="81914">
                <a:moveTo>
                  <a:pt x="621792" y="40385"/>
                </a:moveTo>
                <a:lnTo>
                  <a:pt x="539495" y="0"/>
                </a:lnTo>
                <a:lnTo>
                  <a:pt x="539495" y="27413"/>
                </a:lnTo>
                <a:lnTo>
                  <a:pt x="553212" y="27431"/>
                </a:lnTo>
                <a:lnTo>
                  <a:pt x="553212" y="74675"/>
                </a:lnTo>
                <a:lnTo>
                  <a:pt x="621792" y="40385"/>
                </a:lnTo>
                <a:close/>
              </a:path>
              <a:path w="622300" h="81914">
                <a:moveTo>
                  <a:pt x="553212" y="74675"/>
                </a:moveTo>
                <a:lnTo>
                  <a:pt x="553212" y="54101"/>
                </a:lnTo>
                <a:lnTo>
                  <a:pt x="539495" y="54101"/>
                </a:lnTo>
                <a:lnTo>
                  <a:pt x="539495" y="81533"/>
                </a:lnTo>
                <a:lnTo>
                  <a:pt x="553212" y="74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366657" y="5333238"/>
            <a:ext cx="6917055" cy="0"/>
          </a:xfrm>
          <a:custGeom>
            <a:avLst/>
            <a:gdLst/>
            <a:ahLst/>
            <a:cxnLst/>
            <a:rect l="l" t="t" r="r" b="b"/>
            <a:pathLst>
              <a:path w="6917055">
                <a:moveTo>
                  <a:pt x="0" y="0"/>
                </a:moveTo>
                <a:lnTo>
                  <a:pt x="6916674" y="0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242170" y="5100065"/>
            <a:ext cx="82308" cy="2331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46</a:t>
            </a:fld>
            <a:endParaRPr spc="5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70305" algn="l"/>
              </a:tabLst>
            </a:pPr>
            <a:r>
              <a:rPr spc="-60" dirty="0"/>
              <a:t>第3</a:t>
            </a:r>
            <a:r>
              <a:rPr spc="-90" dirty="0"/>
              <a:t>章</a:t>
            </a:r>
            <a:r>
              <a:rPr dirty="0"/>
              <a:t>	</a:t>
            </a:r>
            <a:r>
              <a:rPr spc="30" dirty="0"/>
              <a:t>栈和队列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47</a:t>
            </a:fld>
            <a:endParaRPr spc="5" dirty="0"/>
          </a:p>
        </p:txBody>
      </p:sp>
      <p:sp>
        <p:nvSpPr>
          <p:cNvPr id="6" name="object 6"/>
          <p:cNvSpPr txBox="1"/>
          <p:nvPr/>
        </p:nvSpPr>
        <p:spPr>
          <a:xfrm>
            <a:off x="170113" y="151940"/>
            <a:ext cx="8586470" cy="63182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971550" lvl="2" indent="-959485">
              <a:lnSpc>
                <a:spcPct val="100000"/>
              </a:lnSpc>
              <a:spcBef>
                <a:spcPts val="120"/>
              </a:spcBef>
              <a:buFont typeface="Times New Roman"/>
              <a:buAutoNum type="arabicPeriod" startAt="2"/>
              <a:tabLst>
                <a:tab pos="971550" algn="l"/>
                <a:tab pos="972185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链队列</a:t>
            </a:r>
            <a:endParaRPr sz="3000">
              <a:latin typeface="SimSun"/>
              <a:cs typeface="SimSun"/>
            </a:endParaRPr>
          </a:p>
          <a:p>
            <a:pPr marL="956944" lvl="3" indent="-343535">
              <a:lnSpc>
                <a:spcPct val="100000"/>
              </a:lnSpc>
              <a:spcBef>
                <a:spcPts val="2530"/>
              </a:spcBef>
              <a:buSzPct val="96666"/>
              <a:buFont typeface="Wingdings"/>
              <a:buChar char=""/>
              <a:tabLst>
                <a:tab pos="957580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带头结点的链队列初始化</a:t>
            </a:r>
            <a:endParaRPr sz="3000">
              <a:latin typeface="SimSun"/>
              <a:cs typeface="SimSun"/>
            </a:endParaRPr>
          </a:p>
          <a:p>
            <a:pPr marL="1050925">
              <a:lnSpc>
                <a:spcPct val="100000"/>
              </a:lnSpc>
              <a:spcBef>
                <a:spcPts val="1380"/>
              </a:spcBef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Status InitQueue (LinkQueue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&amp;Q)</a:t>
            </a:r>
            <a:r>
              <a:rPr sz="30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{</a:t>
            </a:r>
            <a:endParaRPr sz="3000">
              <a:latin typeface="Times New Roman"/>
              <a:cs typeface="Times New Roman"/>
            </a:endParaRPr>
          </a:p>
          <a:p>
            <a:pPr marL="5272405">
              <a:lnSpc>
                <a:spcPct val="100000"/>
              </a:lnSpc>
              <a:spcBef>
                <a:spcPts val="750"/>
              </a:spcBef>
            </a:pPr>
            <a:r>
              <a:rPr sz="3000" b="1" spc="5" dirty="0">
                <a:latin typeface="Times New Roman"/>
                <a:cs typeface="Times New Roman"/>
              </a:rPr>
              <a:t>//</a:t>
            </a:r>
            <a:r>
              <a:rPr sz="3000" b="1" spc="-80" dirty="0">
                <a:latin typeface="Times New Roman"/>
                <a:cs typeface="Times New Roman"/>
              </a:rPr>
              <a:t> </a:t>
            </a:r>
            <a:r>
              <a:rPr sz="3000" b="1" spc="15" dirty="0">
                <a:latin typeface="SimSun"/>
                <a:cs typeface="SimSun"/>
              </a:rPr>
              <a:t>构造一个空队列</a:t>
            </a:r>
            <a:r>
              <a:rPr sz="3000" b="1" spc="15" dirty="0">
                <a:latin typeface="Times New Roman"/>
                <a:cs typeface="Times New Roman"/>
              </a:rPr>
              <a:t>Q</a:t>
            </a:r>
            <a:endParaRPr sz="3000">
              <a:latin typeface="Times New Roman"/>
              <a:cs typeface="Times New Roman"/>
            </a:endParaRPr>
          </a:p>
          <a:p>
            <a:pPr marL="1242695">
              <a:lnSpc>
                <a:spcPct val="100000"/>
              </a:lnSpc>
              <a:spcBef>
                <a:spcPts val="750"/>
              </a:spcBef>
            </a:pPr>
            <a:r>
              <a:rPr sz="30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Q.front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= </a:t>
            </a:r>
            <a:r>
              <a:rPr sz="30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Q.rear</a:t>
            </a:r>
            <a:r>
              <a:rPr sz="3000" b="1" spc="-7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endParaRPr sz="3000">
              <a:latin typeface="Times New Roman"/>
              <a:cs typeface="Times New Roman"/>
            </a:endParaRPr>
          </a:p>
          <a:p>
            <a:pPr marL="1242695" marR="534670" indent="1151255">
              <a:lnSpc>
                <a:spcPct val="120800"/>
              </a:lnSpc>
              <a:spcBef>
                <a:spcPts val="5"/>
              </a:spcBef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(QueuePtr)malloc(sizeof(QNode));  if </a:t>
            </a:r>
            <a:r>
              <a:rPr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(!Q.front)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exit</a:t>
            </a:r>
            <a:r>
              <a:rPr sz="3000" b="1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(OVERFLOW);</a:t>
            </a:r>
            <a:endParaRPr sz="3000">
              <a:latin typeface="Times New Roman"/>
              <a:cs typeface="Times New Roman"/>
            </a:endParaRPr>
          </a:p>
          <a:p>
            <a:pPr marL="5176520">
              <a:lnSpc>
                <a:spcPct val="100000"/>
              </a:lnSpc>
              <a:spcBef>
                <a:spcPts val="750"/>
              </a:spcBef>
            </a:pPr>
            <a:r>
              <a:rPr sz="3000" b="1" dirty="0">
                <a:latin typeface="Times New Roman"/>
                <a:cs typeface="Times New Roman"/>
              </a:rPr>
              <a:t>//</a:t>
            </a:r>
            <a:r>
              <a:rPr sz="3000" b="1" spc="15" dirty="0">
                <a:latin typeface="SimSun"/>
                <a:cs typeface="SimSun"/>
              </a:rPr>
              <a:t>存储分配失败</a:t>
            </a:r>
            <a:endParaRPr sz="3000">
              <a:latin typeface="SimSun"/>
              <a:cs typeface="SimSun"/>
            </a:endParaRPr>
          </a:p>
          <a:p>
            <a:pPr marL="1243330" marR="3458210">
              <a:lnSpc>
                <a:spcPct val="120800"/>
              </a:lnSpc>
            </a:pPr>
            <a:r>
              <a:rPr sz="3000" b="1" spc="5" dirty="0">
                <a:solidFill>
                  <a:srgbClr val="FF3300"/>
                </a:solidFill>
                <a:latin typeface="Times New Roman"/>
                <a:cs typeface="Times New Roman"/>
              </a:rPr>
              <a:t>Q.front-&gt;next </a:t>
            </a:r>
            <a:r>
              <a:rPr sz="3000" b="1" spc="10" dirty="0">
                <a:solidFill>
                  <a:srgbClr val="FF3300"/>
                </a:solidFill>
                <a:latin typeface="Times New Roman"/>
                <a:cs typeface="Times New Roman"/>
              </a:rPr>
              <a:t>=</a:t>
            </a:r>
            <a:r>
              <a:rPr sz="3000" b="1" spc="-40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3000" b="1" spc="5" dirty="0">
                <a:solidFill>
                  <a:srgbClr val="FF3300"/>
                </a:solidFill>
                <a:latin typeface="Times New Roman"/>
                <a:cs typeface="Times New Roman"/>
              </a:rPr>
              <a:t>NULL;  </a:t>
            </a:r>
            <a:r>
              <a:rPr sz="30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return</a:t>
            </a:r>
            <a:r>
              <a:rPr sz="3000" b="1" spc="-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OK;</a:t>
            </a:r>
            <a:endParaRPr sz="3000">
              <a:latin typeface="Times New Roman"/>
              <a:cs typeface="Times New Roman"/>
            </a:endParaRPr>
          </a:p>
          <a:p>
            <a:pPr marL="955040">
              <a:lnSpc>
                <a:spcPct val="100000"/>
              </a:lnSpc>
              <a:spcBef>
                <a:spcPts val="760"/>
              </a:spcBef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}</a:t>
            </a:r>
            <a:endParaRPr sz="3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911219" y="82962"/>
            <a:ext cx="2700655" cy="384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25"/>
              </a:lnSpc>
              <a:tabLst>
                <a:tab pos="1157605" algn="l"/>
              </a:tabLst>
            </a:pPr>
            <a:r>
              <a:rPr sz="3000" b="1" spc="-60" dirty="0">
                <a:solidFill>
                  <a:srgbClr val="6500CC"/>
                </a:solidFill>
                <a:latin typeface="Microsoft JhengHei"/>
                <a:cs typeface="Microsoft JhengHei"/>
              </a:rPr>
              <a:t>第3</a:t>
            </a:r>
            <a:r>
              <a:rPr sz="3000" b="1" spc="-90" dirty="0">
                <a:solidFill>
                  <a:srgbClr val="6500CC"/>
                </a:solidFill>
                <a:latin typeface="Microsoft JhengHei"/>
                <a:cs typeface="Microsoft JhengHei"/>
              </a:rPr>
              <a:t>章</a:t>
            </a:r>
            <a:r>
              <a:rPr sz="3000" b="1" dirty="0">
                <a:solidFill>
                  <a:srgbClr val="6500CC"/>
                </a:solidFill>
                <a:latin typeface="Microsoft JhengHei"/>
                <a:cs typeface="Microsoft JhengHei"/>
              </a:rPr>
              <a:t>	</a:t>
            </a:r>
            <a:r>
              <a:rPr sz="3000" b="1" spc="30" dirty="0">
                <a:solidFill>
                  <a:srgbClr val="6500CC"/>
                </a:solidFill>
                <a:latin typeface="Microsoft JhengHei"/>
                <a:cs typeface="Microsoft JhengHei"/>
              </a:rPr>
              <a:t>栈和队列</a:t>
            </a:r>
            <a:endParaRPr sz="3000">
              <a:latin typeface="Microsoft JhengHei"/>
              <a:cs typeface="Microsoft Jheng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57611" y="1475486"/>
            <a:ext cx="530860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dirty="0">
                <a:latin typeface="Microsoft YaHei"/>
                <a:cs typeface="Microsoft YaHei"/>
              </a:rPr>
              <a:t>带头结点的链式队列Q为空的条件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26710" y="3210565"/>
            <a:ext cx="294068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spc="-20" dirty="0">
                <a:latin typeface="Microsoft YaHei"/>
                <a:cs typeface="Microsoft YaHei"/>
              </a:rPr>
              <a:t>Q.front==Q.rear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26710" y="4135627"/>
            <a:ext cx="4021454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spc="-15" dirty="0">
                <a:latin typeface="Microsoft YaHei"/>
                <a:cs typeface="Microsoft YaHei"/>
              </a:rPr>
              <a:t>Q.front-&gt;next==NULL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26710" y="5060689"/>
            <a:ext cx="382905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spc="-20" dirty="0">
                <a:latin typeface="Microsoft YaHei"/>
                <a:cs typeface="Microsoft YaHei"/>
              </a:rPr>
              <a:t>Q.rear-&gt;next==NULL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26710" y="5986535"/>
            <a:ext cx="262572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spc="-15" dirty="0">
                <a:latin typeface="Microsoft YaHei"/>
                <a:cs typeface="Microsoft YaHei"/>
              </a:rPr>
              <a:t>Q.rear==NULL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28051" y="3152394"/>
            <a:ext cx="554990" cy="554990"/>
          </a:xfrm>
          <a:custGeom>
            <a:avLst/>
            <a:gdLst/>
            <a:ahLst/>
            <a:cxnLst/>
            <a:rect l="l" t="t" r="r" b="b"/>
            <a:pathLst>
              <a:path w="554989" h="554989">
                <a:moveTo>
                  <a:pt x="554736" y="277367"/>
                </a:moveTo>
                <a:lnTo>
                  <a:pt x="550266" y="227517"/>
                </a:lnTo>
                <a:lnTo>
                  <a:pt x="537380" y="180595"/>
                </a:lnTo>
                <a:lnTo>
                  <a:pt x="516861" y="137385"/>
                </a:lnTo>
                <a:lnTo>
                  <a:pt x="489494" y="98673"/>
                </a:lnTo>
                <a:lnTo>
                  <a:pt x="456062" y="65241"/>
                </a:lnTo>
                <a:lnTo>
                  <a:pt x="417350" y="37874"/>
                </a:lnTo>
                <a:lnTo>
                  <a:pt x="374140" y="17355"/>
                </a:lnTo>
                <a:lnTo>
                  <a:pt x="327218" y="4469"/>
                </a:lnTo>
                <a:lnTo>
                  <a:pt x="277368" y="0"/>
                </a:lnTo>
                <a:lnTo>
                  <a:pt x="227517" y="4469"/>
                </a:lnTo>
                <a:lnTo>
                  <a:pt x="180595" y="17355"/>
                </a:lnTo>
                <a:lnTo>
                  <a:pt x="137385" y="37874"/>
                </a:lnTo>
                <a:lnTo>
                  <a:pt x="98673" y="65241"/>
                </a:lnTo>
                <a:lnTo>
                  <a:pt x="65241" y="98673"/>
                </a:lnTo>
                <a:lnTo>
                  <a:pt x="37874" y="137385"/>
                </a:lnTo>
                <a:lnTo>
                  <a:pt x="17355" y="180595"/>
                </a:lnTo>
                <a:lnTo>
                  <a:pt x="4469" y="227517"/>
                </a:lnTo>
                <a:lnTo>
                  <a:pt x="0" y="277367"/>
                </a:lnTo>
                <a:lnTo>
                  <a:pt x="4469" y="327218"/>
                </a:lnTo>
                <a:lnTo>
                  <a:pt x="17355" y="374140"/>
                </a:lnTo>
                <a:lnTo>
                  <a:pt x="37874" y="417350"/>
                </a:lnTo>
                <a:lnTo>
                  <a:pt x="65241" y="456062"/>
                </a:lnTo>
                <a:lnTo>
                  <a:pt x="98673" y="489494"/>
                </a:lnTo>
                <a:lnTo>
                  <a:pt x="137385" y="516861"/>
                </a:lnTo>
                <a:lnTo>
                  <a:pt x="180595" y="537380"/>
                </a:lnTo>
                <a:lnTo>
                  <a:pt x="227517" y="550266"/>
                </a:lnTo>
                <a:lnTo>
                  <a:pt x="277368" y="554735"/>
                </a:lnTo>
                <a:lnTo>
                  <a:pt x="327218" y="550266"/>
                </a:lnTo>
                <a:lnTo>
                  <a:pt x="374140" y="537380"/>
                </a:lnTo>
                <a:lnTo>
                  <a:pt x="417350" y="516861"/>
                </a:lnTo>
                <a:lnTo>
                  <a:pt x="456062" y="489494"/>
                </a:lnTo>
                <a:lnTo>
                  <a:pt x="489494" y="456062"/>
                </a:lnTo>
                <a:lnTo>
                  <a:pt x="516861" y="417350"/>
                </a:lnTo>
                <a:lnTo>
                  <a:pt x="537380" y="374140"/>
                </a:lnTo>
                <a:lnTo>
                  <a:pt x="550266" y="327218"/>
                </a:lnTo>
                <a:lnTo>
                  <a:pt x="554736" y="277367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14335" y="3139816"/>
            <a:ext cx="582295" cy="580390"/>
          </a:xfrm>
          <a:custGeom>
            <a:avLst/>
            <a:gdLst/>
            <a:ahLst/>
            <a:cxnLst/>
            <a:rect l="l" t="t" r="r" b="b"/>
            <a:pathLst>
              <a:path w="582294" h="580389">
                <a:moveTo>
                  <a:pt x="582168" y="289945"/>
                </a:moveTo>
                <a:lnTo>
                  <a:pt x="582168" y="274705"/>
                </a:lnTo>
                <a:lnTo>
                  <a:pt x="580644" y="260227"/>
                </a:lnTo>
                <a:lnTo>
                  <a:pt x="572175" y="216861"/>
                </a:lnTo>
                <a:lnTo>
                  <a:pt x="559158" y="177438"/>
                </a:lnTo>
                <a:lnTo>
                  <a:pt x="542025" y="141955"/>
                </a:lnTo>
                <a:lnTo>
                  <a:pt x="497143" y="82815"/>
                </a:lnTo>
                <a:lnTo>
                  <a:pt x="440990" y="39442"/>
                </a:lnTo>
                <a:lnTo>
                  <a:pt x="377030" y="11837"/>
                </a:lnTo>
                <a:lnTo>
                  <a:pt x="308724" y="3"/>
                </a:lnTo>
                <a:lnTo>
                  <a:pt x="274023" y="0"/>
                </a:lnTo>
                <a:lnTo>
                  <a:pt x="239535" y="3939"/>
                </a:lnTo>
                <a:lnTo>
                  <a:pt x="172925" y="23647"/>
                </a:lnTo>
                <a:lnTo>
                  <a:pt x="112356" y="59129"/>
                </a:lnTo>
                <a:lnTo>
                  <a:pt x="61292" y="110386"/>
                </a:lnTo>
                <a:lnTo>
                  <a:pt x="23193" y="177418"/>
                </a:lnTo>
                <a:lnTo>
                  <a:pt x="10088" y="216850"/>
                </a:lnTo>
                <a:lnTo>
                  <a:pt x="1523" y="260227"/>
                </a:lnTo>
                <a:lnTo>
                  <a:pt x="0" y="275467"/>
                </a:lnTo>
                <a:lnTo>
                  <a:pt x="0" y="305185"/>
                </a:lnTo>
                <a:lnTo>
                  <a:pt x="3048" y="334903"/>
                </a:lnTo>
                <a:lnTo>
                  <a:pt x="13753" y="376942"/>
                </a:lnTo>
                <a:lnTo>
                  <a:pt x="27432" y="412073"/>
                </a:lnTo>
                <a:lnTo>
                  <a:pt x="27432" y="276229"/>
                </a:lnTo>
                <a:lnTo>
                  <a:pt x="28956" y="262513"/>
                </a:lnTo>
                <a:lnTo>
                  <a:pt x="37599" y="220560"/>
                </a:lnTo>
                <a:lnTo>
                  <a:pt x="50825" y="182755"/>
                </a:lnTo>
                <a:lnTo>
                  <a:pt x="89145" y="119534"/>
                </a:lnTo>
                <a:lnTo>
                  <a:pt x="140160" y="72744"/>
                </a:lnTo>
                <a:lnTo>
                  <a:pt x="200115" y="42277"/>
                </a:lnTo>
                <a:lnTo>
                  <a:pt x="265257" y="28024"/>
                </a:lnTo>
                <a:lnTo>
                  <a:pt x="298599" y="26945"/>
                </a:lnTo>
                <a:lnTo>
                  <a:pt x="331829" y="29879"/>
                </a:lnTo>
                <a:lnTo>
                  <a:pt x="396077" y="47733"/>
                </a:lnTo>
                <a:lnTo>
                  <a:pt x="454247" y="81479"/>
                </a:lnTo>
                <a:lnTo>
                  <a:pt x="502583" y="131009"/>
                </a:lnTo>
                <a:lnTo>
                  <a:pt x="537331" y="196215"/>
                </a:lnTo>
                <a:lnTo>
                  <a:pt x="548436" y="234664"/>
                </a:lnTo>
                <a:lnTo>
                  <a:pt x="554736" y="276991"/>
                </a:lnTo>
                <a:lnTo>
                  <a:pt x="554736" y="413255"/>
                </a:lnTo>
                <a:lnTo>
                  <a:pt x="556676" y="409440"/>
                </a:lnTo>
                <a:lnTo>
                  <a:pt x="569584" y="372999"/>
                </a:lnTo>
                <a:lnTo>
                  <a:pt x="578214" y="333157"/>
                </a:lnTo>
                <a:lnTo>
                  <a:pt x="582168" y="289945"/>
                </a:lnTo>
                <a:close/>
              </a:path>
              <a:path w="582294" h="580389">
                <a:moveTo>
                  <a:pt x="554736" y="413255"/>
                </a:moveTo>
                <a:lnTo>
                  <a:pt x="554736" y="303661"/>
                </a:lnTo>
                <a:lnTo>
                  <a:pt x="548093" y="346926"/>
                </a:lnTo>
                <a:lnTo>
                  <a:pt x="536372" y="386148"/>
                </a:lnTo>
                <a:lnTo>
                  <a:pt x="520085" y="421302"/>
                </a:lnTo>
                <a:lnTo>
                  <a:pt x="475861" y="479301"/>
                </a:lnTo>
                <a:lnTo>
                  <a:pt x="419523" y="520723"/>
                </a:lnTo>
                <a:lnTo>
                  <a:pt x="355172" y="545366"/>
                </a:lnTo>
                <a:lnTo>
                  <a:pt x="286911" y="553028"/>
                </a:lnTo>
                <a:lnTo>
                  <a:pt x="252595" y="550428"/>
                </a:lnTo>
                <a:lnTo>
                  <a:pt x="186156" y="532241"/>
                </a:lnTo>
                <a:lnTo>
                  <a:pt x="126060" y="496569"/>
                </a:lnTo>
                <a:lnTo>
                  <a:pt x="76406" y="443210"/>
                </a:lnTo>
                <a:lnTo>
                  <a:pt x="56778" y="409835"/>
                </a:lnTo>
                <a:lnTo>
                  <a:pt x="41298" y="371963"/>
                </a:lnTo>
                <a:lnTo>
                  <a:pt x="30480" y="329569"/>
                </a:lnTo>
                <a:lnTo>
                  <a:pt x="27432" y="302899"/>
                </a:lnTo>
                <a:lnTo>
                  <a:pt x="27432" y="412073"/>
                </a:lnTo>
                <a:lnTo>
                  <a:pt x="47033" y="448924"/>
                </a:lnTo>
                <a:lnTo>
                  <a:pt x="93482" y="504982"/>
                </a:lnTo>
                <a:lnTo>
                  <a:pt x="149913" y="545359"/>
                </a:lnTo>
                <a:lnTo>
                  <a:pt x="213138" y="570299"/>
                </a:lnTo>
                <a:lnTo>
                  <a:pt x="279971" y="580047"/>
                </a:lnTo>
                <a:lnTo>
                  <a:pt x="313743" y="579300"/>
                </a:lnTo>
                <a:lnTo>
                  <a:pt x="380010" y="566716"/>
                </a:lnTo>
                <a:lnTo>
                  <a:pt x="441914" y="539550"/>
                </a:lnTo>
                <a:lnTo>
                  <a:pt x="496270" y="498046"/>
                </a:lnTo>
                <a:lnTo>
                  <a:pt x="539889" y="442448"/>
                </a:lnTo>
                <a:lnTo>
                  <a:pt x="554736" y="4132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511179" y="3289808"/>
            <a:ext cx="190500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b="1" spc="20" dirty="0">
                <a:solidFill>
                  <a:srgbClr val="FFFFFF"/>
                </a:solidFill>
                <a:latin typeface="Microsoft YaHei"/>
                <a:cs typeface="Microsoft YaHei"/>
              </a:rPr>
              <a:t>A</a:t>
            </a:r>
            <a:endParaRPr sz="1700">
              <a:latin typeface="Microsoft YaHei"/>
              <a:cs typeface="Microsoft YaHe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28051" y="4077461"/>
            <a:ext cx="554990" cy="554990"/>
          </a:xfrm>
          <a:custGeom>
            <a:avLst/>
            <a:gdLst/>
            <a:ahLst/>
            <a:cxnLst/>
            <a:rect l="l" t="t" r="r" b="b"/>
            <a:pathLst>
              <a:path w="554989" h="554989">
                <a:moveTo>
                  <a:pt x="554736" y="277367"/>
                </a:moveTo>
                <a:lnTo>
                  <a:pt x="550266" y="227517"/>
                </a:lnTo>
                <a:lnTo>
                  <a:pt x="537380" y="180595"/>
                </a:lnTo>
                <a:lnTo>
                  <a:pt x="516861" y="137385"/>
                </a:lnTo>
                <a:lnTo>
                  <a:pt x="489494" y="98673"/>
                </a:lnTo>
                <a:lnTo>
                  <a:pt x="456062" y="65241"/>
                </a:lnTo>
                <a:lnTo>
                  <a:pt x="417350" y="37874"/>
                </a:lnTo>
                <a:lnTo>
                  <a:pt x="374140" y="17355"/>
                </a:lnTo>
                <a:lnTo>
                  <a:pt x="327218" y="4469"/>
                </a:lnTo>
                <a:lnTo>
                  <a:pt x="277368" y="0"/>
                </a:lnTo>
                <a:lnTo>
                  <a:pt x="227517" y="4469"/>
                </a:lnTo>
                <a:lnTo>
                  <a:pt x="180595" y="17355"/>
                </a:lnTo>
                <a:lnTo>
                  <a:pt x="137385" y="37874"/>
                </a:lnTo>
                <a:lnTo>
                  <a:pt x="98673" y="65241"/>
                </a:lnTo>
                <a:lnTo>
                  <a:pt x="65241" y="98673"/>
                </a:lnTo>
                <a:lnTo>
                  <a:pt x="37874" y="137385"/>
                </a:lnTo>
                <a:lnTo>
                  <a:pt x="17355" y="180595"/>
                </a:lnTo>
                <a:lnTo>
                  <a:pt x="4469" y="227517"/>
                </a:lnTo>
                <a:lnTo>
                  <a:pt x="0" y="277367"/>
                </a:lnTo>
                <a:lnTo>
                  <a:pt x="4469" y="327218"/>
                </a:lnTo>
                <a:lnTo>
                  <a:pt x="17355" y="374140"/>
                </a:lnTo>
                <a:lnTo>
                  <a:pt x="37874" y="417350"/>
                </a:lnTo>
                <a:lnTo>
                  <a:pt x="65241" y="456062"/>
                </a:lnTo>
                <a:lnTo>
                  <a:pt x="98673" y="489494"/>
                </a:lnTo>
                <a:lnTo>
                  <a:pt x="137385" y="516861"/>
                </a:lnTo>
                <a:lnTo>
                  <a:pt x="180595" y="537380"/>
                </a:lnTo>
                <a:lnTo>
                  <a:pt x="227517" y="550266"/>
                </a:lnTo>
                <a:lnTo>
                  <a:pt x="277368" y="554735"/>
                </a:lnTo>
                <a:lnTo>
                  <a:pt x="327218" y="550266"/>
                </a:lnTo>
                <a:lnTo>
                  <a:pt x="374140" y="537380"/>
                </a:lnTo>
                <a:lnTo>
                  <a:pt x="417350" y="516861"/>
                </a:lnTo>
                <a:lnTo>
                  <a:pt x="456062" y="489494"/>
                </a:lnTo>
                <a:lnTo>
                  <a:pt x="489494" y="456062"/>
                </a:lnTo>
                <a:lnTo>
                  <a:pt x="516861" y="417350"/>
                </a:lnTo>
                <a:lnTo>
                  <a:pt x="537380" y="374140"/>
                </a:lnTo>
                <a:lnTo>
                  <a:pt x="550266" y="327218"/>
                </a:lnTo>
                <a:lnTo>
                  <a:pt x="554736" y="27736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21193" y="4071803"/>
            <a:ext cx="568960" cy="567055"/>
          </a:xfrm>
          <a:custGeom>
            <a:avLst/>
            <a:gdLst/>
            <a:ahLst/>
            <a:cxnLst/>
            <a:rect l="l" t="t" r="r" b="b"/>
            <a:pathLst>
              <a:path w="568960" h="567054">
                <a:moveTo>
                  <a:pt x="568452" y="283026"/>
                </a:moveTo>
                <a:lnTo>
                  <a:pt x="568452" y="268548"/>
                </a:lnTo>
                <a:lnTo>
                  <a:pt x="567690" y="254070"/>
                </a:lnTo>
                <a:lnTo>
                  <a:pt x="559141" y="211762"/>
                </a:lnTo>
                <a:lnTo>
                  <a:pt x="546202" y="173294"/>
                </a:lnTo>
                <a:lnTo>
                  <a:pt x="529290" y="138666"/>
                </a:lnTo>
                <a:lnTo>
                  <a:pt x="485225" y="80937"/>
                </a:lnTo>
                <a:lnTo>
                  <a:pt x="430294" y="38581"/>
                </a:lnTo>
                <a:lnTo>
                  <a:pt x="367845" y="11606"/>
                </a:lnTo>
                <a:lnTo>
                  <a:pt x="301229" y="20"/>
                </a:lnTo>
                <a:lnTo>
                  <a:pt x="267404" y="0"/>
                </a:lnTo>
                <a:lnTo>
                  <a:pt x="233793" y="3829"/>
                </a:lnTo>
                <a:lnTo>
                  <a:pt x="168886" y="23042"/>
                </a:lnTo>
                <a:lnTo>
                  <a:pt x="109857" y="57664"/>
                </a:lnTo>
                <a:lnTo>
                  <a:pt x="60054" y="107705"/>
                </a:lnTo>
                <a:lnTo>
                  <a:pt x="22827" y="173171"/>
                </a:lnTo>
                <a:lnTo>
                  <a:pt x="9975" y="211691"/>
                </a:lnTo>
                <a:lnTo>
                  <a:pt x="1523" y="254070"/>
                </a:lnTo>
                <a:lnTo>
                  <a:pt x="0" y="268548"/>
                </a:lnTo>
                <a:lnTo>
                  <a:pt x="0" y="298266"/>
                </a:lnTo>
                <a:lnTo>
                  <a:pt x="3048" y="326460"/>
                </a:lnTo>
                <a:lnTo>
                  <a:pt x="13716" y="368148"/>
                </a:lnTo>
                <a:lnTo>
                  <a:pt x="13716" y="269310"/>
                </a:lnTo>
                <a:lnTo>
                  <a:pt x="15239" y="255594"/>
                </a:lnTo>
                <a:lnTo>
                  <a:pt x="24041" y="212523"/>
                </a:lnTo>
                <a:lnTo>
                  <a:pt x="37540" y="173698"/>
                </a:lnTo>
                <a:lnTo>
                  <a:pt x="55255" y="139107"/>
                </a:lnTo>
                <a:lnTo>
                  <a:pt x="101417" y="82576"/>
                </a:lnTo>
                <a:lnTo>
                  <a:pt x="158687" y="42826"/>
                </a:lnTo>
                <a:lnTo>
                  <a:pt x="223225" y="19756"/>
                </a:lnTo>
                <a:lnTo>
                  <a:pt x="291193" y="13264"/>
                </a:lnTo>
                <a:lnTo>
                  <a:pt x="325263" y="16202"/>
                </a:lnTo>
                <a:lnTo>
                  <a:pt x="391175" y="34384"/>
                </a:lnTo>
                <a:lnTo>
                  <a:pt x="450918" y="68888"/>
                </a:lnTo>
                <a:lnTo>
                  <a:pt x="500652" y="119612"/>
                </a:lnTo>
                <a:lnTo>
                  <a:pt x="536538" y="186453"/>
                </a:lnTo>
                <a:lnTo>
                  <a:pt x="548088" y="225886"/>
                </a:lnTo>
                <a:lnTo>
                  <a:pt x="554736" y="269310"/>
                </a:lnTo>
                <a:lnTo>
                  <a:pt x="554736" y="368741"/>
                </a:lnTo>
                <a:lnTo>
                  <a:pt x="555207" y="367466"/>
                </a:lnTo>
                <a:lnTo>
                  <a:pt x="564306" y="327040"/>
                </a:lnTo>
                <a:lnTo>
                  <a:pt x="568452" y="283026"/>
                </a:lnTo>
                <a:close/>
              </a:path>
              <a:path w="568960" h="567054">
                <a:moveTo>
                  <a:pt x="554736" y="368741"/>
                </a:moveTo>
                <a:lnTo>
                  <a:pt x="554736" y="297504"/>
                </a:lnTo>
                <a:lnTo>
                  <a:pt x="548290" y="339959"/>
                </a:lnTo>
                <a:lnTo>
                  <a:pt x="537094" y="378634"/>
                </a:lnTo>
                <a:lnTo>
                  <a:pt x="521601" y="413507"/>
                </a:lnTo>
                <a:lnTo>
                  <a:pt x="479549" y="471757"/>
                </a:lnTo>
                <a:lnTo>
                  <a:pt x="425778" y="514531"/>
                </a:lnTo>
                <a:lnTo>
                  <a:pt x="363933" y="541653"/>
                </a:lnTo>
                <a:lnTo>
                  <a:pt x="297656" y="552945"/>
                </a:lnTo>
                <a:lnTo>
                  <a:pt x="263994" y="552600"/>
                </a:lnTo>
                <a:lnTo>
                  <a:pt x="197903" y="539815"/>
                </a:lnTo>
                <a:lnTo>
                  <a:pt x="136491" y="510757"/>
                </a:lnTo>
                <a:lnTo>
                  <a:pt x="83401" y="465249"/>
                </a:lnTo>
                <a:lnTo>
                  <a:pt x="42277" y="403114"/>
                </a:lnTo>
                <a:lnTo>
                  <a:pt x="27341" y="365755"/>
                </a:lnTo>
                <a:lnTo>
                  <a:pt x="16764" y="324174"/>
                </a:lnTo>
                <a:lnTo>
                  <a:pt x="13716" y="296742"/>
                </a:lnTo>
                <a:lnTo>
                  <a:pt x="13716" y="368148"/>
                </a:lnTo>
                <a:lnTo>
                  <a:pt x="29336" y="407947"/>
                </a:lnTo>
                <a:lnTo>
                  <a:pt x="48535" y="442254"/>
                </a:lnTo>
                <a:lnTo>
                  <a:pt x="96833" y="498170"/>
                </a:lnTo>
                <a:lnTo>
                  <a:pt x="155383" y="537383"/>
                </a:lnTo>
                <a:lnTo>
                  <a:pt x="220648" y="560171"/>
                </a:lnTo>
                <a:lnTo>
                  <a:pt x="289092" y="566811"/>
                </a:lnTo>
                <a:lnTo>
                  <a:pt x="323401" y="564162"/>
                </a:lnTo>
                <a:lnTo>
                  <a:pt x="389982" y="547097"/>
                </a:lnTo>
                <a:lnTo>
                  <a:pt x="450918" y="514561"/>
                </a:lnTo>
                <a:lnTo>
                  <a:pt x="502617" y="466875"/>
                </a:lnTo>
                <a:lnTo>
                  <a:pt x="541598" y="404271"/>
                </a:lnTo>
                <a:lnTo>
                  <a:pt x="554736" y="3687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518037" y="4214876"/>
            <a:ext cx="175895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b="1" spc="15" dirty="0">
                <a:solidFill>
                  <a:srgbClr val="FFFFFF"/>
                </a:solidFill>
                <a:latin typeface="Microsoft YaHei"/>
                <a:cs typeface="Microsoft YaHei"/>
              </a:rPr>
              <a:t>B</a:t>
            </a:r>
            <a:endParaRPr sz="1700">
              <a:latin typeface="Microsoft YaHei"/>
              <a:cs typeface="Microsoft YaHe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28051" y="5002529"/>
            <a:ext cx="554990" cy="555625"/>
          </a:xfrm>
          <a:custGeom>
            <a:avLst/>
            <a:gdLst/>
            <a:ahLst/>
            <a:cxnLst/>
            <a:rect l="l" t="t" r="r" b="b"/>
            <a:pathLst>
              <a:path w="554989" h="555625">
                <a:moveTo>
                  <a:pt x="554736" y="277368"/>
                </a:moveTo>
                <a:lnTo>
                  <a:pt x="550266" y="227517"/>
                </a:lnTo>
                <a:lnTo>
                  <a:pt x="537380" y="180595"/>
                </a:lnTo>
                <a:lnTo>
                  <a:pt x="516861" y="137385"/>
                </a:lnTo>
                <a:lnTo>
                  <a:pt x="489494" y="98673"/>
                </a:lnTo>
                <a:lnTo>
                  <a:pt x="456062" y="65241"/>
                </a:lnTo>
                <a:lnTo>
                  <a:pt x="417350" y="37874"/>
                </a:lnTo>
                <a:lnTo>
                  <a:pt x="374140" y="17355"/>
                </a:lnTo>
                <a:lnTo>
                  <a:pt x="327218" y="4469"/>
                </a:lnTo>
                <a:lnTo>
                  <a:pt x="277368" y="0"/>
                </a:lnTo>
                <a:lnTo>
                  <a:pt x="227517" y="4469"/>
                </a:lnTo>
                <a:lnTo>
                  <a:pt x="180595" y="17355"/>
                </a:lnTo>
                <a:lnTo>
                  <a:pt x="137385" y="37874"/>
                </a:lnTo>
                <a:lnTo>
                  <a:pt x="98673" y="65241"/>
                </a:lnTo>
                <a:lnTo>
                  <a:pt x="65241" y="98673"/>
                </a:lnTo>
                <a:lnTo>
                  <a:pt x="37874" y="137385"/>
                </a:lnTo>
                <a:lnTo>
                  <a:pt x="17355" y="180595"/>
                </a:lnTo>
                <a:lnTo>
                  <a:pt x="4469" y="227517"/>
                </a:lnTo>
                <a:lnTo>
                  <a:pt x="0" y="277368"/>
                </a:lnTo>
                <a:lnTo>
                  <a:pt x="3630" y="322559"/>
                </a:lnTo>
                <a:lnTo>
                  <a:pt x="14142" y="365400"/>
                </a:lnTo>
                <a:lnTo>
                  <a:pt x="30963" y="405324"/>
                </a:lnTo>
                <a:lnTo>
                  <a:pt x="53522" y="441764"/>
                </a:lnTo>
                <a:lnTo>
                  <a:pt x="81248" y="474154"/>
                </a:lnTo>
                <a:lnTo>
                  <a:pt x="113568" y="501926"/>
                </a:lnTo>
                <a:lnTo>
                  <a:pt x="149912" y="524513"/>
                </a:lnTo>
                <a:lnTo>
                  <a:pt x="189707" y="541349"/>
                </a:lnTo>
                <a:lnTo>
                  <a:pt x="232383" y="551866"/>
                </a:lnTo>
                <a:lnTo>
                  <a:pt x="277368" y="555498"/>
                </a:lnTo>
                <a:lnTo>
                  <a:pt x="322352" y="551866"/>
                </a:lnTo>
                <a:lnTo>
                  <a:pt x="365028" y="541349"/>
                </a:lnTo>
                <a:lnTo>
                  <a:pt x="404823" y="524513"/>
                </a:lnTo>
                <a:lnTo>
                  <a:pt x="441167" y="501926"/>
                </a:lnTo>
                <a:lnTo>
                  <a:pt x="473487" y="474154"/>
                </a:lnTo>
                <a:lnTo>
                  <a:pt x="501213" y="441764"/>
                </a:lnTo>
                <a:lnTo>
                  <a:pt x="523772" y="405324"/>
                </a:lnTo>
                <a:lnTo>
                  <a:pt x="540593" y="365400"/>
                </a:lnTo>
                <a:lnTo>
                  <a:pt x="551105" y="322559"/>
                </a:lnTo>
                <a:lnTo>
                  <a:pt x="554736" y="27736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21193" y="4997136"/>
            <a:ext cx="568960" cy="567055"/>
          </a:xfrm>
          <a:custGeom>
            <a:avLst/>
            <a:gdLst/>
            <a:ahLst/>
            <a:cxnLst/>
            <a:rect l="l" t="t" r="r" b="b"/>
            <a:pathLst>
              <a:path w="568960" h="567054">
                <a:moveTo>
                  <a:pt x="568452" y="282761"/>
                </a:moveTo>
                <a:lnTo>
                  <a:pt x="568452" y="268283"/>
                </a:lnTo>
                <a:lnTo>
                  <a:pt x="567690" y="253805"/>
                </a:lnTo>
                <a:lnTo>
                  <a:pt x="559162" y="211460"/>
                </a:lnTo>
                <a:lnTo>
                  <a:pt x="546227" y="172971"/>
                </a:lnTo>
                <a:lnTo>
                  <a:pt x="529306" y="138338"/>
                </a:lnTo>
                <a:lnTo>
                  <a:pt x="485188" y="80634"/>
                </a:lnTo>
                <a:lnTo>
                  <a:pt x="430171" y="38345"/>
                </a:lnTo>
                <a:lnTo>
                  <a:pt x="367622" y="11468"/>
                </a:lnTo>
                <a:lnTo>
                  <a:pt x="300905" y="0"/>
                </a:lnTo>
                <a:lnTo>
                  <a:pt x="267035" y="42"/>
                </a:lnTo>
                <a:lnTo>
                  <a:pt x="200375" y="11679"/>
                </a:lnTo>
                <a:lnTo>
                  <a:pt x="137961" y="38716"/>
                </a:lnTo>
                <a:lnTo>
                  <a:pt x="83157" y="81149"/>
                </a:lnTo>
                <a:lnTo>
                  <a:pt x="39328" y="138974"/>
                </a:lnTo>
                <a:lnTo>
                  <a:pt x="22580" y="173658"/>
                </a:lnTo>
                <a:lnTo>
                  <a:pt x="9839" y="212189"/>
                </a:lnTo>
                <a:lnTo>
                  <a:pt x="1523" y="254567"/>
                </a:lnTo>
                <a:lnTo>
                  <a:pt x="0" y="268283"/>
                </a:lnTo>
                <a:lnTo>
                  <a:pt x="0" y="298001"/>
                </a:lnTo>
                <a:lnTo>
                  <a:pt x="3048" y="326195"/>
                </a:lnTo>
                <a:lnTo>
                  <a:pt x="13716" y="368235"/>
                </a:lnTo>
                <a:lnTo>
                  <a:pt x="13716" y="269045"/>
                </a:lnTo>
                <a:lnTo>
                  <a:pt x="15239" y="255329"/>
                </a:lnTo>
                <a:lnTo>
                  <a:pt x="24064" y="212303"/>
                </a:lnTo>
                <a:lnTo>
                  <a:pt x="37580" y="173517"/>
                </a:lnTo>
                <a:lnTo>
                  <a:pt x="55307" y="138956"/>
                </a:lnTo>
                <a:lnTo>
                  <a:pt x="101478" y="82465"/>
                </a:lnTo>
                <a:lnTo>
                  <a:pt x="158742" y="42732"/>
                </a:lnTo>
                <a:lnTo>
                  <a:pt x="223266" y="19660"/>
                </a:lnTo>
                <a:lnTo>
                  <a:pt x="291212" y="13151"/>
                </a:lnTo>
                <a:lnTo>
                  <a:pt x="325271" y="16077"/>
                </a:lnTo>
                <a:lnTo>
                  <a:pt x="391162" y="34228"/>
                </a:lnTo>
                <a:lnTo>
                  <a:pt x="450889" y="68699"/>
                </a:lnTo>
                <a:lnTo>
                  <a:pt x="500617" y="119390"/>
                </a:lnTo>
                <a:lnTo>
                  <a:pt x="536511" y="186205"/>
                </a:lnTo>
                <a:lnTo>
                  <a:pt x="548071" y="225628"/>
                </a:lnTo>
                <a:lnTo>
                  <a:pt x="554736" y="269045"/>
                </a:lnTo>
                <a:lnTo>
                  <a:pt x="554736" y="368802"/>
                </a:lnTo>
                <a:lnTo>
                  <a:pt x="555319" y="367222"/>
                </a:lnTo>
                <a:lnTo>
                  <a:pt x="564371" y="326785"/>
                </a:lnTo>
                <a:lnTo>
                  <a:pt x="568452" y="282761"/>
                </a:lnTo>
                <a:close/>
              </a:path>
              <a:path w="568960" h="567054">
                <a:moveTo>
                  <a:pt x="554736" y="368802"/>
                </a:moveTo>
                <a:lnTo>
                  <a:pt x="554736" y="297239"/>
                </a:lnTo>
                <a:lnTo>
                  <a:pt x="548331" y="339708"/>
                </a:lnTo>
                <a:lnTo>
                  <a:pt x="537164" y="378401"/>
                </a:lnTo>
                <a:lnTo>
                  <a:pt x="521690" y="413295"/>
                </a:lnTo>
                <a:lnTo>
                  <a:pt x="479649" y="471592"/>
                </a:lnTo>
                <a:lnTo>
                  <a:pt x="425862" y="514416"/>
                </a:lnTo>
                <a:lnTo>
                  <a:pt x="363981" y="541584"/>
                </a:lnTo>
                <a:lnTo>
                  <a:pt x="297661" y="552913"/>
                </a:lnTo>
                <a:lnTo>
                  <a:pt x="263976" y="552581"/>
                </a:lnTo>
                <a:lnTo>
                  <a:pt x="197844" y="539808"/>
                </a:lnTo>
                <a:lnTo>
                  <a:pt x="136404" y="510737"/>
                </a:lnTo>
                <a:lnTo>
                  <a:pt x="83308" y="465186"/>
                </a:lnTo>
                <a:lnTo>
                  <a:pt x="42210" y="402971"/>
                </a:lnTo>
                <a:lnTo>
                  <a:pt x="27302" y="365557"/>
                </a:lnTo>
                <a:lnTo>
                  <a:pt x="16764" y="323909"/>
                </a:lnTo>
                <a:lnTo>
                  <a:pt x="13716" y="297239"/>
                </a:lnTo>
                <a:lnTo>
                  <a:pt x="13716" y="368235"/>
                </a:lnTo>
                <a:lnTo>
                  <a:pt x="29185" y="407725"/>
                </a:lnTo>
                <a:lnTo>
                  <a:pt x="48339" y="442049"/>
                </a:lnTo>
                <a:lnTo>
                  <a:pt x="96598" y="497989"/>
                </a:lnTo>
                <a:lnTo>
                  <a:pt x="155164" y="537217"/>
                </a:lnTo>
                <a:lnTo>
                  <a:pt x="220485" y="560010"/>
                </a:lnTo>
                <a:lnTo>
                  <a:pt x="289009" y="566648"/>
                </a:lnTo>
                <a:lnTo>
                  <a:pt x="323361" y="563994"/>
                </a:lnTo>
                <a:lnTo>
                  <a:pt x="390026" y="546919"/>
                </a:lnTo>
                <a:lnTo>
                  <a:pt x="451013" y="514382"/>
                </a:lnTo>
                <a:lnTo>
                  <a:pt x="502767" y="466662"/>
                </a:lnTo>
                <a:lnTo>
                  <a:pt x="541738" y="404037"/>
                </a:lnTo>
                <a:lnTo>
                  <a:pt x="554736" y="3688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519561" y="5139944"/>
            <a:ext cx="173355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b="1" spc="15" dirty="0">
                <a:solidFill>
                  <a:srgbClr val="FFFFFF"/>
                </a:solidFill>
                <a:latin typeface="Microsoft YaHei"/>
                <a:cs typeface="Microsoft YaHei"/>
              </a:rPr>
              <a:t>C</a:t>
            </a:r>
            <a:endParaRPr sz="1700">
              <a:latin typeface="Microsoft YaHei"/>
              <a:cs typeface="Microsoft YaHe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328051" y="5927597"/>
            <a:ext cx="554990" cy="555625"/>
          </a:xfrm>
          <a:custGeom>
            <a:avLst/>
            <a:gdLst/>
            <a:ahLst/>
            <a:cxnLst/>
            <a:rect l="l" t="t" r="r" b="b"/>
            <a:pathLst>
              <a:path w="554989" h="555625">
                <a:moveTo>
                  <a:pt x="554736" y="278129"/>
                </a:moveTo>
                <a:lnTo>
                  <a:pt x="550266" y="228252"/>
                </a:lnTo>
                <a:lnTo>
                  <a:pt x="537380" y="181260"/>
                </a:lnTo>
                <a:lnTo>
                  <a:pt x="516861" y="137950"/>
                </a:lnTo>
                <a:lnTo>
                  <a:pt x="489494" y="99117"/>
                </a:lnTo>
                <a:lnTo>
                  <a:pt x="456062" y="65559"/>
                </a:lnTo>
                <a:lnTo>
                  <a:pt x="417350" y="38071"/>
                </a:lnTo>
                <a:lnTo>
                  <a:pt x="374140" y="17451"/>
                </a:lnTo>
                <a:lnTo>
                  <a:pt x="327218" y="4495"/>
                </a:lnTo>
                <a:lnTo>
                  <a:pt x="277368" y="0"/>
                </a:lnTo>
                <a:lnTo>
                  <a:pt x="227517" y="4495"/>
                </a:lnTo>
                <a:lnTo>
                  <a:pt x="180595" y="17451"/>
                </a:lnTo>
                <a:lnTo>
                  <a:pt x="137385" y="38071"/>
                </a:lnTo>
                <a:lnTo>
                  <a:pt x="98673" y="65559"/>
                </a:lnTo>
                <a:lnTo>
                  <a:pt x="65241" y="99117"/>
                </a:lnTo>
                <a:lnTo>
                  <a:pt x="37874" y="137950"/>
                </a:lnTo>
                <a:lnTo>
                  <a:pt x="17355" y="181260"/>
                </a:lnTo>
                <a:lnTo>
                  <a:pt x="4469" y="228252"/>
                </a:lnTo>
                <a:lnTo>
                  <a:pt x="0" y="278129"/>
                </a:lnTo>
                <a:lnTo>
                  <a:pt x="4469" y="327980"/>
                </a:lnTo>
                <a:lnTo>
                  <a:pt x="17355" y="374902"/>
                </a:lnTo>
                <a:lnTo>
                  <a:pt x="37874" y="418112"/>
                </a:lnTo>
                <a:lnTo>
                  <a:pt x="65241" y="456824"/>
                </a:lnTo>
                <a:lnTo>
                  <a:pt x="98673" y="490256"/>
                </a:lnTo>
                <a:lnTo>
                  <a:pt x="137385" y="517623"/>
                </a:lnTo>
                <a:lnTo>
                  <a:pt x="180595" y="538142"/>
                </a:lnTo>
                <a:lnTo>
                  <a:pt x="227517" y="551028"/>
                </a:lnTo>
                <a:lnTo>
                  <a:pt x="277368" y="555497"/>
                </a:lnTo>
                <a:lnTo>
                  <a:pt x="327218" y="551028"/>
                </a:lnTo>
                <a:lnTo>
                  <a:pt x="374140" y="538142"/>
                </a:lnTo>
                <a:lnTo>
                  <a:pt x="417350" y="517623"/>
                </a:lnTo>
                <a:lnTo>
                  <a:pt x="456062" y="490256"/>
                </a:lnTo>
                <a:lnTo>
                  <a:pt x="489494" y="456824"/>
                </a:lnTo>
                <a:lnTo>
                  <a:pt x="516861" y="418112"/>
                </a:lnTo>
                <a:lnTo>
                  <a:pt x="537380" y="374902"/>
                </a:lnTo>
                <a:lnTo>
                  <a:pt x="550266" y="327980"/>
                </a:lnTo>
                <a:lnTo>
                  <a:pt x="554736" y="278129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21193" y="5922176"/>
            <a:ext cx="568960" cy="567055"/>
          </a:xfrm>
          <a:custGeom>
            <a:avLst/>
            <a:gdLst/>
            <a:ahLst/>
            <a:cxnLst/>
            <a:rect l="l" t="t" r="r" b="b"/>
            <a:pathLst>
              <a:path w="568960" h="567054">
                <a:moveTo>
                  <a:pt x="568452" y="282789"/>
                </a:moveTo>
                <a:lnTo>
                  <a:pt x="568452" y="268311"/>
                </a:lnTo>
                <a:lnTo>
                  <a:pt x="567690" y="253833"/>
                </a:lnTo>
                <a:lnTo>
                  <a:pt x="559006" y="211499"/>
                </a:lnTo>
                <a:lnTo>
                  <a:pt x="545957" y="173016"/>
                </a:lnTo>
                <a:lnTo>
                  <a:pt x="528960" y="138385"/>
                </a:lnTo>
                <a:lnTo>
                  <a:pt x="484788" y="80679"/>
                </a:lnTo>
                <a:lnTo>
                  <a:pt x="429823" y="38379"/>
                </a:lnTo>
                <a:lnTo>
                  <a:pt x="367398" y="11486"/>
                </a:lnTo>
                <a:lnTo>
                  <a:pt x="300846" y="0"/>
                </a:lnTo>
                <a:lnTo>
                  <a:pt x="267064" y="33"/>
                </a:lnTo>
                <a:lnTo>
                  <a:pt x="200572" y="11656"/>
                </a:lnTo>
                <a:lnTo>
                  <a:pt x="138285" y="38684"/>
                </a:lnTo>
                <a:lnTo>
                  <a:pt x="83537" y="81117"/>
                </a:lnTo>
                <a:lnTo>
                  <a:pt x="39661" y="138955"/>
                </a:lnTo>
                <a:lnTo>
                  <a:pt x="22842" y="173651"/>
                </a:lnTo>
                <a:lnTo>
                  <a:pt x="9990" y="212197"/>
                </a:lnTo>
                <a:lnTo>
                  <a:pt x="1523" y="254595"/>
                </a:lnTo>
                <a:lnTo>
                  <a:pt x="0" y="269073"/>
                </a:lnTo>
                <a:lnTo>
                  <a:pt x="0" y="298029"/>
                </a:lnTo>
                <a:lnTo>
                  <a:pt x="3048" y="326985"/>
                </a:lnTo>
                <a:lnTo>
                  <a:pt x="13716" y="368418"/>
                </a:lnTo>
                <a:lnTo>
                  <a:pt x="13716" y="269073"/>
                </a:lnTo>
                <a:lnTo>
                  <a:pt x="15239" y="255357"/>
                </a:lnTo>
                <a:lnTo>
                  <a:pt x="24064" y="212325"/>
                </a:lnTo>
                <a:lnTo>
                  <a:pt x="37591" y="173542"/>
                </a:lnTo>
                <a:lnTo>
                  <a:pt x="55340" y="138993"/>
                </a:lnTo>
                <a:lnTo>
                  <a:pt x="101579" y="82549"/>
                </a:lnTo>
                <a:lnTo>
                  <a:pt x="158930" y="42888"/>
                </a:lnTo>
                <a:lnTo>
                  <a:pt x="223545" y="19906"/>
                </a:lnTo>
                <a:lnTo>
                  <a:pt x="291574" y="13499"/>
                </a:lnTo>
                <a:lnTo>
                  <a:pt x="325666" y="16477"/>
                </a:lnTo>
                <a:lnTo>
                  <a:pt x="391598" y="34734"/>
                </a:lnTo>
                <a:lnTo>
                  <a:pt x="451320" y="69303"/>
                </a:lnTo>
                <a:lnTo>
                  <a:pt x="500984" y="120080"/>
                </a:lnTo>
                <a:lnTo>
                  <a:pt x="536739" y="186959"/>
                </a:lnTo>
                <a:lnTo>
                  <a:pt x="548197" y="226404"/>
                </a:lnTo>
                <a:lnTo>
                  <a:pt x="554736" y="269835"/>
                </a:lnTo>
                <a:lnTo>
                  <a:pt x="554736" y="368965"/>
                </a:lnTo>
                <a:lnTo>
                  <a:pt x="555365" y="367254"/>
                </a:lnTo>
                <a:lnTo>
                  <a:pt x="564390" y="326815"/>
                </a:lnTo>
                <a:lnTo>
                  <a:pt x="568452" y="282789"/>
                </a:lnTo>
                <a:close/>
              </a:path>
              <a:path w="568960" h="567054">
                <a:moveTo>
                  <a:pt x="554736" y="368965"/>
                </a:moveTo>
                <a:lnTo>
                  <a:pt x="554736" y="297267"/>
                </a:lnTo>
                <a:lnTo>
                  <a:pt x="548370" y="339727"/>
                </a:lnTo>
                <a:lnTo>
                  <a:pt x="537244" y="378414"/>
                </a:lnTo>
                <a:lnTo>
                  <a:pt x="521811" y="413305"/>
                </a:lnTo>
                <a:lnTo>
                  <a:pt x="479853" y="471610"/>
                </a:lnTo>
                <a:lnTo>
                  <a:pt x="426141" y="514459"/>
                </a:lnTo>
                <a:lnTo>
                  <a:pt x="364324" y="541669"/>
                </a:lnTo>
                <a:lnTo>
                  <a:pt x="298046" y="553057"/>
                </a:lnTo>
                <a:lnTo>
                  <a:pt x="264375" y="552760"/>
                </a:lnTo>
                <a:lnTo>
                  <a:pt x="198246" y="540072"/>
                </a:lnTo>
                <a:lnTo>
                  <a:pt x="136773" y="511105"/>
                </a:lnTo>
                <a:lnTo>
                  <a:pt x="83604" y="465676"/>
                </a:lnTo>
                <a:lnTo>
                  <a:pt x="42386" y="403602"/>
                </a:lnTo>
                <a:lnTo>
                  <a:pt x="27397" y="366266"/>
                </a:lnTo>
                <a:lnTo>
                  <a:pt x="16764" y="324699"/>
                </a:lnTo>
                <a:lnTo>
                  <a:pt x="13716" y="297267"/>
                </a:lnTo>
                <a:lnTo>
                  <a:pt x="13716" y="368418"/>
                </a:lnTo>
                <a:lnTo>
                  <a:pt x="29441" y="408367"/>
                </a:lnTo>
                <a:lnTo>
                  <a:pt x="48689" y="442624"/>
                </a:lnTo>
                <a:lnTo>
                  <a:pt x="97076" y="498444"/>
                </a:lnTo>
                <a:lnTo>
                  <a:pt x="155700" y="537570"/>
                </a:lnTo>
                <a:lnTo>
                  <a:pt x="221022" y="560277"/>
                </a:lnTo>
                <a:lnTo>
                  <a:pt x="289501" y="566844"/>
                </a:lnTo>
                <a:lnTo>
                  <a:pt x="323819" y="564161"/>
                </a:lnTo>
                <a:lnTo>
                  <a:pt x="390397" y="547036"/>
                </a:lnTo>
                <a:lnTo>
                  <a:pt x="451320" y="514432"/>
                </a:lnTo>
                <a:lnTo>
                  <a:pt x="502937" y="466715"/>
                </a:lnTo>
                <a:lnTo>
                  <a:pt x="541820" y="404074"/>
                </a:lnTo>
                <a:lnTo>
                  <a:pt x="554736" y="3689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506608" y="6065773"/>
            <a:ext cx="199390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b="1" spc="20" dirty="0">
                <a:solidFill>
                  <a:srgbClr val="FFFFFF"/>
                </a:solidFill>
                <a:latin typeface="Microsoft YaHei"/>
                <a:cs typeface="Microsoft YaHei"/>
              </a:rPr>
              <a:t>D</a:t>
            </a:r>
            <a:endParaRPr sz="1700">
              <a:latin typeface="Microsoft YaHei"/>
              <a:cs typeface="Microsoft YaHe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403477" y="6784847"/>
            <a:ext cx="1666239" cy="443865"/>
          </a:xfrm>
          <a:custGeom>
            <a:avLst/>
            <a:gdLst/>
            <a:ahLst/>
            <a:cxnLst/>
            <a:rect l="l" t="t" r="r" b="b"/>
            <a:pathLst>
              <a:path w="1666240" h="443865">
                <a:moveTo>
                  <a:pt x="1665732" y="369570"/>
                </a:moveTo>
                <a:lnTo>
                  <a:pt x="1665732" y="73914"/>
                </a:lnTo>
                <a:lnTo>
                  <a:pt x="1659969" y="45005"/>
                </a:lnTo>
                <a:lnTo>
                  <a:pt x="1644205" y="21526"/>
                </a:lnTo>
                <a:lnTo>
                  <a:pt x="1620726" y="5762"/>
                </a:lnTo>
                <a:lnTo>
                  <a:pt x="1591818" y="0"/>
                </a:lnTo>
                <a:lnTo>
                  <a:pt x="73914" y="0"/>
                </a:lnTo>
                <a:lnTo>
                  <a:pt x="45327" y="5762"/>
                </a:lnTo>
                <a:lnTo>
                  <a:pt x="21812" y="21526"/>
                </a:lnTo>
                <a:lnTo>
                  <a:pt x="5869" y="45005"/>
                </a:lnTo>
                <a:lnTo>
                  <a:pt x="0" y="73914"/>
                </a:lnTo>
                <a:lnTo>
                  <a:pt x="0" y="369570"/>
                </a:lnTo>
                <a:lnTo>
                  <a:pt x="5869" y="398478"/>
                </a:lnTo>
                <a:lnTo>
                  <a:pt x="21812" y="421957"/>
                </a:lnTo>
                <a:lnTo>
                  <a:pt x="45327" y="437721"/>
                </a:lnTo>
                <a:lnTo>
                  <a:pt x="73914" y="443484"/>
                </a:lnTo>
                <a:lnTo>
                  <a:pt x="1591818" y="443484"/>
                </a:lnTo>
                <a:lnTo>
                  <a:pt x="1620726" y="437721"/>
                </a:lnTo>
                <a:lnTo>
                  <a:pt x="1644205" y="421957"/>
                </a:lnTo>
                <a:lnTo>
                  <a:pt x="1659969" y="398478"/>
                </a:lnTo>
                <a:lnTo>
                  <a:pt x="1665732" y="36957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382903" y="6764273"/>
            <a:ext cx="1706880" cy="485140"/>
          </a:xfrm>
          <a:custGeom>
            <a:avLst/>
            <a:gdLst/>
            <a:ahLst/>
            <a:cxnLst/>
            <a:rect l="l" t="t" r="r" b="b"/>
            <a:pathLst>
              <a:path w="1706879" h="485140">
                <a:moveTo>
                  <a:pt x="1706880" y="398526"/>
                </a:moveTo>
                <a:lnTo>
                  <a:pt x="1706880" y="92964"/>
                </a:lnTo>
                <a:lnTo>
                  <a:pt x="1706118" y="83820"/>
                </a:lnTo>
                <a:lnTo>
                  <a:pt x="1693788" y="46270"/>
                </a:lnTo>
                <a:lnTo>
                  <a:pt x="1650288" y="7674"/>
                </a:lnTo>
                <a:lnTo>
                  <a:pt x="1620774" y="0"/>
                </a:lnTo>
                <a:lnTo>
                  <a:pt x="93725" y="0"/>
                </a:lnTo>
                <a:lnTo>
                  <a:pt x="38038" y="18807"/>
                </a:lnTo>
                <a:lnTo>
                  <a:pt x="4571" y="67056"/>
                </a:lnTo>
                <a:lnTo>
                  <a:pt x="0" y="94488"/>
                </a:lnTo>
                <a:lnTo>
                  <a:pt x="762" y="400812"/>
                </a:lnTo>
                <a:lnTo>
                  <a:pt x="13407" y="438417"/>
                </a:lnTo>
                <a:lnTo>
                  <a:pt x="41148" y="468206"/>
                </a:lnTo>
                <a:lnTo>
                  <a:pt x="41148" y="94488"/>
                </a:lnTo>
                <a:lnTo>
                  <a:pt x="41910" y="87630"/>
                </a:lnTo>
                <a:lnTo>
                  <a:pt x="42672" y="82296"/>
                </a:lnTo>
                <a:lnTo>
                  <a:pt x="44196" y="77724"/>
                </a:lnTo>
                <a:lnTo>
                  <a:pt x="45720" y="72390"/>
                </a:lnTo>
                <a:lnTo>
                  <a:pt x="75495" y="44753"/>
                </a:lnTo>
                <a:lnTo>
                  <a:pt x="1619250" y="41148"/>
                </a:lnTo>
                <a:lnTo>
                  <a:pt x="1623822" y="41910"/>
                </a:lnTo>
                <a:lnTo>
                  <a:pt x="1640253" y="48775"/>
                </a:lnTo>
                <a:lnTo>
                  <a:pt x="1652682" y="59007"/>
                </a:lnTo>
                <a:lnTo>
                  <a:pt x="1661158" y="72692"/>
                </a:lnTo>
                <a:lnTo>
                  <a:pt x="1665732" y="89916"/>
                </a:lnTo>
                <a:lnTo>
                  <a:pt x="1665732" y="467281"/>
                </a:lnTo>
                <a:lnTo>
                  <a:pt x="1683229" y="452766"/>
                </a:lnTo>
                <a:lnTo>
                  <a:pt x="1699390" y="427515"/>
                </a:lnTo>
                <a:lnTo>
                  <a:pt x="1706880" y="398526"/>
                </a:lnTo>
                <a:close/>
              </a:path>
              <a:path w="1706879" h="485140">
                <a:moveTo>
                  <a:pt x="1665732" y="467281"/>
                </a:moveTo>
                <a:lnTo>
                  <a:pt x="1665732" y="397002"/>
                </a:lnTo>
                <a:lnTo>
                  <a:pt x="1664208" y="401574"/>
                </a:lnTo>
                <a:lnTo>
                  <a:pt x="1658524" y="417443"/>
                </a:lnTo>
                <a:lnTo>
                  <a:pt x="1647715" y="430277"/>
                </a:lnTo>
                <a:lnTo>
                  <a:pt x="1633341" y="439237"/>
                </a:lnTo>
                <a:lnTo>
                  <a:pt x="1616964" y="443484"/>
                </a:lnTo>
                <a:lnTo>
                  <a:pt x="95250" y="443484"/>
                </a:lnTo>
                <a:lnTo>
                  <a:pt x="78306" y="441045"/>
                </a:lnTo>
                <a:lnTo>
                  <a:pt x="63169" y="433044"/>
                </a:lnTo>
                <a:lnTo>
                  <a:pt x="51119" y="420738"/>
                </a:lnTo>
                <a:lnTo>
                  <a:pt x="43434" y="405384"/>
                </a:lnTo>
                <a:lnTo>
                  <a:pt x="41148" y="389382"/>
                </a:lnTo>
                <a:lnTo>
                  <a:pt x="41148" y="468206"/>
                </a:lnTo>
                <a:lnTo>
                  <a:pt x="84446" y="484399"/>
                </a:lnTo>
                <a:lnTo>
                  <a:pt x="1613154" y="484632"/>
                </a:lnTo>
                <a:lnTo>
                  <a:pt x="1623060" y="483870"/>
                </a:lnTo>
                <a:lnTo>
                  <a:pt x="1632204" y="482346"/>
                </a:lnTo>
                <a:lnTo>
                  <a:pt x="1660224" y="471851"/>
                </a:lnTo>
                <a:lnTo>
                  <a:pt x="1665732" y="4672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716907" y="6866635"/>
            <a:ext cx="1040130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88010" indent="-575310">
              <a:lnSpc>
                <a:spcPct val="100000"/>
              </a:lnSpc>
              <a:spcBef>
                <a:spcPts val="125"/>
              </a:spcBef>
              <a:buClr>
                <a:srgbClr val="FFFF00"/>
              </a:buClr>
              <a:buSzPct val="94117"/>
              <a:buFont typeface="Wingdings"/>
              <a:buChar char=""/>
              <a:tabLst>
                <a:tab pos="587375" algn="l"/>
                <a:tab pos="588010" algn="l"/>
              </a:tabLst>
            </a:pPr>
            <a:r>
              <a:rPr sz="1700" b="1" spc="25" dirty="0">
                <a:solidFill>
                  <a:srgbClr val="FFFFFF"/>
                </a:solidFill>
                <a:latin typeface="Microsoft YaHei"/>
                <a:cs typeface="Microsoft YaHei"/>
              </a:rPr>
              <a:t>提交</a:t>
            </a:r>
            <a:endParaRPr sz="1700">
              <a:latin typeface="Microsoft YaHei"/>
              <a:cs typeface="Microsoft YaHe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07143" y="76200"/>
            <a:ext cx="10486390" cy="685800"/>
          </a:xfrm>
          <a:custGeom>
            <a:avLst/>
            <a:gdLst/>
            <a:ahLst/>
            <a:cxnLst/>
            <a:rect l="l" t="t" r="r" b="b"/>
            <a:pathLst>
              <a:path w="10486390" h="685800">
                <a:moveTo>
                  <a:pt x="0" y="685800"/>
                </a:moveTo>
                <a:lnTo>
                  <a:pt x="10486009" y="685800"/>
                </a:lnTo>
                <a:lnTo>
                  <a:pt x="10486009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F6F7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403" y="76200"/>
            <a:ext cx="205740" cy="685800"/>
          </a:xfrm>
          <a:custGeom>
            <a:avLst/>
            <a:gdLst/>
            <a:ahLst/>
            <a:cxnLst/>
            <a:rect l="l" t="t" r="r" b="b"/>
            <a:pathLst>
              <a:path w="205740" h="685800">
                <a:moveTo>
                  <a:pt x="0" y="0"/>
                </a:moveTo>
                <a:lnTo>
                  <a:pt x="0" y="685800"/>
                </a:lnTo>
                <a:lnTo>
                  <a:pt x="205740" y="685800"/>
                </a:lnTo>
                <a:lnTo>
                  <a:pt x="205740" y="0"/>
                </a:lnTo>
                <a:lnTo>
                  <a:pt x="0" y="0"/>
                </a:lnTo>
                <a:close/>
              </a:path>
            </a:pathLst>
          </a:custGeom>
          <a:solidFill>
            <a:srgbClr val="639E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74783" y="199136"/>
            <a:ext cx="108267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800" b="1" spc="5" dirty="0">
                <a:latin typeface="Microsoft YaHei"/>
                <a:cs typeface="Microsoft YaHei"/>
              </a:rPr>
              <a:t>单选题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747907" y="296672"/>
            <a:ext cx="456565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2150" b="1" spc="5" dirty="0">
                <a:solidFill>
                  <a:srgbClr val="7F7F7F"/>
                </a:solidFill>
                <a:latin typeface="Microsoft YaHei"/>
                <a:cs typeface="Microsoft YaHei"/>
              </a:rPr>
              <a:t>1分</a:t>
            </a:r>
            <a:endParaRPr sz="2150">
              <a:latin typeface="Microsoft YaHei"/>
              <a:cs typeface="Microsoft YaHe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015869" y="137922"/>
            <a:ext cx="1543050" cy="5577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48</a:t>
            </a:fld>
            <a:endParaRPr spc="5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70305" algn="l"/>
              </a:tabLst>
            </a:pPr>
            <a:r>
              <a:rPr spc="-60" dirty="0"/>
              <a:t>第3</a:t>
            </a:r>
            <a:r>
              <a:rPr spc="-90" dirty="0"/>
              <a:t>章</a:t>
            </a:r>
            <a:r>
              <a:rPr dirty="0"/>
              <a:t>	</a:t>
            </a:r>
            <a:r>
              <a:rPr spc="30" dirty="0"/>
              <a:t>栈和队列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49</a:t>
            </a:fld>
            <a:endParaRPr spc="5" dirty="0"/>
          </a:p>
        </p:txBody>
      </p:sp>
      <p:sp>
        <p:nvSpPr>
          <p:cNvPr id="6" name="object 6"/>
          <p:cNvSpPr txBox="1"/>
          <p:nvPr/>
        </p:nvSpPr>
        <p:spPr>
          <a:xfrm>
            <a:off x="1237613" y="1576681"/>
            <a:ext cx="8110220" cy="444627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844"/>
              </a:spcBef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Status EnQueue (LinkQueue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&amp;Q, </a:t>
            </a:r>
            <a:r>
              <a:rPr sz="3000" b="1" spc="-20" dirty="0">
                <a:solidFill>
                  <a:srgbClr val="0000FF"/>
                </a:solidFill>
                <a:latin typeface="Times New Roman"/>
                <a:cs typeface="Times New Roman"/>
              </a:rPr>
              <a:t>QElemType</a:t>
            </a:r>
            <a:r>
              <a:rPr sz="3000" b="1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e)</a:t>
            </a: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  <a:tabLst>
                <a:tab pos="451484" algn="l"/>
              </a:tabLst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{	</a:t>
            </a:r>
            <a:r>
              <a:rPr sz="3000" b="1" spc="5" dirty="0">
                <a:latin typeface="Times New Roman"/>
                <a:cs typeface="Times New Roman"/>
              </a:rPr>
              <a:t>//</a:t>
            </a:r>
            <a:r>
              <a:rPr sz="3000" b="1" spc="-15" dirty="0">
                <a:latin typeface="Times New Roman"/>
                <a:cs typeface="Times New Roman"/>
              </a:rPr>
              <a:t> </a:t>
            </a:r>
            <a:r>
              <a:rPr sz="3000" b="1" spc="15" dirty="0">
                <a:latin typeface="SimSun"/>
                <a:cs typeface="SimSun"/>
              </a:rPr>
              <a:t>插入元素</a:t>
            </a:r>
            <a:r>
              <a:rPr sz="3000" b="1" spc="10" dirty="0">
                <a:latin typeface="Times New Roman"/>
                <a:cs typeface="Times New Roman"/>
              </a:rPr>
              <a:t>e</a:t>
            </a:r>
            <a:r>
              <a:rPr sz="3000" b="1" spc="15" dirty="0">
                <a:latin typeface="SimSun"/>
                <a:cs typeface="SimSun"/>
              </a:rPr>
              <a:t>为</a:t>
            </a:r>
            <a:r>
              <a:rPr sz="3000" b="1" spc="10" dirty="0">
                <a:latin typeface="Times New Roman"/>
                <a:cs typeface="Times New Roman"/>
              </a:rPr>
              <a:t>Q</a:t>
            </a:r>
            <a:r>
              <a:rPr sz="3000" b="1" spc="15" dirty="0">
                <a:latin typeface="SimSun"/>
                <a:cs typeface="SimSun"/>
              </a:rPr>
              <a:t>的新的队尾元素</a:t>
            </a:r>
            <a:endParaRPr sz="3000">
              <a:latin typeface="SimSun"/>
              <a:cs typeface="SimSun"/>
            </a:endParaRPr>
          </a:p>
          <a:p>
            <a:pPr marL="396240">
              <a:lnSpc>
                <a:spcPct val="100000"/>
              </a:lnSpc>
              <a:spcBef>
                <a:spcPts val="750"/>
              </a:spcBef>
            </a:pP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p = (QueuePtr) malloc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(sizeof</a:t>
            </a:r>
            <a:r>
              <a:rPr sz="3000" b="1" spc="-6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(QNode));</a:t>
            </a:r>
            <a:endParaRPr sz="3000">
              <a:latin typeface="Times New Roman"/>
              <a:cs typeface="Times New Roman"/>
            </a:endParaRPr>
          </a:p>
          <a:p>
            <a:pPr marL="396240" marR="415290">
              <a:lnSpc>
                <a:spcPct val="120800"/>
              </a:lnSpc>
              <a:spcBef>
                <a:spcPts val="5"/>
              </a:spcBef>
              <a:tabLst>
                <a:tab pos="1516380" algn="l"/>
                <a:tab pos="2682240" algn="l"/>
                <a:tab pos="5164455" algn="l"/>
              </a:tabLst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if (!p)</a:t>
            </a:r>
            <a:r>
              <a:rPr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exit </a:t>
            </a:r>
            <a:r>
              <a:rPr sz="3000" b="1" spc="15" dirty="0">
                <a:solidFill>
                  <a:srgbClr val="0000FF"/>
                </a:solidFill>
                <a:latin typeface="Times New Roman"/>
                <a:cs typeface="Times New Roman"/>
              </a:rPr>
              <a:t>(OVERFLOW);</a:t>
            </a:r>
            <a:r>
              <a:rPr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/</a:t>
            </a:r>
            <a:r>
              <a:rPr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/</a:t>
            </a: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存储分配失败  </a:t>
            </a:r>
            <a:r>
              <a:rPr sz="3000" b="1" spc="5" dirty="0">
                <a:solidFill>
                  <a:srgbClr val="FF3300"/>
                </a:solidFill>
                <a:latin typeface="Times New Roman"/>
                <a:cs typeface="Times New Roman"/>
              </a:rPr>
              <a:t>p-&gt;data</a:t>
            </a:r>
            <a:r>
              <a:rPr sz="3000" b="1" spc="30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3000" b="1" spc="10" dirty="0">
                <a:solidFill>
                  <a:srgbClr val="FF3300"/>
                </a:solidFill>
                <a:latin typeface="Times New Roman"/>
                <a:cs typeface="Times New Roman"/>
              </a:rPr>
              <a:t>=</a:t>
            </a:r>
            <a:r>
              <a:rPr sz="3000" b="1" spc="15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3000" b="1" spc="5" dirty="0">
                <a:solidFill>
                  <a:srgbClr val="FF3300"/>
                </a:solidFill>
                <a:latin typeface="Times New Roman"/>
                <a:cs typeface="Times New Roman"/>
              </a:rPr>
              <a:t>e;	p-&gt;next </a:t>
            </a:r>
            <a:r>
              <a:rPr sz="3000" b="1" spc="10" dirty="0">
                <a:solidFill>
                  <a:srgbClr val="FF3300"/>
                </a:solidFill>
                <a:latin typeface="Times New Roman"/>
                <a:cs typeface="Times New Roman"/>
              </a:rPr>
              <a:t>=</a:t>
            </a:r>
            <a:r>
              <a:rPr sz="3000" b="1" spc="5" dirty="0">
                <a:solidFill>
                  <a:srgbClr val="FF3300"/>
                </a:solidFill>
                <a:latin typeface="Times New Roman"/>
                <a:cs typeface="Times New Roman"/>
              </a:rPr>
              <a:t> NULL;</a:t>
            </a:r>
            <a:endParaRPr sz="3000">
              <a:latin typeface="Times New Roman"/>
              <a:cs typeface="Times New Roman"/>
            </a:endParaRPr>
          </a:p>
          <a:p>
            <a:pPr marL="396240" marR="2609215">
              <a:lnSpc>
                <a:spcPct val="120800"/>
              </a:lnSpc>
              <a:tabLst>
                <a:tab pos="3659504" algn="l"/>
              </a:tabLst>
            </a:pPr>
            <a:r>
              <a:rPr sz="3000" b="1" spc="-10" dirty="0">
                <a:solidFill>
                  <a:srgbClr val="FF3300"/>
                </a:solidFill>
                <a:latin typeface="Times New Roman"/>
                <a:cs typeface="Times New Roman"/>
              </a:rPr>
              <a:t>Q.rear-&gt;next</a:t>
            </a:r>
            <a:r>
              <a:rPr sz="3000" b="1" spc="15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3000" b="1" spc="10" dirty="0">
                <a:solidFill>
                  <a:srgbClr val="FF3300"/>
                </a:solidFill>
                <a:latin typeface="Times New Roman"/>
                <a:cs typeface="Times New Roman"/>
              </a:rPr>
              <a:t>=</a:t>
            </a:r>
            <a:r>
              <a:rPr sz="3000" b="1" spc="15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3000" b="1" spc="5" dirty="0">
                <a:solidFill>
                  <a:srgbClr val="FF3300"/>
                </a:solidFill>
                <a:latin typeface="Times New Roman"/>
                <a:cs typeface="Times New Roman"/>
              </a:rPr>
              <a:t>p;	</a:t>
            </a:r>
            <a:r>
              <a:rPr sz="3000" b="1" spc="-5" dirty="0">
                <a:solidFill>
                  <a:srgbClr val="FF3300"/>
                </a:solidFill>
                <a:latin typeface="Times New Roman"/>
                <a:cs typeface="Times New Roman"/>
              </a:rPr>
              <a:t>Q.rear </a:t>
            </a:r>
            <a:r>
              <a:rPr sz="3000" b="1" spc="10" dirty="0">
                <a:solidFill>
                  <a:srgbClr val="FF3300"/>
                </a:solidFill>
                <a:latin typeface="Times New Roman"/>
                <a:cs typeface="Times New Roman"/>
              </a:rPr>
              <a:t>=</a:t>
            </a:r>
            <a:r>
              <a:rPr sz="3000" b="1" spc="-135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3000" b="1" spc="5" dirty="0">
                <a:solidFill>
                  <a:srgbClr val="FF3300"/>
                </a:solidFill>
                <a:latin typeface="Times New Roman"/>
                <a:cs typeface="Times New Roman"/>
              </a:rPr>
              <a:t>p;  </a:t>
            </a:r>
            <a:r>
              <a:rPr sz="30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return</a:t>
            </a:r>
            <a:r>
              <a:rPr sz="3000" b="1" spc="-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OK;</a:t>
            </a: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}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0036" y="0"/>
            <a:ext cx="5593080" cy="1423035"/>
          </a:xfrm>
          <a:prstGeom prst="rect">
            <a:avLst/>
          </a:prstGeom>
        </p:spPr>
        <p:txBody>
          <a:bodyPr vert="horz" wrap="square" lIns="0" tIns="253365" rIns="0" bIns="0" rtlCol="0">
            <a:spAutoFit/>
          </a:bodyPr>
          <a:lstStyle/>
          <a:p>
            <a:pPr marL="971550" lvl="2" indent="-959485">
              <a:lnSpc>
                <a:spcPct val="100000"/>
              </a:lnSpc>
              <a:spcBef>
                <a:spcPts val="1995"/>
              </a:spcBef>
              <a:buFont typeface="Times New Roman"/>
              <a:buAutoNum type="arabicPeriod" startAt="2"/>
              <a:tabLst>
                <a:tab pos="971550" algn="l"/>
                <a:tab pos="972185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链队列</a:t>
            </a:r>
            <a:endParaRPr sz="3000">
              <a:latin typeface="SimSun"/>
              <a:cs typeface="SimSun"/>
            </a:endParaRPr>
          </a:p>
          <a:p>
            <a:pPr marL="956944" lvl="3" indent="-343535">
              <a:lnSpc>
                <a:spcPct val="100000"/>
              </a:lnSpc>
              <a:spcBef>
                <a:spcPts val="1900"/>
              </a:spcBef>
              <a:buSzPct val="96666"/>
              <a:buFont typeface="Wingdings"/>
              <a:buChar char=""/>
              <a:tabLst>
                <a:tab pos="957580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带头结点的链队列入队算法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70305" algn="l"/>
              </a:tabLst>
            </a:pPr>
            <a:r>
              <a:rPr spc="-60" dirty="0"/>
              <a:t>第3</a:t>
            </a:r>
            <a:r>
              <a:rPr spc="-90" dirty="0"/>
              <a:t>章</a:t>
            </a:r>
            <a:r>
              <a:rPr dirty="0"/>
              <a:t>	</a:t>
            </a:r>
            <a:r>
              <a:rPr spc="30" dirty="0"/>
              <a:t>栈和队列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9490" y="0"/>
            <a:ext cx="4836795" cy="1276985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971550" lvl="2" indent="-959485">
              <a:lnSpc>
                <a:spcPct val="100000"/>
              </a:lnSpc>
              <a:spcBef>
                <a:spcPts val="1420"/>
              </a:spcBef>
              <a:buFont typeface="Times New Roman"/>
              <a:buAutoNum type="arabicPeriod"/>
              <a:tabLst>
                <a:tab pos="971550" algn="l"/>
                <a:tab pos="972185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抽象数据类型栈的定义</a:t>
            </a:r>
            <a:endParaRPr sz="3000">
              <a:latin typeface="SimSun"/>
              <a:cs typeface="SimSun"/>
            </a:endParaRPr>
          </a:p>
          <a:p>
            <a:pPr marL="975360" lvl="3" indent="-343535">
              <a:lnSpc>
                <a:spcPct val="100000"/>
              </a:lnSpc>
              <a:spcBef>
                <a:spcPts val="1325"/>
              </a:spcBef>
              <a:buSzPct val="96666"/>
              <a:buFont typeface="Wingdings"/>
              <a:buChar char=""/>
              <a:tabLst>
                <a:tab pos="975994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栈的定义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81100" y="1736598"/>
            <a:ext cx="0" cy="1103630"/>
          </a:xfrm>
          <a:custGeom>
            <a:avLst/>
            <a:gdLst/>
            <a:ahLst/>
            <a:cxnLst/>
            <a:rect l="l" t="t" r="r" b="b"/>
            <a:pathLst>
              <a:path h="1103630">
                <a:moveTo>
                  <a:pt x="0" y="0"/>
                </a:moveTo>
                <a:lnTo>
                  <a:pt x="0" y="1103376"/>
                </a:lnTo>
              </a:path>
            </a:pathLst>
          </a:custGeom>
          <a:ln w="12700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87450" y="1743455"/>
            <a:ext cx="8519160" cy="0"/>
          </a:xfrm>
          <a:custGeom>
            <a:avLst/>
            <a:gdLst/>
            <a:ahLst/>
            <a:cxnLst/>
            <a:rect l="l" t="t" r="r" b="b"/>
            <a:pathLst>
              <a:path w="8519160">
                <a:moveTo>
                  <a:pt x="0" y="0"/>
                </a:moveTo>
                <a:lnTo>
                  <a:pt x="8519160" y="0"/>
                </a:lnTo>
              </a:path>
            </a:pathLst>
          </a:custGeom>
          <a:ln w="13716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713594" y="1736598"/>
            <a:ext cx="0" cy="1103630"/>
          </a:xfrm>
          <a:custGeom>
            <a:avLst/>
            <a:gdLst/>
            <a:ahLst/>
            <a:cxnLst/>
            <a:rect l="l" t="t" r="r" b="b"/>
            <a:pathLst>
              <a:path h="1103630">
                <a:moveTo>
                  <a:pt x="0" y="0"/>
                </a:moveTo>
                <a:lnTo>
                  <a:pt x="0" y="1103376"/>
                </a:lnTo>
              </a:path>
            </a:pathLst>
          </a:custGeom>
          <a:ln w="13970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87081" y="2833116"/>
            <a:ext cx="8520430" cy="0"/>
          </a:xfrm>
          <a:custGeom>
            <a:avLst/>
            <a:gdLst/>
            <a:ahLst/>
            <a:cxnLst/>
            <a:rect l="l" t="t" r="r" b="b"/>
            <a:pathLst>
              <a:path w="8520430">
                <a:moveTo>
                  <a:pt x="0" y="0"/>
                </a:moveTo>
                <a:lnTo>
                  <a:pt x="8519922" y="0"/>
                </a:lnTo>
              </a:path>
            </a:pathLst>
          </a:custGeom>
          <a:ln w="13716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07769" y="1764029"/>
            <a:ext cx="0" cy="1049020"/>
          </a:xfrm>
          <a:custGeom>
            <a:avLst/>
            <a:gdLst/>
            <a:ahLst/>
            <a:cxnLst/>
            <a:rect l="l" t="t" r="r" b="b"/>
            <a:pathLst>
              <a:path h="1049020">
                <a:moveTo>
                  <a:pt x="0" y="0"/>
                </a:moveTo>
                <a:lnTo>
                  <a:pt x="0" y="1048512"/>
                </a:lnTo>
              </a:path>
            </a:pathLst>
          </a:custGeom>
          <a:ln w="12700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14119" y="1770888"/>
            <a:ext cx="8465820" cy="0"/>
          </a:xfrm>
          <a:custGeom>
            <a:avLst/>
            <a:gdLst/>
            <a:ahLst/>
            <a:cxnLst/>
            <a:rect l="l" t="t" r="r" b="b"/>
            <a:pathLst>
              <a:path w="8465820">
                <a:moveTo>
                  <a:pt x="0" y="0"/>
                </a:moveTo>
                <a:lnTo>
                  <a:pt x="8465820" y="0"/>
                </a:lnTo>
              </a:path>
            </a:pathLst>
          </a:custGeom>
          <a:ln w="13716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686925" y="1764029"/>
            <a:ext cx="0" cy="1049020"/>
          </a:xfrm>
          <a:custGeom>
            <a:avLst/>
            <a:gdLst/>
            <a:ahLst/>
            <a:cxnLst/>
            <a:rect l="l" t="t" r="r" b="b"/>
            <a:pathLst>
              <a:path h="1049020">
                <a:moveTo>
                  <a:pt x="0" y="0"/>
                </a:moveTo>
                <a:lnTo>
                  <a:pt x="0" y="1048511"/>
                </a:lnTo>
              </a:path>
            </a:pathLst>
          </a:custGeom>
          <a:ln w="13970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14513" y="2805683"/>
            <a:ext cx="8465185" cy="0"/>
          </a:xfrm>
          <a:custGeom>
            <a:avLst/>
            <a:gdLst/>
            <a:ahLst/>
            <a:cxnLst/>
            <a:rect l="l" t="t" r="r" b="b"/>
            <a:pathLst>
              <a:path w="8465185">
                <a:moveTo>
                  <a:pt x="0" y="0"/>
                </a:moveTo>
                <a:lnTo>
                  <a:pt x="8465058" y="0"/>
                </a:lnTo>
              </a:path>
            </a:pathLst>
          </a:custGeom>
          <a:ln w="13716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151255" y="4327397"/>
            <a:ext cx="8505825" cy="1177290"/>
          </a:xfrm>
          <a:prstGeom prst="rect">
            <a:avLst/>
          </a:prstGeom>
          <a:ln w="13969">
            <a:solidFill>
              <a:srgbClr val="808000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99060">
              <a:lnSpc>
                <a:spcPct val="100000"/>
              </a:lnSpc>
              <a:spcBef>
                <a:spcPts val="340"/>
              </a:spcBef>
            </a:pPr>
            <a:r>
              <a:rPr sz="3000" b="1" spc="15" dirty="0">
                <a:solidFill>
                  <a:srgbClr val="FF3300"/>
                </a:solidFill>
                <a:latin typeface="SimSun"/>
                <a:cs typeface="SimSun"/>
              </a:rPr>
              <a:t>栈顶</a:t>
            </a:r>
            <a:r>
              <a:rPr sz="3000" b="1" spc="5" dirty="0">
                <a:solidFill>
                  <a:srgbClr val="FF3300"/>
                </a:solidFill>
                <a:latin typeface="Times New Roman"/>
                <a:cs typeface="Times New Roman"/>
              </a:rPr>
              <a:t>(top)</a:t>
            </a:r>
            <a:r>
              <a:rPr sz="3000" b="1" spc="20" dirty="0">
                <a:solidFill>
                  <a:srgbClr val="0707F9"/>
                </a:solidFill>
                <a:latin typeface="SimSun"/>
                <a:cs typeface="SimSun"/>
              </a:rPr>
              <a:t>是栈中允许插入和删除的一端。</a:t>
            </a:r>
            <a:endParaRPr sz="3000">
              <a:latin typeface="SimSun"/>
              <a:cs typeface="SimSun"/>
            </a:endParaRPr>
          </a:p>
          <a:p>
            <a:pPr marL="99060">
              <a:lnSpc>
                <a:spcPct val="100000"/>
              </a:lnSpc>
              <a:spcBef>
                <a:spcPts val="935"/>
              </a:spcBef>
            </a:pPr>
            <a:r>
              <a:rPr sz="3000" b="1" spc="15" dirty="0">
                <a:solidFill>
                  <a:srgbClr val="FF3300"/>
                </a:solidFill>
                <a:latin typeface="SimSun"/>
                <a:cs typeface="SimSun"/>
              </a:rPr>
              <a:t>栈底</a:t>
            </a:r>
            <a:r>
              <a:rPr sz="3000" b="1" spc="10" dirty="0">
                <a:solidFill>
                  <a:srgbClr val="FF3300"/>
                </a:solidFill>
                <a:latin typeface="Times New Roman"/>
                <a:cs typeface="Times New Roman"/>
              </a:rPr>
              <a:t>(bottom)</a:t>
            </a:r>
            <a:r>
              <a:rPr sz="3000" b="1" spc="20" dirty="0">
                <a:solidFill>
                  <a:srgbClr val="0707F9"/>
                </a:solidFill>
                <a:latin typeface="SimSun"/>
                <a:cs typeface="SimSun"/>
              </a:rPr>
              <a:t>是栈顶的另一端。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5</a:t>
            </a:fld>
            <a:endParaRPr spc="5" dirty="0"/>
          </a:p>
        </p:txBody>
      </p:sp>
      <p:sp>
        <p:nvSpPr>
          <p:cNvPr id="16" name="object 16"/>
          <p:cNvSpPr txBox="1"/>
          <p:nvPr/>
        </p:nvSpPr>
        <p:spPr>
          <a:xfrm>
            <a:off x="772078" y="1784857"/>
            <a:ext cx="9017000" cy="2040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0700" marR="5080" indent="-635">
              <a:lnSpc>
                <a:spcPct val="100800"/>
              </a:lnSpc>
              <a:spcBef>
                <a:spcPts val="95"/>
              </a:spcBef>
            </a:pPr>
            <a:r>
              <a:rPr sz="3000" b="1" spc="15" dirty="0">
                <a:solidFill>
                  <a:srgbClr val="FF3300"/>
                </a:solidFill>
                <a:latin typeface="SimSun"/>
                <a:cs typeface="SimSun"/>
              </a:rPr>
              <a:t>栈</a:t>
            </a:r>
            <a:r>
              <a:rPr sz="3000" b="1" spc="10" dirty="0">
                <a:solidFill>
                  <a:srgbClr val="FF3300"/>
                </a:solidFill>
                <a:latin typeface="Times New Roman"/>
                <a:cs typeface="Times New Roman"/>
              </a:rPr>
              <a:t>(Stack)</a:t>
            </a:r>
            <a:r>
              <a:rPr sz="3000" b="1" spc="20" dirty="0">
                <a:solidFill>
                  <a:srgbClr val="0707F9"/>
                </a:solidFill>
                <a:latin typeface="SimSun"/>
                <a:cs typeface="SimSun"/>
              </a:rPr>
              <a:t>是一种特殊的线性表，其插入和删除操 作均在表的一端进行，是一种运算受限的线性表。</a:t>
            </a:r>
            <a:endParaRPr sz="30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435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SzPct val="96666"/>
              <a:buFont typeface="Wingdings"/>
              <a:buChar char=""/>
              <a:tabLst>
                <a:tab pos="356235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栈的术语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70305" algn="l"/>
              </a:tabLst>
            </a:pPr>
            <a:r>
              <a:rPr spc="-60" dirty="0"/>
              <a:t>第3</a:t>
            </a:r>
            <a:r>
              <a:rPr spc="-90" dirty="0"/>
              <a:t>章</a:t>
            </a:r>
            <a:r>
              <a:rPr dirty="0"/>
              <a:t>	</a:t>
            </a:r>
            <a:r>
              <a:rPr spc="30" dirty="0"/>
              <a:t>栈和队列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50</a:t>
            </a:fld>
            <a:endParaRPr spc="5" dirty="0"/>
          </a:p>
        </p:txBody>
      </p:sp>
      <p:sp>
        <p:nvSpPr>
          <p:cNvPr id="6" name="object 6"/>
          <p:cNvSpPr txBox="1"/>
          <p:nvPr/>
        </p:nvSpPr>
        <p:spPr>
          <a:xfrm>
            <a:off x="1179775" y="1547724"/>
            <a:ext cx="8797925" cy="5551805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844"/>
              </a:spcBef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Status DeQueue (LinkQueue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&amp;Q, </a:t>
            </a:r>
            <a:r>
              <a:rPr sz="3000" b="1" spc="-15" dirty="0">
                <a:solidFill>
                  <a:srgbClr val="0000FF"/>
                </a:solidFill>
                <a:latin typeface="Times New Roman"/>
                <a:cs typeface="Times New Roman"/>
              </a:rPr>
              <a:t>QElemType</a:t>
            </a:r>
            <a:r>
              <a:rPr sz="3000" b="1" spc="-4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&amp;e)</a:t>
            </a:r>
            <a:endParaRPr sz="3000">
              <a:latin typeface="Times New Roman"/>
              <a:cs typeface="Times New Roman"/>
            </a:endParaRPr>
          </a:p>
          <a:p>
            <a:pPr marL="108585">
              <a:lnSpc>
                <a:spcPct val="100000"/>
              </a:lnSpc>
              <a:spcBef>
                <a:spcPts val="750"/>
              </a:spcBef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{</a:t>
            </a:r>
            <a:r>
              <a:rPr sz="30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5" dirty="0">
                <a:latin typeface="Times New Roman"/>
                <a:cs typeface="Times New Roman"/>
              </a:rPr>
              <a:t>//</a:t>
            </a:r>
            <a:r>
              <a:rPr sz="3000" b="1" spc="-10" dirty="0">
                <a:latin typeface="Times New Roman"/>
                <a:cs typeface="Times New Roman"/>
              </a:rPr>
              <a:t> </a:t>
            </a:r>
            <a:r>
              <a:rPr sz="3000" b="1" spc="15" dirty="0">
                <a:latin typeface="SimSun"/>
                <a:cs typeface="SimSun"/>
              </a:rPr>
              <a:t>若队列不空，则删</a:t>
            </a:r>
            <a:r>
              <a:rPr sz="3000" b="1" spc="10" dirty="0">
                <a:latin typeface="SimSun"/>
                <a:cs typeface="SimSun"/>
              </a:rPr>
              <a:t>除</a:t>
            </a:r>
            <a:r>
              <a:rPr sz="3000" b="1" spc="10" dirty="0">
                <a:latin typeface="Times New Roman"/>
                <a:cs typeface="Times New Roman"/>
              </a:rPr>
              <a:t>Q</a:t>
            </a:r>
            <a:r>
              <a:rPr sz="3000" b="1" spc="20" dirty="0">
                <a:latin typeface="SimSun"/>
                <a:cs typeface="SimSun"/>
              </a:rPr>
              <a:t>的队头元素，</a:t>
            </a:r>
            <a:endParaRPr sz="3000">
              <a:latin typeface="SimSun"/>
              <a:cs typeface="SimSun"/>
            </a:endParaRPr>
          </a:p>
          <a:p>
            <a:pPr marL="300355" marR="539750" indent="-635">
              <a:lnSpc>
                <a:spcPts val="4360"/>
              </a:lnSpc>
              <a:spcBef>
                <a:spcPts val="260"/>
              </a:spcBef>
              <a:tabLst>
                <a:tab pos="4208145" algn="l"/>
              </a:tabLst>
            </a:pPr>
            <a:r>
              <a:rPr sz="3000" b="1" dirty="0">
                <a:latin typeface="Times New Roman"/>
                <a:cs typeface="Times New Roman"/>
              </a:rPr>
              <a:t>//</a:t>
            </a:r>
            <a:r>
              <a:rPr sz="3000" b="1" spc="10" dirty="0">
                <a:latin typeface="SimSun"/>
                <a:cs typeface="SimSun"/>
              </a:rPr>
              <a:t>用</a:t>
            </a:r>
            <a:r>
              <a:rPr sz="3000" b="1" spc="-785" dirty="0">
                <a:latin typeface="SimSun"/>
                <a:cs typeface="SimSun"/>
              </a:rPr>
              <a:t> </a:t>
            </a:r>
            <a:r>
              <a:rPr sz="3000" b="1" spc="10" dirty="0">
                <a:latin typeface="Times New Roman"/>
                <a:cs typeface="Times New Roman"/>
              </a:rPr>
              <a:t>e</a:t>
            </a:r>
            <a:r>
              <a:rPr sz="3000" b="1" spc="-20" dirty="0">
                <a:latin typeface="Times New Roman"/>
                <a:cs typeface="Times New Roman"/>
              </a:rPr>
              <a:t> </a:t>
            </a:r>
            <a:r>
              <a:rPr sz="3000" b="1" spc="15" dirty="0">
                <a:latin typeface="SimSun"/>
                <a:cs typeface="SimSun"/>
              </a:rPr>
              <a:t>返回其值，并返</a:t>
            </a:r>
            <a:r>
              <a:rPr sz="3000" b="1" spc="10" dirty="0">
                <a:latin typeface="SimSun"/>
                <a:cs typeface="SimSun"/>
              </a:rPr>
              <a:t>回</a:t>
            </a:r>
            <a:r>
              <a:rPr sz="3000" b="1" spc="15" dirty="0">
                <a:latin typeface="Times New Roman"/>
                <a:cs typeface="Times New Roman"/>
              </a:rPr>
              <a:t>OK</a:t>
            </a:r>
            <a:r>
              <a:rPr sz="3000" b="1" spc="15" dirty="0">
                <a:latin typeface="SimSun"/>
                <a:cs typeface="SimSun"/>
              </a:rPr>
              <a:t>；否则返回</a:t>
            </a:r>
            <a:r>
              <a:rPr sz="3000" b="1" spc="10" dirty="0">
                <a:latin typeface="Times New Roman"/>
                <a:cs typeface="Times New Roman"/>
              </a:rPr>
              <a:t>ERROR 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if </a:t>
            </a:r>
            <a:r>
              <a:rPr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(Q.front</a:t>
            </a:r>
            <a:r>
              <a:rPr sz="3000" b="1" spc="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==</a:t>
            </a:r>
            <a:r>
              <a:rPr sz="3000" b="1" spc="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Q.rear)	return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ERROR;</a:t>
            </a:r>
            <a:endParaRPr sz="3000">
              <a:latin typeface="Times New Roman"/>
              <a:cs typeface="Times New Roman"/>
            </a:endParaRPr>
          </a:p>
          <a:p>
            <a:pPr marL="300355">
              <a:lnSpc>
                <a:spcPct val="100000"/>
              </a:lnSpc>
              <a:spcBef>
                <a:spcPts val="475"/>
              </a:spcBef>
              <a:tabLst>
                <a:tab pos="3612515" algn="l"/>
              </a:tabLst>
            </a:pP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p =</a:t>
            </a:r>
            <a:r>
              <a:rPr sz="3000" b="1" spc="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Q.front-&gt;next;	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e =</a:t>
            </a:r>
            <a:r>
              <a:rPr sz="30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p-&gt;data;</a:t>
            </a:r>
            <a:endParaRPr sz="3000">
              <a:latin typeface="Times New Roman"/>
              <a:cs typeface="Times New Roman"/>
            </a:endParaRPr>
          </a:p>
          <a:p>
            <a:pPr marL="300355">
              <a:lnSpc>
                <a:spcPct val="100000"/>
              </a:lnSpc>
              <a:spcBef>
                <a:spcPts val="750"/>
              </a:spcBef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Q.front-&gt;next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 p-&gt;next;</a:t>
            </a:r>
            <a:endParaRPr sz="3000">
              <a:latin typeface="Times New Roman"/>
              <a:cs typeface="Times New Roman"/>
            </a:endParaRPr>
          </a:p>
          <a:p>
            <a:pPr marL="300355">
              <a:lnSpc>
                <a:spcPct val="100000"/>
              </a:lnSpc>
              <a:spcBef>
                <a:spcPts val="750"/>
              </a:spcBef>
              <a:tabLst>
                <a:tab pos="3006090" algn="l"/>
              </a:tabLst>
            </a:pPr>
            <a:r>
              <a:rPr sz="3000" b="1" spc="5" dirty="0">
                <a:solidFill>
                  <a:srgbClr val="FF3300"/>
                </a:solidFill>
                <a:latin typeface="Times New Roman"/>
                <a:cs typeface="Times New Roman"/>
              </a:rPr>
              <a:t>if </a:t>
            </a:r>
            <a:r>
              <a:rPr sz="3000" b="1" dirty="0">
                <a:solidFill>
                  <a:srgbClr val="FF3300"/>
                </a:solidFill>
                <a:latin typeface="Times New Roman"/>
                <a:cs typeface="Times New Roman"/>
              </a:rPr>
              <a:t>(Q.rear</a:t>
            </a:r>
            <a:r>
              <a:rPr sz="3000" b="1" spc="-60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3000" b="1" spc="10" dirty="0">
                <a:solidFill>
                  <a:srgbClr val="FF3300"/>
                </a:solidFill>
                <a:latin typeface="Times New Roman"/>
                <a:cs typeface="Times New Roman"/>
              </a:rPr>
              <a:t>==</a:t>
            </a:r>
            <a:r>
              <a:rPr sz="3000" b="1" spc="15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3000" b="1" spc="5" dirty="0">
                <a:solidFill>
                  <a:srgbClr val="FF3300"/>
                </a:solidFill>
                <a:latin typeface="Times New Roman"/>
                <a:cs typeface="Times New Roman"/>
              </a:rPr>
              <a:t>p)	</a:t>
            </a:r>
            <a:r>
              <a:rPr sz="3000" b="1" dirty="0">
                <a:solidFill>
                  <a:srgbClr val="FF3300"/>
                </a:solidFill>
                <a:latin typeface="Times New Roman"/>
                <a:cs typeface="Times New Roman"/>
              </a:rPr>
              <a:t>Q.rear</a:t>
            </a:r>
            <a:r>
              <a:rPr sz="3000" b="1" spc="-100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3000" b="1" spc="10" dirty="0">
                <a:solidFill>
                  <a:srgbClr val="FF3300"/>
                </a:solidFill>
                <a:latin typeface="Times New Roman"/>
                <a:cs typeface="Times New Roman"/>
              </a:rPr>
              <a:t>=</a:t>
            </a:r>
            <a:r>
              <a:rPr sz="3000" b="1" spc="-20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solidFill>
                  <a:srgbClr val="FF3300"/>
                </a:solidFill>
                <a:latin typeface="Times New Roman"/>
                <a:cs typeface="Times New Roman"/>
              </a:rPr>
              <a:t>Q.front;//</a:t>
            </a:r>
            <a:r>
              <a:rPr sz="3000" b="1" spc="15" dirty="0">
                <a:solidFill>
                  <a:srgbClr val="FF3300"/>
                </a:solidFill>
                <a:latin typeface="SimSun"/>
                <a:cs typeface="SimSun"/>
              </a:rPr>
              <a:t>如果删除的结点</a:t>
            </a:r>
            <a:endParaRPr sz="3000">
              <a:latin typeface="SimSun"/>
              <a:cs typeface="SimSun"/>
            </a:endParaRPr>
          </a:p>
          <a:p>
            <a:pPr marL="300355" marR="5080" indent="2877820">
              <a:lnSpc>
                <a:spcPts val="4360"/>
              </a:lnSpc>
              <a:spcBef>
                <a:spcPts val="260"/>
              </a:spcBef>
              <a:tabLst>
                <a:tab pos="2199640" algn="l"/>
              </a:tabLst>
            </a:pPr>
            <a:r>
              <a:rPr sz="3000" b="1" spc="5" dirty="0">
                <a:solidFill>
                  <a:srgbClr val="FF3300"/>
                </a:solidFill>
                <a:latin typeface="Times New Roman"/>
                <a:cs typeface="Times New Roman"/>
              </a:rPr>
              <a:t>/</a:t>
            </a:r>
            <a:r>
              <a:rPr sz="3000" b="1" dirty="0">
                <a:solidFill>
                  <a:srgbClr val="FF3300"/>
                </a:solidFill>
                <a:latin typeface="Times New Roman"/>
                <a:cs typeface="Times New Roman"/>
              </a:rPr>
              <a:t>/</a:t>
            </a:r>
            <a:r>
              <a:rPr sz="3000" b="1" spc="15" dirty="0">
                <a:solidFill>
                  <a:srgbClr val="FF3300"/>
                </a:solidFill>
                <a:latin typeface="SimSun"/>
                <a:cs typeface="SimSun"/>
              </a:rPr>
              <a:t>正好是队尾，删除后队列变为空  </a:t>
            </a:r>
            <a:r>
              <a:rPr sz="30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free</a:t>
            </a:r>
            <a:r>
              <a:rPr sz="3000" b="1" spc="-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(p);	</a:t>
            </a:r>
            <a:r>
              <a:rPr sz="30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return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OK;</a:t>
            </a: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}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0113" y="0"/>
            <a:ext cx="5590540" cy="1269365"/>
          </a:xfrm>
          <a:prstGeom prst="rect">
            <a:avLst/>
          </a:prstGeom>
        </p:spPr>
        <p:txBody>
          <a:bodyPr vert="horz" wrap="square" lIns="0" tIns="176530" rIns="0" bIns="0" rtlCol="0">
            <a:spAutoFit/>
          </a:bodyPr>
          <a:lstStyle/>
          <a:p>
            <a:pPr marL="971550" lvl="2" indent="-959485">
              <a:lnSpc>
                <a:spcPct val="100000"/>
              </a:lnSpc>
              <a:spcBef>
                <a:spcPts val="1390"/>
              </a:spcBef>
              <a:buFont typeface="Times New Roman"/>
              <a:buAutoNum type="arabicPeriod" startAt="2"/>
              <a:tabLst>
                <a:tab pos="971550" algn="l"/>
                <a:tab pos="972185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链队列</a:t>
            </a:r>
            <a:endParaRPr sz="3000">
              <a:latin typeface="SimSun"/>
              <a:cs typeface="SimSun"/>
            </a:endParaRPr>
          </a:p>
          <a:p>
            <a:pPr marL="955040" lvl="3" indent="-343535">
              <a:lnSpc>
                <a:spcPct val="100000"/>
              </a:lnSpc>
              <a:spcBef>
                <a:spcPts val="1295"/>
              </a:spcBef>
              <a:buSzPct val="96666"/>
              <a:buFont typeface="Wingdings"/>
              <a:buChar char=""/>
              <a:tabLst>
                <a:tab pos="955675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带头结点的链队列出队算法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70305" algn="l"/>
              </a:tabLst>
            </a:pPr>
            <a:r>
              <a:rPr spc="-60" dirty="0"/>
              <a:t>第3</a:t>
            </a:r>
            <a:r>
              <a:rPr spc="-90" dirty="0"/>
              <a:t>章</a:t>
            </a:r>
            <a:r>
              <a:rPr dirty="0"/>
              <a:t>	</a:t>
            </a:r>
            <a:r>
              <a:rPr spc="30" dirty="0"/>
              <a:t>栈和队列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51</a:t>
            </a:fld>
            <a:endParaRPr spc="5" dirty="0"/>
          </a:p>
        </p:txBody>
      </p:sp>
      <p:sp>
        <p:nvSpPr>
          <p:cNvPr id="6" name="object 6"/>
          <p:cNvSpPr txBox="1"/>
          <p:nvPr/>
        </p:nvSpPr>
        <p:spPr>
          <a:xfrm>
            <a:off x="1159152" y="2043030"/>
            <a:ext cx="4048125" cy="33413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0900"/>
              </a:lnSpc>
              <a:spcBef>
                <a:spcPts val="90"/>
              </a:spcBef>
            </a:pPr>
            <a:r>
              <a:rPr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DestroyQueue(&amp;Q) 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QueueEmpty(Q)  QueueLength(Q)  GetHead(Q,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&amp;e)  ClearQueue(&amp;Q)  </a:t>
            </a:r>
            <a:r>
              <a:rPr sz="30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QueueTravers(Q,</a:t>
            </a:r>
            <a:r>
              <a:rPr sz="3000" b="1" spc="-8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visit())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12847" y="2043030"/>
            <a:ext cx="2644140" cy="334137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844"/>
              </a:spcBef>
            </a:pPr>
            <a:r>
              <a:rPr sz="3000" b="1" spc="5" dirty="0">
                <a:latin typeface="Constantia"/>
                <a:cs typeface="Constantia"/>
              </a:rPr>
              <a:t>//</a:t>
            </a:r>
            <a:r>
              <a:rPr sz="3000" b="1" spc="15" dirty="0">
                <a:latin typeface="SimSun"/>
                <a:cs typeface="SimSun"/>
              </a:rPr>
              <a:t>销毁队列</a:t>
            </a:r>
            <a:endParaRPr sz="30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3000" b="1" spc="5" dirty="0">
                <a:latin typeface="Constantia"/>
                <a:cs typeface="Constantia"/>
              </a:rPr>
              <a:t>/</a:t>
            </a:r>
            <a:r>
              <a:rPr sz="3000" b="1" dirty="0">
                <a:latin typeface="Constantia"/>
                <a:cs typeface="Constantia"/>
              </a:rPr>
              <a:t>/</a:t>
            </a:r>
            <a:r>
              <a:rPr sz="3000" b="1" spc="15" dirty="0">
                <a:latin typeface="SimSun"/>
                <a:cs typeface="SimSun"/>
              </a:rPr>
              <a:t>判队列是否空</a:t>
            </a:r>
            <a:endParaRPr sz="3000">
              <a:latin typeface="SimSun"/>
              <a:cs typeface="SimSun"/>
            </a:endParaRPr>
          </a:p>
          <a:p>
            <a:pPr marL="75565">
              <a:lnSpc>
                <a:spcPct val="100000"/>
              </a:lnSpc>
              <a:spcBef>
                <a:spcPts val="750"/>
              </a:spcBef>
            </a:pPr>
            <a:r>
              <a:rPr sz="3000" b="1" spc="5" dirty="0">
                <a:latin typeface="Constantia"/>
                <a:cs typeface="Constantia"/>
              </a:rPr>
              <a:t>/</a:t>
            </a:r>
            <a:r>
              <a:rPr sz="3000" b="1" dirty="0">
                <a:latin typeface="Constantia"/>
                <a:cs typeface="Constantia"/>
              </a:rPr>
              <a:t>/</a:t>
            </a:r>
            <a:r>
              <a:rPr sz="3000" b="1" spc="15" dirty="0">
                <a:latin typeface="SimSun"/>
                <a:cs typeface="SimSun"/>
              </a:rPr>
              <a:t>求队列长度</a:t>
            </a:r>
            <a:endParaRPr sz="3000">
              <a:latin typeface="SimSun"/>
              <a:cs typeface="SimSun"/>
            </a:endParaRPr>
          </a:p>
          <a:p>
            <a:pPr marL="83820">
              <a:lnSpc>
                <a:spcPct val="100000"/>
              </a:lnSpc>
              <a:spcBef>
                <a:spcPts val="755"/>
              </a:spcBef>
            </a:pPr>
            <a:r>
              <a:rPr sz="3000" b="1" spc="5" dirty="0">
                <a:latin typeface="Constantia"/>
                <a:cs typeface="Constantia"/>
              </a:rPr>
              <a:t>/</a:t>
            </a:r>
            <a:r>
              <a:rPr sz="3000" b="1" dirty="0">
                <a:latin typeface="Constantia"/>
                <a:cs typeface="Constantia"/>
              </a:rPr>
              <a:t>/</a:t>
            </a:r>
            <a:r>
              <a:rPr sz="3000" b="1" spc="15" dirty="0">
                <a:latin typeface="SimSun"/>
                <a:cs typeface="SimSun"/>
              </a:rPr>
              <a:t>取队头元素</a:t>
            </a:r>
            <a:endParaRPr sz="3000">
              <a:latin typeface="SimSun"/>
              <a:cs typeface="SimSun"/>
            </a:endParaRPr>
          </a:p>
          <a:p>
            <a:pPr marL="41275">
              <a:lnSpc>
                <a:spcPct val="100000"/>
              </a:lnSpc>
              <a:spcBef>
                <a:spcPts val="750"/>
              </a:spcBef>
            </a:pPr>
            <a:r>
              <a:rPr sz="3000" b="1" spc="5" dirty="0">
                <a:latin typeface="Constantia"/>
                <a:cs typeface="Constantia"/>
              </a:rPr>
              <a:t>/</a:t>
            </a:r>
            <a:r>
              <a:rPr sz="3000" b="1" dirty="0">
                <a:latin typeface="Constantia"/>
                <a:cs typeface="Constantia"/>
              </a:rPr>
              <a:t>/</a:t>
            </a:r>
            <a:r>
              <a:rPr sz="3000" b="1" spc="15" dirty="0">
                <a:latin typeface="SimSun"/>
                <a:cs typeface="SimSun"/>
              </a:rPr>
              <a:t>清空队列</a:t>
            </a:r>
            <a:endParaRPr sz="3000">
              <a:latin typeface="SimSun"/>
              <a:cs typeface="SimSun"/>
            </a:endParaRPr>
          </a:p>
          <a:p>
            <a:pPr marL="54610">
              <a:lnSpc>
                <a:spcPct val="100000"/>
              </a:lnSpc>
              <a:spcBef>
                <a:spcPts val="750"/>
              </a:spcBef>
            </a:pPr>
            <a:r>
              <a:rPr sz="3000" b="1" spc="5" dirty="0">
                <a:latin typeface="Constantia"/>
                <a:cs typeface="Constantia"/>
              </a:rPr>
              <a:t>/</a:t>
            </a:r>
            <a:r>
              <a:rPr sz="3000" b="1" dirty="0">
                <a:latin typeface="Constantia"/>
                <a:cs typeface="Constantia"/>
              </a:rPr>
              <a:t>/</a:t>
            </a:r>
            <a:r>
              <a:rPr sz="3000" b="1" spc="15" dirty="0">
                <a:latin typeface="SimSun"/>
                <a:cs typeface="SimSun"/>
              </a:rPr>
              <a:t>遍历队列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0152" y="151940"/>
            <a:ext cx="6284595" cy="126428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971550" lvl="2" indent="-959485">
              <a:lnSpc>
                <a:spcPct val="100000"/>
              </a:lnSpc>
              <a:spcBef>
                <a:spcPts val="120"/>
              </a:spcBef>
              <a:buFont typeface="Times New Roman"/>
              <a:buAutoNum type="arabicPeriod" startAt="2"/>
              <a:tabLst>
                <a:tab pos="971550" algn="l"/>
                <a:tab pos="972185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链队列</a:t>
            </a:r>
            <a:endParaRPr sz="3000">
              <a:latin typeface="SimSun"/>
              <a:cs typeface="SimSun"/>
            </a:endParaRPr>
          </a:p>
          <a:p>
            <a:pPr marL="878205" lvl="3" indent="-343535">
              <a:lnSpc>
                <a:spcPct val="100000"/>
              </a:lnSpc>
              <a:spcBef>
                <a:spcPts val="2530"/>
              </a:spcBef>
              <a:buSzPct val="96666"/>
              <a:buFont typeface="Wingdings"/>
              <a:buChar char=""/>
              <a:tabLst>
                <a:tab pos="878840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带头结点的链队列其它操作讨论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70305" algn="l"/>
              </a:tabLst>
            </a:pPr>
            <a:r>
              <a:rPr spc="-60" dirty="0"/>
              <a:t>第3</a:t>
            </a:r>
            <a:r>
              <a:rPr spc="-90" dirty="0"/>
              <a:t>章</a:t>
            </a:r>
            <a:r>
              <a:rPr dirty="0"/>
              <a:t>	</a:t>
            </a:r>
            <a:r>
              <a:rPr spc="30" dirty="0"/>
              <a:t>栈和队列</a:t>
            </a:r>
          </a:p>
        </p:txBody>
      </p:sp>
      <p:sp>
        <p:nvSpPr>
          <p:cNvPr id="6" name="object 6"/>
          <p:cNvSpPr/>
          <p:nvPr/>
        </p:nvSpPr>
        <p:spPr>
          <a:xfrm>
            <a:off x="669925" y="1424939"/>
            <a:ext cx="0" cy="1103630"/>
          </a:xfrm>
          <a:custGeom>
            <a:avLst/>
            <a:gdLst/>
            <a:ahLst/>
            <a:cxnLst/>
            <a:rect l="l" t="t" r="r" b="b"/>
            <a:pathLst>
              <a:path h="1103630">
                <a:moveTo>
                  <a:pt x="0" y="0"/>
                </a:moveTo>
                <a:lnTo>
                  <a:pt x="0" y="1103376"/>
                </a:lnTo>
              </a:path>
            </a:pathLst>
          </a:custGeom>
          <a:ln w="13970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6909" y="1431797"/>
            <a:ext cx="9418320" cy="0"/>
          </a:xfrm>
          <a:custGeom>
            <a:avLst/>
            <a:gdLst/>
            <a:ahLst/>
            <a:cxnLst/>
            <a:rect l="l" t="t" r="r" b="b"/>
            <a:pathLst>
              <a:path w="9418320">
                <a:moveTo>
                  <a:pt x="0" y="0"/>
                </a:moveTo>
                <a:lnTo>
                  <a:pt x="9418320" y="0"/>
                </a:lnTo>
              </a:path>
            </a:pathLst>
          </a:custGeom>
          <a:ln w="13715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102215" y="1424939"/>
            <a:ext cx="0" cy="1103630"/>
          </a:xfrm>
          <a:custGeom>
            <a:avLst/>
            <a:gdLst/>
            <a:ahLst/>
            <a:cxnLst/>
            <a:rect l="l" t="t" r="r" b="b"/>
            <a:pathLst>
              <a:path h="1103630">
                <a:moveTo>
                  <a:pt x="0" y="0"/>
                </a:moveTo>
                <a:lnTo>
                  <a:pt x="0" y="1103375"/>
                </a:lnTo>
              </a:path>
            </a:pathLst>
          </a:custGeom>
          <a:ln w="13969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6541" y="2521457"/>
            <a:ext cx="9419590" cy="0"/>
          </a:xfrm>
          <a:custGeom>
            <a:avLst/>
            <a:gdLst/>
            <a:ahLst/>
            <a:cxnLst/>
            <a:rect l="l" t="t" r="r" b="b"/>
            <a:pathLst>
              <a:path w="9419590">
                <a:moveTo>
                  <a:pt x="0" y="0"/>
                </a:moveTo>
                <a:lnTo>
                  <a:pt x="9419082" y="0"/>
                </a:lnTo>
              </a:path>
            </a:pathLst>
          </a:custGeom>
          <a:ln w="13716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7230" y="1452372"/>
            <a:ext cx="0" cy="1049020"/>
          </a:xfrm>
          <a:custGeom>
            <a:avLst/>
            <a:gdLst/>
            <a:ahLst/>
            <a:cxnLst/>
            <a:rect l="l" t="t" r="r" b="b"/>
            <a:pathLst>
              <a:path h="1049020">
                <a:moveTo>
                  <a:pt x="0" y="0"/>
                </a:moveTo>
                <a:lnTo>
                  <a:pt x="0" y="1048511"/>
                </a:lnTo>
              </a:path>
            </a:pathLst>
          </a:custGeom>
          <a:ln w="12700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3580" y="1459230"/>
            <a:ext cx="9364980" cy="0"/>
          </a:xfrm>
          <a:custGeom>
            <a:avLst/>
            <a:gdLst/>
            <a:ahLst/>
            <a:cxnLst/>
            <a:rect l="l" t="t" r="r" b="b"/>
            <a:pathLst>
              <a:path w="9364980">
                <a:moveTo>
                  <a:pt x="0" y="0"/>
                </a:moveTo>
                <a:lnTo>
                  <a:pt x="9364980" y="0"/>
                </a:lnTo>
              </a:path>
            </a:pathLst>
          </a:custGeom>
          <a:ln w="13716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075544" y="1452372"/>
            <a:ext cx="0" cy="1049020"/>
          </a:xfrm>
          <a:custGeom>
            <a:avLst/>
            <a:gdLst/>
            <a:ahLst/>
            <a:cxnLst/>
            <a:rect l="l" t="t" r="r" b="b"/>
            <a:pathLst>
              <a:path h="1049020">
                <a:moveTo>
                  <a:pt x="0" y="0"/>
                </a:moveTo>
                <a:lnTo>
                  <a:pt x="0" y="1048512"/>
                </a:lnTo>
              </a:path>
            </a:pathLst>
          </a:custGeom>
          <a:ln w="13970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3973" y="2494026"/>
            <a:ext cx="9364345" cy="0"/>
          </a:xfrm>
          <a:custGeom>
            <a:avLst/>
            <a:gdLst/>
            <a:ahLst/>
            <a:cxnLst/>
            <a:rect l="l" t="t" r="r" b="b"/>
            <a:pathLst>
              <a:path w="9364345">
                <a:moveTo>
                  <a:pt x="0" y="0"/>
                </a:moveTo>
                <a:lnTo>
                  <a:pt x="9364218" y="0"/>
                </a:lnTo>
              </a:path>
            </a:pathLst>
          </a:custGeom>
          <a:ln w="13716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49490" y="0"/>
            <a:ext cx="3220720" cy="1269365"/>
          </a:xfrm>
          <a:prstGeom prst="rect">
            <a:avLst/>
          </a:prstGeom>
        </p:spPr>
        <p:txBody>
          <a:bodyPr vert="horz" wrap="square" lIns="0" tIns="176530" rIns="0" bIns="0" rtlCol="0">
            <a:spAutoFit/>
          </a:bodyPr>
          <a:lstStyle/>
          <a:p>
            <a:pPr marL="875665" lvl="2" indent="-863600">
              <a:lnSpc>
                <a:spcPct val="100000"/>
              </a:lnSpc>
              <a:spcBef>
                <a:spcPts val="1390"/>
              </a:spcBef>
              <a:buFont typeface="Times New Roman"/>
              <a:buAutoNum type="arabicPeriod" startAt="3"/>
              <a:tabLst>
                <a:tab pos="876300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循环队列</a:t>
            </a:r>
            <a:endParaRPr sz="3000">
              <a:latin typeface="SimSun"/>
              <a:cs typeface="SimSun"/>
            </a:endParaRPr>
          </a:p>
          <a:p>
            <a:pPr marL="898525" lvl="3" indent="-343535">
              <a:lnSpc>
                <a:spcPct val="100000"/>
              </a:lnSpc>
              <a:spcBef>
                <a:spcPts val="1295"/>
              </a:spcBef>
              <a:buSzPct val="96666"/>
              <a:buFont typeface="Wingdings"/>
              <a:buChar char=""/>
              <a:tabLst>
                <a:tab pos="899160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顺序队列讨论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52</a:t>
            </a:fld>
            <a:endParaRPr spc="5" dirty="0"/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990307" y="3210128"/>
          <a:ext cx="532765" cy="28155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85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5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93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85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06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445903" y="3077501"/>
            <a:ext cx="203200" cy="2818765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2600" spc="-5" dirty="0">
                <a:latin typeface="Constantia"/>
                <a:cs typeface="Constantia"/>
              </a:rPr>
              <a:t>4</a:t>
            </a:r>
            <a:endParaRPr sz="26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2600" spc="-5" dirty="0">
                <a:latin typeface="Constantia"/>
                <a:cs typeface="Constantia"/>
              </a:rPr>
              <a:t>3</a:t>
            </a:r>
            <a:endParaRPr sz="26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sz="2600" spc="-5" dirty="0">
                <a:latin typeface="Constantia"/>
                <a:cs typeface="Constantia"/>
              </a:rPr>
              <a:t>2</a:t>
            </a:r>
            <a:endParaRPr sz="26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sz="2600" spc="-5" dirty="0">
                <a:latin typeface="Constantia"/>
                <a:cs typeface="Constantia"/>
              </a:rPr>
              <a:t>1</a:t>
            </a:r>
            <a:endParaRPr sz="26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2600" spc="-5" dirty="0">
                <a:latin typeface="Constantia"/>
                <a:cs typeface="Constantia"/>
              </a:rPr>
              <a:t>0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0633" y="6122160"/>
            <a:ext cx="1784350" cy="9474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95"/>
              </a:spcBef>
            </a:pPr>
            <a:r>
              <a:rPr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Sq.rear=0 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Sq.f</a:t>
            </a:r>
            <a:r>
              <a:rPr sz="3000" b="1" spc="-45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ont=0</a:t>
            </a:r>
            <a:endParaRPr sz="3000">
              <a:latin typeface="Times New Roman"/>
              <a:cs typeface="Times New Roman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3517862" y="3287852"/>
          <a:ext cx="532765" cy="2814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85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5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85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85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0644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600" dirty="0">
                          <a:latin typeface="Constantia"/>
                          <a:cs typeface="Constantia"/>
                        </a:rPr>
                        <a:t>A</a:t>
                      </a:r>
                      <a:endParaRPr sz="2600">
                        <a:latin typeface="Constantia"/>
                        <a:cs typeface="Constantia"/>
                      </a:endParaRPr>
                    </a:p>
                  </a:txBody>
                  <a:tcPr marL="0" marR="0" marT="26034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" name="object 19"/>
          <p:cNvSpPr txBox="1"/>
          <p:nvPr/>
        </p:nvSpPr>
        <p:spPr>
          <a:xfrm>
            <a:off x="2946025" y="6199123"/>
            <a:ext cx="1784350" cy="4864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Sq.front=0</a:t>
            </a:r>
            <a:endParaRPr sz="3000">
              <a:latin typeface="Times New Roman"/>
              <a:cs typeface="Times New Roman"/>
            </a:endParaRP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6031700" y="3210128"/>
          <a:ext cx="532765" cy="28155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85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5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93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854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600" dirty="0">
                          <a:latin typeface="Constantia"/>
                          <a:cs typeface="Constantia"/>
                        </a:rPr>
                        <a:t>B</a:t>
                      </a:r>
                      <a:endParaRPr sz="2600">
                        <a:latin typeface="Constantia"/>
                        <a:cs typeface="Constantia"/>
                      </a:endParaRPr>
                    </a:p>
                  </a:txBody>
                  <a:tcPr marL="0" marR="0" marT="26034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0644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600" dirty="0">
                          <a:latin typeface="Constantia"/>
                          <a:cs typeface="Constantia"/>
                        </a:rPr>
                        <a:t>A</a:t>
                      </a:r>
                      <a:endParaRPr sz="2600">
                        <a:latin typeface="Constantia"/>
                        <a:cs typeface="Constantia"/>
                      </a:endParaRPr>
                    </a:p>
                  </a:txBody>
                  <a:tcPr marL="0" marR="0" marT="26034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" name="object 21"/>
          <p:cNvSpPr txBox="1"/>
          <p:nvPr/>
        </p:nvSpPr>
        <p:spPr>
          <a:xfrm>
            <a:off x="5433955" y="6182359"/>
            <a:ext cx="1784350" cy="4864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Sq.front=0</a:t>
            </a:r>
            <a:endParaRPr sz="3000">
              <a:latin typeface="Times New Roman"/>
              <a:cs typeface="Times New Roman"/>
            </a:endParaRPr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9456128" y="3210128"/>
          <a:ext cx="533400" cy="27950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854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600" dirty="0">
                          <a:latin typeface="Constantia"/>
                          <a:cs typeface="Constantia"/>
                        </a:rPr>
                        <a:t>E</a:t>
                      </a:r>
                      <a:endParaRPr sz="2600">
                        <a:latin typeface="Constantia"/>
                        <a:cs typeface="Constantia"/>
                      </a:endParaRPr>
                    </a:p>
                  </a:txBody>
                  <a:tcPr marL="0" marR="0" marT="266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54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600" dirty="0">
                          <a:latin typeface="Constantia"/>
                          <a:cs typeface="Constantia"/>
                        </a:rPr>
                        <a:t>D</a:t>
                      </a:r>
                      <a:endParaRPr sz="2600">
                        <a:latin typeface="Constantia"/>
                        <a:cs typeface="Constantia"/>
                      </a:endParaRPr>
                    </a:p>
                  </a:txBody>
                  <a:tcPr marL="0" marR="0" marT="2730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9307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600" dirty="0">
                          <a:latin typeface="Constantia"/>
                          <a:cs typeface="Constantia"/>
                        </a:rPr>
                        <a:t>C</a:t>
                      </a:r>
                      <a:endParaRPr sz="2600">
                        <a:latin typeface="Constantia"/>
                        <a:cs typeface="Constantia"/>
                      </a:endParaRPr>
                    </a:p>
                  </a:txBody>
                  <a:tcPr marL="0" marR="0" marT="2730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854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600" dirty="0">
                          <a:latin typeface="Constantia"/>
                          <a:cs typeface="Constantia"/>
                        </a:rPr>
                        <a:t>B</a:t>
                      </a:r>
                      <a:endParaRPr sz="2600">
                        <a:latin typeface="Constantia"/>
                        <a:cs typeface="Constantia"/>
                      </a:endParaRPr>
                    </a:p>
                  </a:txBody>
                  <a:tcPr marL="0" marR="0" marT="26034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0070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600" dirty="0">
                          <a:latin typeface="Constantia"/>
                          <a:cs typeface="Constantia"/>
                        </a:rPr>
                        <a:t>A</a:t>
                      </a:r>
                      <a:endParaRPr sz="2600">
                        <a:latin typeface="Constantia"/>
                        <a:cs typeface="Constantia"/>
                      </a:endParaRPr>
                    </a:p>
                  </a:txBody>
                  <a:tcPr marL="0" marR="0" marT="26034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3" name="object 23"/>
          <p:cNvSpPr txBox="1"/>
          <p:nvPr/>
        </p:nvSpPr>
        <p:spPr>
          <a:xfrm>
            <a:off x="8853811" y="6199123"/>
            <a:ext cx="1784350" cy="4864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Sq.front=0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857877" y="5035535"/>
            <a:ext cx="1656080" cy="4864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Sq.rear=1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345817" y="4413761"/>
            <a:ext cx="1656080" cy="4864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Sq.rear=2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0244" y="1473199"/>
            <a:ext cx="9391650" cy="1648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075" marR="432434" indent="767080">
              <a:lnSpc>
                <a:spcPct val="100800"/>
              </a:lnSpc>
              <a:spcBef>
                <a:spcPts val="95"/>
              </a:spcBef>
            </a:pPr>
            <a:r>
              <a:rPr sz="3000" b="1" spc="20" dirty="0">
                <a:solidFill>
                  <a:srgbClr val="FF3300"/>
                </a:solidFill>
                <a:latin typeface="SimSun"/>
                <a:cs typeface="SimSun"/>
              </a:rPr>
              <a:t>循环队列属于顺序队列的一种，讨论在采用一般 </a:t>
            </a:r>
            <a:r>
              <a:rPr sz="3000" b="1" spc="15" dirty="0">
                <a:solidFill>
                  <a:srgbClr val="FF3300"/>
                </a:solidFill>
                <a:latin typeface="SimSun"/>
                <a:cs typeface="SimSun"/>
              </a:rPr>
              <a:t>顺序队列时出现的问题。</a:t>
            </a:r>
            <a:endParaRPr sz="3000">
              <a:latin typeface="SimSun"/>
              <a:cs typeface="SimSun"/>
            </a:endParaRPr>
          </a:p>
          <a:p>
            <a:pPr marR="897890" algn="r">
              <a:lnSpc>
                <a:spcPct val="100000"/>
              </a:lnSpc>
              <a:spcBef>
                <a:spcPts val="1920"/>
              </a:spcBef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Sq.</a:t>
            </a:r>
            <a:r>
              <a:rPr sz="3000" b="1" spc="-45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e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ar=5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910720" y="4266671"/>
            <a:ext cx="793750" cy="4864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00" b="1" spc="20" dirty="0">
                <a:solidFill>
                  <a:srgbClr val="FF3300"/>
                </a:solidFill>
                <a:latin typeface="Times New Roman"/>
                <a:cs typeface="Times New Roman"/>
              </a:rPr>
              <a:t>……</a:t>
            </a:r>
            <a:endParaRPr sz="3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70305" algn="l"/>
              </a:tabLst>
            </a:pPr>
            <a:r>
              <a:rPr spc="-60" dirty="0"/>
              <a:t>第3</a:t>
            </a:r>
            <a:r>
              <a:rPr spc="-90" dirty="0"/>
              <a:t>章</a:t>
            </a:r>
            <a:r>
              <a:rPr dirty="0"/>
              <a:t>	</a:t>
            </a:r>
            <a:r>
              <a:rPr spc="30" dirty="0"/>
              <a:t>栈和队列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684489" y="1937588"/>
          <a:ext cx="532765" cy="28148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8546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600" b="1" dirty="0">
                          <a:latin typeface="Times New Roman"/>
                          <a:cs typeface="Times New Roman"/>
                        </a:rPr>
                        <a:t>E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546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600" b="1" dirty="0">
                          <a:latin typeface="Times New Roman"/>
                          <a:cs typeface="Times New Roman"/>
                        </a:rPr>
                        <a:t>D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8546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600" b="1" dirty="0">
                          <a:latin typeface="Times New Roman"/>
                          <a:cs typeface="Times New Roman"/>
                        </a:rPr>
                        <a:t>C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8546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600" b="1" dirty="0">
                          <a:latin typeface="Times New Roman"/>
                          <a:cs typeface="Times New Roman"/>
                        </a:rPr>
                        <a:t>B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0643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600" b="1" dirty="0">
                          <a:latin typeface="Times New Roman"/>
                          <a:cs typeface="Times New Roman"/>
                        </a:rPr>
                        <a:t>A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209757" y="1920062"/>
          <a:ext cx="533400" cy="28155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8546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600" b="1" dirty="0">
                          <a:latin typeface="Times New Roman"/>
                          <a:cs typeface="Times New Roman"/>
                        </a:rPr>
                        <a:t>E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546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600" b="1" dirty="0">
                          <a:latin typeface="Times New Roman"/>
                          <a:cs typeface="Times New Roman"/>
                        </a:rPr>
                        <a:t>D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8546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600" b="1" dirty="0">
                          <a:latin typeface="Times New Roman"/>
                          <a:cs typeface="Times New Roman"/>
                        </a:rPr>
                        <a:t>C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8546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600" b="1" dirty="0">
                          <a:latin typeface="Times New Roman"/>
                          <a:cs typeface="Times New Roman"/>
                        </a:rPr>
                        <a:t>B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1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2325757" y="3644138"/>
            <a:ext cx="1784350" cy="4864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Sq.front=1</a:t>
            </a:r>
            <a:endParaRPr sz="3000">
              <a:latin typeface="Times New Roman"/>
              <a:cs typeface="Times New Roman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7131253" y="1920062"/>
          <a:ext cx="532765" cy="28155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8546"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600" b="1" dirty="0">
                          <a:latin typeface="Times New Roman"/>
                          <a:cs typeface="Times New Roman"/>
                        </a:rPr>
                        <a:t>E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546"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600" b="1" dirty="0">
                          <a:latin typeface="Times New Roman"/>
                          <a:cs typeface="Times New Roman"/>
                        </a:rPr>
                        <a:t>D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8546"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600" b="1" dirty="0">
                          <a:latin typeface="Times New Roman"/>
                          <a:cs typeface="Times New Roman"/>
                        </a:rPr>
                        <a:t>C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85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1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5204593" y="3101593"/>
            <a:ext cx="1784350" cy="4864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Sq.front=2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48665" y="5655564"/>
            <a:ext cx="0" cy="607060"/>
          </a:xfrm>
          <a:custGeom>
            <a:avLst/>
            <a:gdLst/>
            <a:ahLst/>
            <a:cxnLst/>
            <a:rect l="l" t="t" r="r" b="b"/>
            <a:pathLst>
              <a:path h="607060">
                <a:moveTo>
                  <a:pt x="0" y="0"/>
                </a:moveTo>
                <a:lnTo>
                  <a:pt x="0" y="606551"/>
                </a:lnTo>
              </a:path>
            </a:pathLst>
          </a:custGeom>
          <a:ln w="13969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5650" y="5662421"/>
            <a:ext cx="9937750" cy="0"/>
          </a:xfrm>
          <a:custGeom>
            <a:avLst/>
            <a:gdLst/>
            <a:ahLst/>
            <a:cxnLst/>
            <a:rect l="l" t="t" r="r" b="b"/>
            <a:pathLst>
              <a:path w="9937750">
                <a:moveTo>
                  <a:pt x="0" y="0"/>
                </a:moveTo>
                <a:lnTo>
                  <a:pt x="9937750" y="0"/>
                </a:lnTo>
              </a:path>
            </a:pathLst>
          </a:custGeom>
          <a:ln w="13716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55789" y="6255258"/>
            <a:ext cx="9937750" cy="0"/>
          </a:xfrm>
          <a:custGeom>
            <a:avLst/>
            <a:gdLst/>
            <a:ahLst/>
            <a:cxnLst/>
            <a:rect l="l" t="t" r="r" b="b"/>
            <a:pathLst>
              <a:path w="9937750">
                <a:moveTo>
                  <a:pt x="0" y="0"/>
                </a:moveTo>
                <a:lnTo>
                  <a:pt x="9937236" y="0"/>
                </a:lnTo>
              </a:path>
            </a:pathLst>
          </a:custGeom>
          <a:ln w="13716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6605" y="5682996"/>
            <a:ext cx="0" cy="551815"/>
          </a:xfrm>
          <a:custGeom>
            <a:avLst/>
            <a:gdLst/>
            <a:ahLst/>
            <a:cxnLst/>
            <a:rect l="l" t="t" r="r" b="b"/>
            <a:pathLst>
              <a:path h="551814">
                <a:moveTo>
                  <a:pt x="0" y="0"/>
                </a:moveTo>
                <a:lnTo>
                  <a:pt x="0" y="551688"/>
                </a:lnTo>
              </a:path>
            </a:pathLst>
          </a:custGeom>
          <a:ln w="13970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83590" y="5689853"/>
            <a:ext cx="9889490" cy="0"/>
          </a:xfrm>
          <a:custGeom>
            <a:avLst/>
            <a:gdLst/>
            <a:ahLst/>
            <a:cxnLst/>
            <a:rect l="l" t="t" r="r" b="b"/>
            <a:pathLst>
              <a:path w="9889490">
                <a:moveTo>
                  <a:pt x="0" y="0"/>
                </a:moveTo>
                <a:lnTo>
                  <a:pt x="9889490" y="0"/>
                </a:lnTo>
              </a:path>
            </a:pathLst>
          </a:custGeom>
          <a:ln w="13716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80065" y="5682996"/>
            <a:ext cx="0" cy="551815"/>
          </a:xfrm>
          <a:custGeom>
            <a:avLst/>
            <a:gdLst/>
            <a:ahLst/>
            <a:cxnLst/>
            <a:rect l="l" t="t" r="r" b="b"/>
            <a:pathLst>
              <a:path h="551814">
                <a:moveTo>
                  <a:pt x="0" y="0"/>
                </a:moveTo>
                <a:lnTo>
                  <a:pt x="0" y="551688"/>
                </a:lnTo>
              </a:path>
            </a:pathLst>
          </a:custGeom>
          <a:ln w="13969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3221" y="6227826"/>
            <a:ext cx="9890125" cy="0"/>
          </a:xfrm>
          <a:custGeom>
            <a:avLst/>
            <a:gdLst/>
            <a:ahLst/>
            <a:cxnLst/>
            <a:rect l="l" t="t" r="r" b="b"/>
            <a:pathLst>
              <a:path w="9890125">
                <a:moveTo>
                  <a:pt x="0" y="0"/>
                </a:moveTo>
                <a:lnTo>
                  <a:pt x="9889998" y="0"/>
                </a:lnTo>
              </a:path>
            </a:pathLst>
          </a:custGeom>
          <a:ln w="13716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9956762" y="1937588"/>
          <a:ext cx="532765" cy="28148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85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5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85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85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06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53</a:t>
            </a:fld>
            <a:endParaRPr spc="5" dirty="0"/>
          </a:p>
        </p:txBody>
      </p:sp>
      <p:sp>
        <p:nvSpPr>
          <p:cNvPr id="19" name="object 19"/>
          <p:cNvSpPr txBox="1"/>
          <p:nvPr/>
        </p:nvSpPr>
        <p:spPr>
          <a:xfrm>
            <a:off x="8075809" y="2945383"/>
            <a:ext cx="793750" cy="4864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00" b="1" spc="20" dirty="0">
                <a:solidFill>
                  <a:srgbClr val="FF3300"/>
                </a:solidFill>
                <a:latin typeface="Times New Roman"/>
                <a:cs typeface="Times New Roman"/>
              </a:rPr>
              <a:t>……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23905" y="1881161"/>
            <a:ext cx="203200" cy="2819400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2600" spc="-5" dirty="0">
                <a:latin typeface="Constantia"/>
                <a:cs typeface="Constantia"/>
              </a:rPr>
              <a:t>4</a:t>
            </a:r>
            <a:endParaRPr sz="26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2600" spc="-5" dirty="0">
                <a:latin typeface="Constantia"/>
                <a:cs typeface="Constantia"/>
              </a:rPr>
              <a:t>3</a:t>
            </a:r>
            <a:endParaRPr sz="26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sz="2600" spc="-5" dirty="0">
                <a:latin typeface="Constantia"/>
                <a:cs typeface="Constantia"/>
              </a:rPr>
              <a:t>2</a:t>
            </a:r>
            <a:endParaRPr sz="26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sz="2600" spc="-5" dirty="0">
                <a:latin typeface="Constantia"/>
                <a:cs typeface="Constantia"/>
              </a:rPr>
              <a:t>1</a:t>
            </a:r>
            <a:endParaRPr sz="26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2600" spc="-5" dirty="0">
                <a:latin typeface="Constantia"/>
                <a:cs typeface="Constantia"/>
              </a:rPr>
              <a:t>0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-28060" y="0"/>
            <a:ext cx="4064635" cy="1886585"/>
          </a:xfrm>
          <a:prstGeom prst="rect">
            <a:avLst/>
          </a:prstGeom>
        </p:spPr>
        <p:txBody>
          <a:bodyPr vert="horz" wrap="square" lIns="0" tIns="176530" rIns="0" bIns="0" rtlCol="0">
            <a:spAutoFit/>
          </a:bodyPr>
          <a:lstStyle/>
          <a:p>
            <a:pPr marL="1053465" lvl="2" indent="-864235">
              <a:lnSpc>
                <a:spcPct val="100000"/>
              </a:lnSpc>
              <a:spcBef>
                <a:spcPts val="1390"/>
              </a:spcBef>
              <a:buFont typeface="Times New Roman"/>
              <a:buAutoNum type="arabicPeriod" startAt="3"/>
              <a:tabLst>
                <a:tab pos="1054100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循环队列</a:t>
            </a:r>
            <a:endParaRPr sz="3000">
              <a:latin typeface="SimSun"/>
              <a:cs typeface="SimSun"/>
            </a:endParaRPr>
          </a:p>
          <a:p>
            <a:pPr marL="999490" marR="91440" lvl="3" indent="-1000125">
              <a:lnSpc>
                <a:spcPct val="100000"/>
              </a:lnSpc>
              <a:spcBef>
                <a:spcPts val="1295"/>
              </a:spcBef>
              <a:buSzPct val="96666"/>
              <a:buFont typeface="Wingdings"/>
              <a:buChar char=""/>
              <a:tabLst>
                <a:tab pos="1000125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顺序队列讨论</a:t>
            </a:r>
            <a:endParaRPr sz="30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260"/>
              </a:spcBef>
              <a:tabLst>
                <a:tab pos="2420620" algn="l"/>
              </a:tabLst>
            </a:pPr>
            <a:r>
              <a:rPr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Sq.rear=5	Sq.rear=5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260445" y="1390904"/>
            <a:ext cx="1656080" cy="4864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Sq.rear=5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155041" y="925322"/>
            <a:ext cx="1784350" cy="9474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95"/>
              </a:spcBef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Sq.f</a:t>
            </a:r>
            <a:r>
              <a:rPr sz="3000" b="1" spc="-45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ont=5  </a:t>
            </a:r>
            <a:r>
              <a:rPr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Sq.rear=5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69619" y="4944872"/>
            <a:ext cx="9903460" cy="198818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31445">
              <a:lnSpc>
                <a:spcPct val="100000"/>
              </a:lnSpc>
              <a:spcBef>
                <a:spcPts val="120"/>
              </a:spcBef>
            </a:pPr>
            <a:r>
              <a:rPr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Sq.front=0</a:t>
            </a:r>
            <a:endParaRPr sz="3000">
              <a:latin typeface="Times New Roman"/>
              <a:cs typeface="Times New Roman"/>
            </a:endParaRPr>
          </a:p>
          <a:p>
            <a:pPr marL="92075">
              <a:lnSpc>
                <a:spcPct val="100000"/>
              </a:lnSpc>
              <a:spcBef>
                <a:spcPts val="2370"/>
              </a:spcBef>
            </a:pPr>
            <a:r>
              <a:rPr sz="3000" b="1" spc="20" dirty="0">
                <a:solidFill>
                  <a:srgbClr val="FF3300"/>
                </a:solidFill>
                <a:latin typeface="SimSun"/>
                <a:cs typeface="SimSun"/>
              </a:rPr>
              <a:t>讨论结论：在采用一般顺序队列时出现假上溢现</a:t>
            </a:r>
            <a:r>
              <a:rPr sz="3000" b="1" spc="10" dirty="0">
                <a:solidFill>
                  <a:srgbClr val="FF3300"/>
                </a:solidFill>
                <a:latin typeface="SimSun"/>
                <a:cs typeface="SimSun"/>
              </a:rPr>
              <a:t>象</a:t>
            </a:r>
            <a:r>
              <a:rPr sz="3000" b="1" spc="10" dirty="0">
                <a:solidFill>
                  <a:srgbClr val="FF3300"/>
                </a:solidFill>
                <a:latin typeface="Times New Roman"/>
                <a:cs typeface="Times New Roman"/>
              </a:rPr>
              <a:t>,why</a:t>
            </a:r>
            <a:r>
              <a:rPr sz="3000" b="1" spc="10" dirty="0">
                <a:solidFill>
                  <a:srgbClr val="FF3300"/>
                </a:solidFill>
                <a:latin typeface="SimSun"/>
                <a:cs typeface="SimSun"/>
              </a:rPr>
              <a:t>？</a:t>
            </a:r>
            <a:endParaRPr sz="3000">
              <a:latin typeface="SimSun"/>
              <a:cs typeface="SimSun"/>
            </a:endParaRPr>
          </a:p>
          <a:p>
            <a:pPr marL="91440">
              <a:lnSpc>
                <a:spcPct val="100000"/>
              </a:lnSpc>
              <a:spcBef>
                <a:spcPts val="2260"/>
              </a:spcBef>
            </a:pPr>
            <a:r>
              <a:rPr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Sq.front==Sq.rear==5</a:t>
            </a:r>
            <a:r>
              <a:rPr sz="3000" b="1" spc="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看似满实则空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70305" algn="l"/>
              </a:tabLst>
            </a:pPr>
            <a:r>
              <a:rPr spc="-60" dirty="0"/>
              <a:t>第3</a:t>
            </a:r>
            <a:r>
              <a:rPr spc="-90" dirty="0"/>
              <a:t>章</a:t>
            </a:r>
            <a:r>
              <a:rPr dirty="0"/>
              <a:t>	</a:t>
            </a:r>
            <a:r>
              <a:rPr spc="30" dirty="0"/>
              <a:t>栈和队列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54</a:t>
            </a:fld>
            <a:endParaRPr spc="5" dirty="0"/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4470" marR="298450" indent="-192405">
              <a:lnSpc>
                <a:spcPct val="120800"/>
              </a:lnSpc>
              <a:spcBef>
                <a:spcPts val="95"/>
              </a:spcBef>
              <a:tabLst>
                <a:tab pos="3583940" algn="l"/>
                <a:tab pos="4350385" algn="l"/>
              </a:tabLst>
            </a:pPr>
            <a:r>
              <a:rPr spc="10" dirty="0"/>
              <a:t>#define </a:t>
            </a:r>
            <a:r>
              <a:rPr spc="15" dirty="0"/>
              <a:t>MAXQSIZE	</a:t>
            </a:r>
            <a:r>
              <a:rPr spc="10" dirty="0"/>
              <a:t>100	</a:t>
            </a:r>
            <a:r>
              <a:rPr spc="5" dirty="0">
                <a:solidFill>
                  <a:srgbClr val="000000"/>
                </a:solidFill>
              </a:rPr>
              <a:t>/</a:t>
            </a:r>
            <a:r>
              <a:rPr dirty="0">
                <a:solidFill>
                  <a:srgbClr val="000000"/>
                </a:solidFill>
              </a:rPr>
              <a:t>/</a:t>
            </a:r>
            <a:r>
              <a:rPr spc="15" dirty="0">
                <a:solidFill>
                  <a:srgbClr val="000000"/>
                </a:solidFill>
                <a:latin typeface="SimSun"/>
                <a:cs typeface="SimSun"/>
              </a:rPr>
              <a:t>最大队列长度  </a:t>
            </a:r>
            <a:r>
              <a:rPr spc="10" dirty="0"/>
              <a:t>typedef </a:t>
            </a:r>
            <a:r>
              <a:rPr spc="5" dirty="0"/>
              <a:t>struct</a:t>
            </a:r>
            <a:r>
              <a:rPr spc="-15" dirty="0"/>
              <a:t> </a:t>
            </a:r>
            <a:r>
              <a:rPr spc="5" dirty="0"/>
              <a:t>{</a:t>
            </a:r>
          </a:p>
          <a:p>
            <a:pPr marL="396240">
              <a:lnSpc>
                <a:spcPct val="100000"/>
              </a:lnSpc>
              <a:spcBef>
                <a:spcPts val="750"/>
              </a:spcBef>
              <a:tabLst>
                <a:tab pos="2541270" algn="l"/>
                <a:tab pos="3776345" algn="l"/>
              </a:tabLst>
            </a:pPr>
            <a:r>
              <a:rPr spc="-20" dirty="0"/>
              <a:t>QElemType	</a:t>
            </a:r>
            <a:r>
              <a:rPr spc="5" dirty="0"/>
              <a:t>*base;	</a:t>
            </a:r>
            <a:r>
              <a:rPr spc="5" dirty="0">
                <a:solidFill>
                  <a:srgbClr val="000000"/>
                </a:solidFill>
              </a:rPr>
              <a:t>//</a:t>
            </a:r>
            <a:r>
              <a:rPr spc="-75" dirty="0">
                <a:solidFill>
                  <a:srgbClr val="000000"/>
                </a:solidFill>
              </a:rPr>
              <a:t> </a:t>
            </a:r>
            <a:r>
              <a:rPr spc="15" dirty="0">
                <a:solidFill>
                  <a:srgbClr val="000000"/>
                </a:solidFill>
                <a:latin typeface="SimSun"/>
                <a:cs typeface="SimSun"/>
              </a:rPr>
              <a:t>动态分配存储空间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943992" y="3170979"/>
            <a:ext cx="1618615" cy="4864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652145" algn="l"/>
              </a:tabLst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int	</a:t>
            </a:r>
            <a:r>
              <a:rPr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f</a:t>
            </a:r>
            <a:r>
              <a:rPr sz="3000" b="1" spc="-45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ont;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44031" y="4275885"/>
            <a:ext cx="1490980" cy="4864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652780" algn="l"/>
              </a:tabLst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int	</a:t>
            </a:r>
            <a:r>
              <a:rPr sz="3000" b="1" spc="-45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e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ar;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86354" y="3079384"/>
            <a:ext cx="4956810" cy="2235835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144145">
              <a:lnSpc>
                <a:spcPct val="100000"/>
              </a:lnSpc>
              <a:spcBef>
                <a:spcPts val="844"/>
              </a:spcBef>
            </a:pPr>
            <a:r>
              <a:rPr sz="3000" b="1" spc="5" dirty="0">
                <a:latin typeface="Times New Roman"/>
                <a:cs typeface="Times New Roman"/>
              </a:rPr>
              <a:t>//</a:t>
            </a:r>
            <a:r>
              <a:rPr sz="3000" b="1" spc="-15" dirty="0">
                <a:latin typeface="Times New Roman"/>
                <a:cs typeface="Times New Roman"/>
              </a:rPr>
              <a:t> </a:t>
            </a:r>
            <a:r>
              <a:rPr sz="3000" b="1" spc="15" dirty="0">
                <a:latin typeface="SimSun"/>
                <a:cs typeface="SimSun"/>
              </a:rPr>
              <a:t>头指针，若队列不空，</a:t>
            </a:r>
            <a:endParaRPr sz="3000">
              <a:latin typeface="SimSun"/>
              <a:cs typeface="SimSun"/>
            </a:endParaRPr>
          </a:p>
          <a:p>
            <a:pPr marL="85090">
              <a:lnSpc>
                <a:spcPct val="100000"/>
              </a:lnSpc>
              <a:spcBef>
                <a:spcPts val="750"/>
              </a:spcBef>
              <a:tabLst>
                <a:tab pos="488315" algn="l"/>
              </a:tabLst>
            </a:pPr>
            <a:r>
              <a:rPr sz="3000" b="1" spc="5" dirty="0">
                <a:latin typeface="Times New Roman"/>
                <a:cs typeface="Times New Roman"/>
              </a:rPr>
              <a:t>//	</a:t>
            </a:r>
            <a:r>
              <a:rPr sz="3000" b="1" spc="15" dirty="0">
                <a:latin typeface="SimSun"/>
                <a:cs typeface="SimSun"/>
              </a:rPr>
              <a:t>指向队列头元素</a:t>
            </a:r>
            <a:endParaRPr sz="3000">
              <a:latin typeface="SimSun"/>
              <a:cs typeface="SimSun"/>
            </a:endParaRPr>
          </a:p>
          <a:p>
            <a:pPr marL="372110" marR="5080" indent="-360045">
              <a:lnSpc>
                <a:spcPct val="120800"/>
              </a:lnSpc>
            </a:pPr>
            <a:r>
              <a:rPr sz="3000" b="1" spc="5" dirty="0">
                <a:latin typeface="Times New Roman"/>
                <a:cs typeface="Times New Roman"/>
              </a:rPr>
              <a:t>//</a:t>
            </a:r>
            <a:r>
              <a:rPr sz="3000" b="1" spc="-70" dirty="0">
                <a:latin typeface="Times New Roman"/>
                <a:cs typeface="Times New Roman"/>
              </a:rPr>
              <a:t> </a:t>
            </a:r>
            <a:r>
              <a:rPr sz="3000" b="1" spc="15" dirty="0">
                <a:latin typeface="SimSun"/>
                <a:cs typeface="SimSun"/>
              </a:rPr>
              <a:t>尾指针，若队列不空，指向 队列尾元</a:t>
            </a:r>
            <a:r>
              <a:rPr sz="3000" b="1" spc="10" dirty="0">
                <a:latin typeface="SimSun"/>
                <a:cs typeface="SimSun"/>
              </a:rPr>
              <a:t>素</a:t>
            </a:r>
            <a:r>
              <a:rPr sz="3000" b="1" spc="-755" dirty="0">
                <a:latin typeface="SimSun"/>
                <a:cs typeface="SimSun"/>
              </a:rPr>
              <a:t> </a:t>
            </a:r>
            <a:r>
              <a:rPr sz="3000" b="1" spc="15" dirty="0">
                <a:latin typeface="SimSun"/>
                <a:cs typeface="SimSun"/>
              </a:rPr>
              <a:t>的下一个位置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52007" y="5124593"/>
            <a:ext cx="2719070" cy="1459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4320" marR="5080" indent="-262255">
              <a:lnSpc>
                <a:spcPct val="156800"/>
              </a:lnSpc>
              <a:spcBef>
                <a:spcPts val="95"/>
              </a:spcBef>
              <a:tabLst>
                <a:tab pos="2151380" algn="l"/>
              </a:tabLst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} SqQueue;  SqQueu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e</a:t>
            </a:r>
            <a:r>
              <a:rPr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Sq;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9490" y="0"/>
            <a:ext cx="4762500" cy="1269365"/>
          </a:xfrm>
          <a:prstGeom prst="rect">
            <a:avLst/>
          </a:prstGeom>
        </p:spPr>
        <p:txBody>
          <a:bodyPr vert="horz" wrap="square" lIns="0" tIns="176530" rIns="0" bIns="0" rtlCol="0">
            <a:spAutoFit/>
          </a:bodyPr>
          <a:lstStyle/>
          <a:p>
            <a:pPr marL="875665" lvl="2" indent="-863600">
              <a:lnSpc>
                <a:spcPct val="100000"/>
              </a:lnSpc>
              <a:spcBef>
                <a:spcPts val="1390"/>
              </a:spcBef>
              <a:buFont typeface="Times New Roman"/>
              <a:buAutoNum type="arabicPeriod" startAt="3"/>
              <a:tabLst>
                <a:tab pos="876300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循环队列</a:t>
            </a:r>
            <a:endParaRPr sz="3000">
              <a:latin typeface="SimSun"/>
              <a:cs typeface="SimSun"/>
            </a:endParaRPr>
          </a:p>
          <a:p>
            <a:pPr marL="897255" lvl="3" indent="-343535">
              <a:lnSpc>
                <a:spcPct val="100000"/>
              </a:lnSpc>
              <a:spcBef>
                <a:spcPts val="1295"/>
              </a:spcBef>
              <a:buSzPct val="96666"/>
              <a:buFont typeface="Wingdings"/>
              <a:buChar char=""/>
              <a:tabLst>
                <a:tab pos="897890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顺序队列数据类型实现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70305" algn="l"/>
              </a:tabLst>
            </a:pPr>
            <a:r>
              <a:rPr spc="-60" dirty="0"/>
              <a:t>第3</a:t>
            </a:r>
            <a:r>
              <a:rPr spc="-90" dirty="0"/>
              <a:t>章</a:t>
            </a:r>
            <a:r>
              <a:rPr dirty="0"/>
              <a:t>	</a:t>
            </a:r>
            <a:r>
              <a:rPr spc="30" dirty="0"/>
              <a:t>栈和队列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55</a:t>
            </a:fld>
            <a:endParaRPr spc="5" dirty="0"/>
          </a:p>
        </p:txBody>
      </p:sp>
      <p:sp>
        <p:nvSpPr>
          <p:cNvPr id="6" name="object 6"/>
          <p:cNvSpPr txBox="1"/>
          <p:nvPr/>
        </p:nvSpPr>
        <p:spPr>
          <a:xfrm>
            <a:off x="606425" y="1476755"/>
            <a:ext cx="9326245" cy="1523365"/>
          </a:xfrm>
          <a:prstGeom prst="rect">
            <a:avLst/>
          </a:prstGeom>
          <a:ln w="13969">
            <a:solidFill>
              <a:srgbClr val="808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9060" marR="356235" indent="767080" algn="just">
              <a:lnSpc>
                <a:spcPct val="100699"/>
              </a:lnSpc>
              <a:spcBef>
                <a:spcPts val="310"/>
              </a:spcBef>
            </a:pPr>
            <a:r>
              <a:rPr sz="3000" b="1" spc="20" dirty="0">
                <a:solidFill>
                  <a:srgbClr val="0000FF"/>
                </a:solidFill>
                <a:latin typeface="SimSun"/>
                <a:cs typeface="SimSun"/>
              </a:rPr>
              <a:t>循环队列是顺序队列的一种特例，它是把顺序队 列构造成一个首尾相连的循环表。指针和队列元素之 </a:t>
            </a: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间关系不变。</a:t>
            </a:r>
            <a:endParaRPr sz="3000">
              <a:latin typeface="SimSun"/>
              <a:cs typeface="SimSun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918167" y="3216986"/>
          <a:ext cx="532765" cy="24673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7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77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D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013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C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7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0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2402719" y="5822706"/>
            <a:ext cx="1532890" cy="81534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3110"/>
              </a:lnSpc>
              <a:spcBef>
                <a:spcPts val="204"/>
              </a:spcBef>
            </a:pPr>
            <a:r>
              <a:rPr sz="2600" b="1" spc="-15" dirty="0">
                <a:solidFill>
                  <a:srgbClr val="0000FF"/>
                </a:solidFill>
                <a:latin typeface="Times New Roman"/>
                <a:cs typeface="Times New Roman"/>
              </a:rPr>
              <a:t>Sq.rear=4  </a:t>
            </a:r>
            <a:r>
              <a:rPr sz="2600" b="1" spc="-10" dirty="0">
                <a:solidFill>
                  <a:srgbClr val="0000FF"/>
                </a:solidFill>
                <a:latin typeface="Times New Roman"/>
                <a:cs typeface="Times New Roman"/>
              </a:rPr>
              <a:t>Sq.f</a:t>
            </a:r>
            <a:r>
              <a:rPr sz="2600" b="1" spc="-55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sz="2600" b="1" spc="-10" dirty="0">
                <a:solidFill>
                  <a:srgbClr val="0000FF"/>
                </a:solidFill>
                <a:latin typeface="Times New Roman"/>
                <a:cs typeface="Times New Roman"/>
              </a:rPr>
              <a:t>ont=2</a:t>
            </a:r>
            <a:endParaRPr sz="2600">
              <a:latin typeface="Times New Roman"/>
              <a:cs typeface="Times New Roman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730965" y="3188030"/>
          <a:ext cx="532765" cy="24673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776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E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013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D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77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C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7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0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4191882" y="5869166"/>
            <a:ext cx="1532890" cy="81534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3110"/>
              </a:lnSpc>
              <a:spcBef>
                <a:spcPts val="204"/>
              </a:spcBef>
            </a:pPr>
            <a:r>
              <a:rPr sz="2600" b="1" spc="-15" dirty="0">
                <a:solidFill>
                  <a:srgbClr val="0000FF"/>
                </a:solidFill>
                <a:latin typeface="Times New Roman"/>
                <a:cs typeface="Times New Roman"/>
              </a:rPr>
              <a:t>Sq.rear=0  </a:t>
            </a:r>
            <a:r>
              <a:rPr sz="2600" b="1" spc="-10" dirty="0">
                <a:solidFill>
                  <a:srgbClr val="0000FF"/>
                </a:solidFill>
                <a:latin typeface="Times New Roman"/>
                <a:cs typeface="Times New Roman"/>
              </a:rPr>
              <a:t>Sq.f</a:t>
            </a:r>
            <a:r>
              <a:rPr sz="2600" b="1" spc="-55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sz="2600" b="1" spc="-10" dirty="0">
                <a:solidFill>
                  <a:srgbClr val="0000FF"/>
                </a:solidFill>
                <a:latin typeface="Times New Roman"/>
                <a:cs typeface="Times New Roman"/>
              </a:rPr>
              <a:t>ont=2</a:t>
            </a:r>
            <a:endParaRPr sz="2600">
              <a:latin typeface="Times New Roman"/>
              <a:cs typeface="Times New Roman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6665671" y="3188030"/>
          <a:ext cx="532765" cy="24673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77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E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013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D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77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C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7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014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F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6131170" y="5869199"/>
            <a:ext cx="1532890" cy="81534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3110"/>
              </a:lnSpc>
              <a:spcBef>
                <a:spcPts val="204"/>
              </a:spcBef>
            </a:pPr>
            <a:r>
              <a:rPr sz="2600" b="1" spc="-15" dirty="0">
                <a:solidFill>
                  <a:srgbClr val="0000FF"/>
                </a:solidFill>
                <a:latin typeface="Times New Roman"/>
                <a:cs typeface="Times New Roman"/>
              </a:rPr>
              <a:t>Sq.rear=1  </a:t>
            </a:r>
            <a:r>
              <a:rPr sz="2600" b="1" spc="-10" dirty="0">
                <a:solidFill>
                  <a:srgbClr val="0000FF"/>
                </a:solidFill>
                <a:latin typeface="Times New Roman"/>
                <a:cs typeface="Times New Roman"/>
              </a:rPr>
              <a:t>Sq.f</a:t>
            </a:r>
            <a:r>
              <a:rPr sz="2600" b="1" spc="-55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sz="2600" b="1" spc="-10" dirty="0">
                <a:solidFill>
                  <a:srgbClr val="0000FF"/>
                </a:solidFill>
                <a:latin typeface="Times New Roman"/>
                <a:cs typeface="Times New Roman"/>
              </a:rPr>
              <a:t>ont=2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9485" y="0"/>
            <a:ext cx="3604895" cy="1269365"/>
          </a:xfrm>
          <a:prstGeom prst="rect">
            <a:avLst/>
          </a:prstGeom>
        </p:spPr>
        <p:txBody>
          <a:bodyPr vert="horz" wrap="square" lIns="0" tIns="176530" rIns="0" bIns="0" rtlCol="0">
            <a:spAutoFit/>
          </a:bodyPr>
          <a:lstStyle/>
          <a:p>
            <a:pPr marL="875665" lvl="2" indent="-863600">
              <a:lnSpc>
                <a:spcPct val="100000"/>
              </a:lnSpc>
              <a:spcBef>
                <a:spcPts val="1390"/>
              </a:spcBef>
              <a:buFont typeface="Times New Roman"/>
              <a:buAutoNum type="arabicPeriod" startAt="3"/>
              <a:tabLst>
                <a:tab pos="876300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循环队列</a:t>
            </a:r>
            <a:endParaRPr sz="3000">
              <a:latin typeface="SimSun"/>
              <a:cs typeface="SimSun"/>
            </a:endParaRPr>
          </a:p>
          <a:p>
            <a:pPr marL="897255" lvl="3" indent="-343535">
              <a:lnSpc>
                <a:spcPct val="100000"/>
              </a:lnSpc>
              <a:spcBef>
                <a:spcPts val="1295"/>
              </a:spcBef>
              <a:buSzPct val="96666"/>
              <a:buFont typeface="Wingdings"/>
              <a:buChar char=""/>
              <a:tabLst>
                <a:tab pos="897890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循环队列的定义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02719" y="3007397"/>
            <a:ext cx="203200" cy="2818765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2600" spc="-5" dirty="0">
                <a:latin typeface="Constantia"/>
                <a:cs typeface="Constantia"/>
              </a:rPr>
              <a:t>4</a:t>
            </a:r>
            <a:endParaRPr sz="26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2600" spc="-5" dirty="0">
                <a:latin typeface="Constantia"/>
                <a:cs typeface="Constantia"/>
              </a:rPr>
              <a:t>3</a:t>
            </a:r>
            <a:endParaRPr sz="26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sz="2600" spc="-5" dirty="0">
                <a:latin typeface="Constantia"/>
                <a:cs typeface="Constantia"/>
              </a:rPr>
              <a:t>2</a:t>
            </a:r>
            <a:endParaRPr sz="26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sz="2600" spc="-5" dirty="0">
                <a:latin typeface="Constantia"/>
                <a:cs typeface="Constantia"/>
              </a:rPr>
              <a:t>1</a:t>
            </a:r>
            <a:endParaRPr sz="26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2600" spc="-5" dirty="0">
                <a:latin typeface="Constantia"/>
                <a:cs typeface="Constantia"/>
              </a:rPr>
              <a:t>0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70305" algn="l"/>
              </a:tabLst>
            </a:pPr>
            <a:r>
              <a:rPr spc="-60" dirty="0"/>
              <a:t>第3</a:t>
            </a:r>
            <a:r>
              <a:rPr spc="-90" dirty="0"/>
              <a:t>章</a:t>
            </a:r>
            <a:r>
              <a:rPr dirty="0"/>
              <a:t>	</a:t>
            </a:r>
            <a:r>
              <a:rPr spc="30" dirty="0"/>
              <a:t>栈和队列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56</a:t>
            </a:fld>
            <a:endParaRPr spc="5" dirty="0"/>
          </a:p>
        </p:txBody>
      </p:sp>
      <p:sp>
        <p:nvSpPr>
          <p:cNvPr id="6" name="object 6"/>
          <p:cNvSpPr txBox="1"/>
          <p:nvPr/>
        </p:nvSpPr>
        <p:spPr>
          <a:xfrm>
            <a:off x="1702426" y="1995946"/>
            <a:ext cx="1180465" cy="4864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00" b="1" spc="15" dirty="0">
                <a:latin typeface="SimSun"/>
                <a:cs typeface="SimSun"/>
              </a:rPr>
              <a:t>空状态</a:t>
            </a:r>
            <a:endParaRPr sz="3000">
              <a:latin typeface="SimSun"/>
              <a:cs typeface="SimSun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049487" y="2751404"/>
          <a:ext cx="532765" cy="24673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0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7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7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0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7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1367923" y="5510276"/>
            <a:ext cx="1784350" cy="9474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95"/>
              </a:spcBef>
            </a:pPr>
            <a:r>
              <a:rPr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Sq.rear=0 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Sq.f</a:t>
            </a:r>
            <a:r>
              <a:rPr sz="3000" b="1" spc="-45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ont=0</a:t>
            </a:r>
            <a:endParaRPr sz="3000">
              <a:latin typeface="Times New Roman"/>
              <a:cs typeface="Times New Roman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014685" y="2681300"/>
          <a:ext cx="532765" cy="24673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013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E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77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D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013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C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77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B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776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A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5791341" y="5514847"/>
            <a:ext cx="3540125" cy="4864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注意</a:t>
            </a:r>
            <a:r>
              <a:rPr sz="3000" b="1" spc="10" dirty="0">
                <a:solidFill>
                  <a:srgbClr val="0000FF"/>
                </a:solidFill>
                <a:latin typeface="SimSun"/>
                <a:cs typeface="SimSun"/>
              </a:rPr>
              <a:t>：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0=</a:t>
            </a:r>
            <a:r>
              <a:rPr sz="3000" b="1" spc="10" dirty="0">
                <a:solidFill>
                  <a:srgbClr val="0000FF"/>
                </a:solidFill>
                <a:latin typeface="SimSun"/>
                <a:cs typeface="SimSun"/>
              </a:rPr>
              <a:t>（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4+1</a:t>
            </a:r>
            <a:r>
              <a:rPr sz="3000" b="1" spc="10" dirty="0">
                <a:solidFill>
                  <a:srgbClr val="0000FF"/>
                </a:solidFill>
                <a:latin typeface="SimSun"/>
                <a:cs typeface="SimSun"/>
              </a:rPr>
              <a:t>）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%5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90855" y="5514847"/>
            <a:ext cx="1784350" cy="942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0"/>
              </a:spcBef>
            </a:pPr>
            <a:r>
              <a:rPr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Sq.rear=0 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Sq.f</a:t>
            </a:r>
            <a:r>
              <a:rPr sz="3000" b="1" spc="-45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ont=0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45549" y="1975346"/>
            <a:ext cx="1180465" cy="4864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00" b="1" spc="15" dirty="0">
                <a:latin typeface="SimSun"/>
                <a:cs typeface="SimSun"/>
              </a:rPr>
              <a:t>满状态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9484" y="0"/>
            <a:ext cx="6303645" cy="1269365"/>
          </a:xfrm>
          <a:prstGeom prst="rect">
            <a:avLst/>
          </a:prstGeom>
        </p:spPr>
        <p:txBody>
          <a:bodyPr vert="horz" wrap="square" lIns="0" tIns="176530" rIns="0" bIns="0" rtlCol="0">
            <a:spAutoFit/>
          </a:bodyPr>
          <a:lstStyle/>
          <a:p>
            <a:pPr marL="875665" lvl="2" indent="-863600">
              <a:lnSpc>
                <a:spcPct val="100000"/>
              </a:lnSpc>
              <a:spcBef>
                <a:spcPts val="1390"/>
              </a:spcBef>
              <a:buFont typeface="Times New Roman"/>
              <a:buAutoNum type="arabicPeriod" startAt="3"/>
              <a:tabLst>
                <a:tab pos="876300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循环队列</a:t>
            </a:r>
            <a:endParaRPr sz="3000">
              <a:latin typeface="SimSun"/>
              <a:cs typeface="SimSun"/>
            </a:endParaRPr>
          </a:p>
          <a:p>
            <a:pPr marL="897255" lvl="3" indent="-343535">
              <a:lnSpc>
                <a:spcPct val="100000"/>
              </a:lnSpc>
              <a:spcBef>
                <a:spcPts val="1295"/>
              </a:spcBef>
              <a:buSzPct val="96666"/>
              <a:buFont typeface="Wingdings"/>
              <a:buChar char=""/>
              <a:tabLst>
                <a:tab pos="897890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循环队列空状态和满状态的讨论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81015" y="2845307"/>
            <a:ext cx="3575685" cy="1984375"/>
          </a:xfrm>
          <a:prstGeom prst="rect">
            <a:avLst/>
          </a:prstGeom>
          <a:ln w="13969">
            <a:solidFill>
              <a:srgbClr val="808000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98425" marR="387985">
              <a:lnSpc>
                <a:spcPct val="98900"/>
              </a:lnSpc>
              <a:spcBef>
                <a:spcPts val="540"/>
              </a:spcBef>
            </a:pPr>
            <a:r>
              <a:rPr sz="3000" b="1" spc="15" dirty="0">
                <a:solidFill>
                  <a:srgbClr val="FF3300"/>
                </a:solidFill>
                <a:latin typeface="SimSun"/>
                <a:cs typeface="SimSun"/>
              </a:rPr>
              <a:t>讨论结论：循环队 列空状态和满状态 都满足 </a:t>
            </a:r>
            <a:r>
              <a:rPr sz="3000" b="1" dirty="0">
                <a:solidFill>
                  <a:srgbClr val="FF3300"/>
                </a:solidFill>
                <a:latin typeface="Times New Roman"/>
                <a:cs typeface="Times New Roman"/>
              </a:rPr>
              <a:t>Q.front==Q.rear</a:t>
            </a:r>
            <a:endParaRPr sz="3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70305" algn="l"/>
              </a:tabLst>
            </a:pPr>
            <a:r>
              <a:rPr spc="-60" dirty="0"/>
              <a:t>第3</a:t>
            </a:r>
            <a:r>
              <a:rPr spc="-90" dirty="0"/>
              <a:t>章</a:t>
            </a:r>
            <a:r>
              <a:rPr dirty="0"/>
              <a:t>	</a:t>
            </a:r>
            <a:r>
              <a:rPr spc="30" dirty="0"/>
              <a:t>栈和队列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57</a:t>
            </a:fld>
            <a:endParaRPr spc="5" dirty="0"/>
          </a:p>
        </p:txBody>
      </p:sp>
      <p:sp>
        <p:nvSpPr>
          <p:cNvPr id="6" name="object 6"/>
          <p:cNvSpPr txBox="1"/>
          <p:nvPr/>
        </p:nvSpPr>
        <p:spPr>
          <a:xfrm>
            <a:off x="149490" y="151901"/>
            <a:ext cx="8225790" cy="27717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875665" lvl="2" indent="-863600">
              <a:lnSpc>
                <a:spcPct val="100000"/>
              </a:lnSpc>
              <a:spcBef>
                <a:spcPts val="120"/>
              </a:spcBef>
              <a:buFont typeface="Times New Roman"/>
              <a:buAutoNum type="arabicPeriod" startAt="3"/>
              <a:tabLst>
                <a:tab pos="876300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循环队列</a:t>
            </a:r>
            <a:endParaRPr sz="3000">
              <a:latin typeface="SimSun"/>
              <a:cs typeface="SimSun"/>
            </a:endParaRPr>
          </a:p>
          <a:p>
            <a:pPr marL="821690" lvl="3" indent="-343535">
              <a:lnSpc>
                <a:spcPct val="100000"/>
              </a:lnSpc>
              <a:spcBef>
                <a:spcPts val="2390"/>
              </a:spcBef>
              <a:buSzPct val="96666"/>
              <a:buFont typeface="Wingdings"/>
              <a:buChar char=""/>
              <a:tabLst>
                <a:tab pos="822325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循环队列空状态和满状态的判别</a:t>
            </a:r>
            <a:endParaRPr sz="3000">
              <a:latin typeface="SimSun"/>
              <a:cs typeface="SimSun"/>
            </a:endParaRPr>
          </a:p>
          <a:p>
            <a:pPr lvl="3">
              <a:lnSpc>
                <a:spcPct val="100000"/>
              </a:lnSpc>
              <a:buClr>
                <a:srgbClr val="6500CC"/>
              </a:buClr>
              <a:buFont typeface="Wingdings"/>
              <a:buChar char=""/>
            </a:pPr>
            <a:endParaRPr sz="3300">
              <a:latin typeface="Times New Roman"/>
              <a:cs typeface="Times New Roman"/>
            </a:endParaRPr>
          </a:p>
          <a:p>
            <a:pPr lvl="3">
              <a:lnSpc>
                <a:spcPct val="100000"/>
              </a:lnSpc>
              <a:spcBef>
                <a:spcPts val="10"/>
              </a:spcBef>
              <a:buClr>
                <a:srgbClr val="6500CC"/>
              </a:buClr>
              <a:buFont typeface="Wingdings"/>
              <a:buChar char=""/>
            </a:pPr>
            <a:endParaRPr sz="4000">
              <a:latin typeface="Times New Roman"/>
              <a:cs typeface="Times New Roman"/>
            </a:endParaRPr>
          </a:p>
          <a:p>
            <a:pPr marL="2047875" lvl="4" indent="-544830">
              <a:lnSpc>
                <a:spcPct val="100000"/>
              </a:lnSpc>
              <a:buFont typeface="Times New Roman"/>
              <a:buAutoNum type="arabicParenBoth"/>
              <a:tabLst>
                <a:tab pos="2048510" algn="l"/>
              </a:tabLst>
            </a:pPr>
            <a:r>
              <a:rPr sz="3000" b="1" spc="20" dirty="0">
                <a:solidFill>
                  <a:srgbClr val="0000FF"/>
                </a:solidFill>
                <a:latin typeface="SimSun"/>
                <a:cs typeface="SimSun"/>
              </a:rPr>
              <a:t>另设一个标志区别队列是空还是满；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2634" y="3388614"/>
            <a:ext cx="9014460" cy="1523365"/>
          </a:xfrm>
          <a:prstGeom prst="rect">
            <a:avLst/>
          </a:prstGeom>
          <a:ln w="13969">
            <a:solidFill>
              <a:srgbClr val="808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9060" marR="178435" indent="767080" algn="just">
              <a:lnSpc>
                <a:spcPct val="100699"/>
              </a:lnSpc>
              <a:spcBef>
                <a:spcPts val="315"/>
              </a:spcBef>
            </a:pP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例如：设一个变</a:t>
            </a:r>
            <a:r>
              <a:rPr sz="3000" b="1" spc="10" dirty="0">
                <a:solidFill>
                  <a:srgbClr val="0000FF"/>
                </a:solidFill>
                <a:latin typeface="SimSun"/>
                <a:cs typeface="SimSun"/>
              </a:rPr>
              <a:t>量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count</a:t>
            </a:r>
            <a:r>
              <a:rPr sz="3000" b="1" spc="20" dirty="0">
                <a:solidFill>
                  <a:srgbClr val="0000FF"/>
                </a:solidFill>
                <a:latin typeface="SimSun"/>
                <a:cs typeface="SimSun"/>
              </a:rPr>
              <a:t>用来记录队列中元素个 </a:t>
            </a: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数，当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count==0</a:t>
            </a:r>
            <a:r>
              <a:rPr sz="3000" b="1" spc="20" dirty="0">
                <a:solidFill>
                  <a:srgbClr val="0000FF"/>
                </a:solidFill>
                <a:latin typeface="SimSun"/>
                <a:cs typeface="SimSun"/>
              </a:rPr>
              <a:t>时队列为空，</a:t>
            </a:r>
            <a:r>
              <a:rPr sz="3000" b="1" spc="10" dirty="0">
                <a:solidFill>
                  <a:srgbClr val="0000FF"/>
                </a:solidFill>
                <a:latin typeface="SimSun"/>
                <a:cs typeface="SimSun"/>
              </a:rPr>
              <a:t>当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count=</a:t>
            </a:r>
            <a:r>
              <a:rPr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15" dirty="0">
                <a:solidFill>
                  <a:srgbClr val="0000FF"/>
                </a:solidFill>
                <a:latin typeface="Times New Roman"/>
                <a:cs typeface="Times New Roman"/>
              </a:rPr>
              <a:t>MAXQSIZE  </a:t>
            </a: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时队列为满。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70305" algn="l"/>
              </a:tabLst>
            </a:pPr>
            <a:r>
              <a:rPr spc="-60" dirty="0"/>
              <a:t>第3</a:t>
            </a:r>
            <a:r>
              <a:rPr spc="-90" dirty="0"/>
              <a:t>章</a:t>
            </a:r>
            <a:r>
              <a:rPr dirty="0"/>
              <a:t>	</a:t>
            </a:r>
            <a:r>
              <a:rPr spc="30" dirty="0"/>
              <a:t>栈和队列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58</a:t>
            </a:fld>
            <a:endParaRPr spc="5" dirty="0"/>
          </a:p>
        </p:txBody>
      </p:sp>
      <p:sp>
        <p:nvSpPr>
          <p:cNvPr id="6" name="object 6"/>
          <p:cNvSpPr txBox="1"/>
          <p:nvPr/>
        </p:nvSpPr>
        <p:spPr>
          <a:xfrm>
            <a:off x="925958" y="1710022"/>
            <a:ext cx="8305800" cy="19596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767080" algn="just">
              <a:lnSpc>
                <a:spcPct val="141000"/>
              </a:lnSpc>
              <a:spcBef>
                <a:spcPts val="95"/>
              </a:spcBef>
            </a:pPr>
            <a:r>
              <a:rPr sz="3000" b="1" spc="25" dirty="0">
                <a:solidFill>
                  <a:srgbClr val="0000FF"/>
                </a:solidFill>
                <a:latin typeface="Times New Roman"/>
                <a:cs typeface="Times New Roman"/>
              </a:rPr>
              <a:t>(2)</a:t>
            </a:r>
            <a:r>
              <a:rPr sz="3000" b="1" spc="70" dirty="0">
                <a:solidFill>
                  <a:srgbClr val="0000FF"/>
                </a:solidFill>
                <a:latin typeface="SimSun"/>
                <a:cs typeface="SimSun"/>
              </a:rPr>
              <a:t>队满条件：以队头指针在队列尾指针的下 </a:t>
            </a:r>
            <a:r>
              <a:rPr sz="3000" b="1" spc="90" dirty="0">
                <a:solidFill>
                  <a:srgbClr val="0000FF"/>
                </a:solidFill>
                <a:latin typeface="SimSun"/>
                <a:cs typeface="SimSun"/>
              </a:rPr>
              <a:t>一位置作为队列呈满状态的标志，牺牲一个存储 </a:t>
            </a: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空间；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9490" y="0"/>
            <a:ext cx="6228080" cy="1423035"/>
          </a:xfrm>
          <a:prstGeom prst="rect">
            <a:avLst/>
          </a:prstGeom>
        </p:spPr>
        <p:txBody>
          <a:bodyPr vert="horz" wrap="square" lIns="0" tIns="253365" rIns="0" bIns="0" rtlCol="0">
            <a:spAutoFit/>
          </a:bodyPr>
          <a:lstStyle/>
          <a:p>
            <a:pPr marL="875665" lvl="2" indent="-863600">
              <a:lnSpc>
                <a:spcPct val="100000"/>
              </a:lnSpc>
              <a:spcBef>
                <a:spcPts val="1995"/>
              </a:spcBef>
              <a:buFont typeface="Times New Roman"/>
              <a:buAutoNum type="arabicPeriod" startAt="3"/>
              <a:tabLst>
                <a:tab pos="876300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循环队列</a:t>
            </a:r>
            <a:endParaRPr sz="3000">
              <a:latin typeface="SimSun"/>
              <a:cs typeface="SimSun"/>
            </a:endParaRPr>
          </a:p>
          <a:p>
            <a:pPr marL="821690" lvl="3" indent="-343535">
              <a:lnSpc>
                <a:spcPct val="100000"/>
              </a:lnSpc>
              <a:spcBef>
                <a:spcPts val="1900"/>
              </a:spcBef>
              <a:buSzPct val="96666"/>
              <a:buFont typeface="Wingdings"/>
              <a:buChar char=""/>
              <a:tabLst>
                <a:tab pos="822325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循环队列空状态和满状态的判别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8210" y="4087367"/>
            <a:ext cx="8317230" cy="1753870"/>
          </a:xfrm>
          <a:prstGeom prst="rect">
            <a:avLst/>
          </a:prstGeom>
          <a:ln w="13969">
            <a:solidFill>
              <a:srgbClr val="808000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770255">
              <a:lnSpc>
                <a:spcPct val="100000"/>
              </a:lnSpc>
              <a:spcBef>
                <a:spcPts val="340"/>
              </a:spcBef>
            </a:pP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队满条件为：</a:t>
            </a:r>
            <a:endParaRPr sz="3000">
              <a:latin typeface="SimSun"/>
              <a:cs typeface="SimSun"/>
            </a:endParaRPr>
          </a:p>
          <a:p>
            <a:pPr marL="770255">
              <a:lnSpc>
                <a:spcPct val="100000"/>
              </a:lnSpc>
              <a:spcBef>
                <a:spcPts val="900"/>
              </a:spcBef>
            </a:pPr>
            <a:r>
              <a:rPr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(sq.rear+1)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mod</a:t>
            </a:r>
            <a:r>
              <a:rPr sz="30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maxsize==sq.front</a:t>
            </a:r>
            <a:endParaRPr sz="3000">
              <a:latin typeface="Times New Roman"/>
              <a:cs typeface="Times New Roman"/>
            </a:endParaRPr>
          </a:p>
          <a:p>
            <a:pPr marL="770255">
              <a:lnSpc>
                <a:spcPct val="100000"/>
              </a:lnSpc>
              <a:spcBef>
                <a:spcPts val="965"/>
              </a:spcBef>
            </a:pP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队空条件为</a:t>
            </a:r>
            <a:r>
              <a:rPr sz="3000" b="1" dirty="0">
                <a:solidFill>
                  <a:srgbClr val="0000FF"/>
                </a:solidFill>
                <a:latin typeface="SimSun"/>
                <a:cs typeface="SimSun"/>
              </a:rPr>
              <a:t>：</a:t>
            </a:r>
            <a:r>
              <a:rPr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sq.rear==sq.front</a:t>
            </a:r>
            <a:endParaRPr sz="3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70305" algn="l"/>
              </a:tabLst>
            </a:pPr>
            <a:r>
              <a:rPr spc="-60" dirty="0"/>
              <a:t>第3</a:t>
            </a:r>
            <a:r>
              <a:rPr spc="-90" dirty="0"/>
              <a:t>章</a:t>
            </a:r>
            <a:r>
              <a:rPr dirty="0"/>
              <a:t>	</a:t>
            </a:r>
            <a:r>
              <a:rPr spc="30" dirty="0"/>
              <a:t>栈和队列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59</a:t>
            </a:fld>
            <a:endParaRPr spc="5" dirty="0"/>
          </a:p>
        </p:txBody>
      </p:sp>
      <p:sp>
        <p:nvSpPr>
          <p:cNvPr id="6" name="object 6"/>
          <p:cNvSpPr txBox="1"/>
          <p:nvPr/>
        </p:nvSpPr>
        <p:spPr>
          <a:xfrm>
            <a:off x="1303170" y="1499718"/>
            <a:ext cx="7357109" cy="4999355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Status InitQueue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(SqQueue </a:t>
            </a:r>
            <a:r>
              <a:rPr sz="3000" b="1" spc="15" dirty="0">
                <a:solidFill>
                  <a:srgbClr val="0000FF"/>
                </a:solidFill>
                <a:latin typeface="Times New Roman"/>
                <a:cs typeface="Times New Roman"/>
              </a:rPr>
              <a:t>&amp;Q)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 {</a:t>
            </a:r>
            <a:endParaRPr sz="3000">
              <a:latin typeface="Times New Roman"/>
              <a:cs typeface="Times New Roman"/>
            </a:endParaRPr>
          </a:p>
          <a:p>
            <a:pPr marL="204470" marR="5080" indent="3837304">
              <a:lnSpc>
                <a:spcPct val="120800"/>
              </a:lnSpc>
            </a:pPr>
            <a:r>
              <a:rPr sz="3000" b="1" spc="5" dirty="0">
                <a:latin typeface="Times New Roman"/>
                <a:cs typeface="Times New Roman"/>
              </a:rPr>
              <a:t>//</a:t>
            </a:r>
            <a:r>
              <a:rPr sz="3000" b="1" spc="-80" dirty="0">
                <a:latin typeface="Times New Roman"/>
                <a:cs typeface="Times New Roman"/>
              </a:rPr>
              <a:t> </a:t>
            </a:r>
            <a:r>
              <a:rPr sz="3000" b="1" spc="15" dirty="0">
                <a:latin typeface="SimSun"/>
                <a:cs typeface="SimSun"/>
              </a:rPr>
              <a:t>构造一个空队列</a:t>
            </a:r>
            <a:r>
              <a:rPr sz="3000" b="1" spc="15" dirty="0">
                <a:latin typeface="Times New Roman"/>
                <a:cs typeface="Times New Roman"/>
              </a:rPr>
              <a:t>Q 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Q.base = </a:t>
            </a:r>
            <a:r>
              <a:rPr sz="3000" b="1" spc="-20" dirty="0">
                <a:solidFill>
                  <a:srgbClr val="0000FF"/>
                </a:solidFill>
                <a:latin typeface="Times New Roman"/>
                <a:cs typeface="Times New Roman"/>
              </a:rPr>
              <a:t>(ElemType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*)</a:t>
            </a:r>
            <a:r>
              <a:rPr sz="3000" b="1" spc="-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malloc</a:t>
            </a:r>
            <a:endParaRPr sz="3000">
              <a:latin typeface="Times New Roman"/>
              <a:cs typeface="Times New Roman"/>
            </a:endParaRPr>
          </a:p>
          <a:p>
            <a:pPr marL="300355" marR="596265" indent="767080">
              <a:lnSpc>
                <a:spcPct val="120800"/>
              </a:lnSpc>
              <a:spcBef>
                <a:spcPts val="5"/>
              </a:spcBef>
            </a:pPr>
            <a:r>
              <a:rPr sz="3000" b="1" spc="15" dirty="0">
                <a:solidFill>
                  <a:srgbClr val="0000FF"/>
                </a:solidFill>
                <a:latin typeface="Times New Roman"/>
                <a:cs typeface="Times New Roman"/>
              </a:rPr>
              <a:t>(MAXQSIZE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*sizeof</a:t>
            </a:r>
            <a:r>
              <a:rPr sz="3000" b="1" spc="-7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-10" dirty="0">
                <a:solidFill>
                  <a:srgbClr val="0000FF"/>
                </a:solidFill>
                <a:latin typeface="Times New Roman"/>
                <a:cs typeface="Times New Roman"/>
              </a:rPr>
              <a:t>(ElemType)); 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if (!Q.base) exit</a:t>
            </a:r>
            <a:r>
              <a:rPr sz="3000" b="1" spc="-3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(OVERFLOW);</a:t>
            </a:r>
            <a:endParaRPr sz="3000">
              <a:latin typeface="Times New Roman"/>
              <a:cs typeface="Times New Roman"/>
            </a:endParaRPr>
          </a:p>
          <a:p>
            <a:pPr marL="4041775">
              <a:lnSpc>
                <a:spcPct val="100000"/>
              </a:lnSpc>
              <a:spcBef>
                <a:spcPts val="750"/>
              </a:spcBef>
            </a:pPr>
            <a:r>
              <a:rPr sz="3000" b="1" spc="5" dirty="0">
                <a:latin typeface="Times New Roman"/>
                <a:cs typeface="Times New Roman"/>
              </a:rPr>
              <a:t>//</a:t>
            </a:r>
            <a:r>
              <a:rPr sz="3000" b="1" spc="-15" dirty="0">
                <a:latin typeface="Times New Roman"/>
                <a:cs typeface="Times New Roman"/>
              </a:rPr>
              <a:t> </a:t>
            </a:r>
            <a:r>
              <a:rPr sz="3000" b="1" spc="15" dirty="0">
                <a:latin typeface="SimSun"/>
                <a:cs typeface="SimSun"/>
              </a:rPr>
              <a:t>存储分配失败</a:t>
            </a:r>
            <a:endParaRPr sz="3000">
              <a:latin typeface="SimSun"/>
              <a:cs typeface="SimSun"/>
            </a:endParaRPr>
          </a:p>
          <a:p>
            <a:pPr marL="396240" marR="3604895" indent="-96520">
              <a:lnSpc>
                <a:spcPct val="120800"/>
              </a:lnSpc>
              <a:spcBef>
                <a:spcPts val="5"/>
              </a:spcBef>
            </a:pPr>
            <a:r>
              <a:rPr sz="3000" b="1" spc="-5" dirty="0">
                <a:solidFill>
                  <a:srgbClr val="FF3300"/>
                </a:solidFill>
                <a:latin typeface="Times New Roman"/>
                <a:cs typeface="Times New Roman"/>
              </a:rPr>
              <a:t>Q.front </a:t>
            </a:r>
            <a:r>
              <a:rPr sz="3000" b="1" spc="10" dirty="0">
                <a:solidFill>
                  <a:srgbClr val="FF3300"/>
                </a:solidFill>
                <a:latin typeface="Times New Roman"/>
                <a:cs typeface="Times New Roman"/>
              </a:rPr>
              <a:t>= </a:t>
            </a:r>
            <a:r>
              <a:rPr sz="3000" b="1" spc="-5" dirty="0">
                <a:solidFill>
                  <a:srgbClr val="FF3300"/>
                </a:solidFill>
                <a:latin typeface="Times New Roman"/>
                <a:cs typeface="Times New Roman"/>
              </a:rPr>
              <a:t>Q.rear </a:t>
            </a:r>
            <a:r>
              <a:rPr sz="3000" b="1" spc="10" dirty="0">
                <a:solidFill>
                  <a:srgbClr val="FF3300"/>
                </a:solidFill>
                <a:latin typeface="Times New Roman"/>
                <a:cs typeface="Times New Roman"/>
              </a:rPr>
              <a:t>=</a:t>
            </a:r>
            <a:r>
              <a:rPr sz="3000" b="1" spc="-100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3000" b="1" spc="5" dirty="0">
                <a:solidFill>
                  <a:srgbClr val="FF3300"/>
                </a:solidFill>
                <a:latin typeface="Times New Roman"/>
                <a:cs typeface="Times New Roman"/>
              </a:rPr>
              <a:t>0;  </a:t>
            </a:r>
            <a:r>
              <a:rPr sz="30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return</a:t>
            </a:r>
            <a:r>
              <a:rPr sz="3000" b="1" spc="-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OK;</a:t>
            </a: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}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9567" y="0"/>
            <a:ext cx="3606165" cy="1423035"/>
          </a:xfrm>
          <a:prstGeom prst="rect">
            <a:avLst/>
          </a:prstGeom>
        </p:spPr>
        <p:txBody>
          <a:bodyPr vert="horz" wrap="square" lIns="0" tIns="253365" rIns="0" bIns="0" rtlCol="0">
            <a:spAutoFit/>
          </a:bodyPr>
          <a:lstStyle/>
          <a:p>
            <a:pPr marL="875665" lvl="2" indent="-863600">
              <a:lnSpc>
                <a:spcPct val="100000"/>
              </a:lnSpc>
              <a:spcBef>
                <a:spcPts val="1995"/>
              </a:spcBef>
              <a:buFont typeface="Times New Roman"/>
              <a:buAutoNum type="arabicPeriod" startAt="3"/>
              <a:tabLst>
                <a:tab pos="876300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循环队列</a:t>
            </a:r>
            <a:endParaRPr sz="3000">
              <a:latin typeface="SimSun"/>
              <a:cs typeface="SimSun"/>
            </a:endParaRPr>
          </a:p>
          <a:p>
            <a:pPr marL="898525" lvl="3" indent="-343535">
              <a:lnSpc>
                <a:spcPct val="100000"/>
              </a:lnSpc>
              <a:spcBef>
                <a:spcPts val="1900"/>
              </a:spcBef>
              <a:buSzPct val="96666"/>
              <a:buFont typeface="Wingdings"/>
              <a:buChar char=""/>
              <a:tabLst>
                <a:tab pos="899160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队列初始化算法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70305" algn="l"/>
              </a:tabLst>
            </a:pPr>
            <a:r>
              <a:rPr spc="-60" dirty="0"/>
              <a:t>第3</a:t>
            </a:r>
            <a:r>
              <a:rPr spc="-90" dirty="0"/>
              <a:t>章</a:t>
            </a:r>
            <a:r>
              <a:rPr dirty="0"/>
              <a:t>	</a:t>
            </a:r>
            <a:r>
              <a:rPr spc="30" dirty="0"/>
              <a:t>栈和队列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92802" y="4582932"/>
            <a:ext cx="1908175" cy="4864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20"/>
              </a:spcBef>
              <a:buSzPct val="96666"/>
              <a:buFont typeface="Wingdings"/>
              <a:buChar char=""/>
              <a:tabLst>
                <a:tab pos="356235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栈的特点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2802" y="929906"/>
            <a:ext cx="2292985" cy="4864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20"/>
              </a:spcBef>
              <a:buSzPct val="96666"/>
              <a:buFont typeface="Wingdings"/>
              <a:buChar char=""/>
              <a:tabLst>
                <a:tab pos="356235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栈的示意图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59864" y="5669279"/>
            <a:ext cx="7229475" cy="1062355"/>
          </a:xfrm>
          <a:prstGeom prst="rect">
            <a:avLst/>
          </a:prstGeom>
          <a:ln w="13969">
            <a:solidFill>
              <a:srgbClr val="808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9060" marR="40640">
              <a:lnSpc>
                <a:spcPct val="100800"/>
              </a:lnSpc>
              <a:spcBef>
                <a:spcPts val="305"/>
              </a:spcBef>
            </a:pPr>
            <a:r>
              <a:rPr sz="3000" b="1" spc="20" dirty="0">
                <a:solidFill>
                  <a:srgbClr val="FF3300"/>
                </a:solidFill>
                <a:latin typeface="SimSun"/>
                <a:cs typeface="SimSun"/>
              </a:rPr>
              <a:t>后进先出</a:t>
            </a:r>
            <a:r>
              <a:rPr sz="3000" b="1" spc="5" dirty="0">
                <a:solidFill>
                  <a:srgbClr val="0707F9"/>
                </a:solidFill>
                <a:latin typeface="Times New Roman"/>
                <a:cs typeface="Times New Roman"/>
              </a:rPr>
              <a:t>(Last</a:t>
            </a:r>
            <a:r>
              <a:rPr sz="3000" b="1" spc="-5" dirty="0">
                <a:solidFill>
                  <a:srgbClr val="0707F9"/>
                </a:solidFill>
                <a:latin typeface="Times New Roman"/>
                <a:cs typeface="Times New Roman"/>
              </a:rPr>
              <a:t> </a:t>
            </a:r>
            <a:r>
              <a:rPr sz="3000" b="1" spc="5" dirty="0">
                <a:solidFill>
                  <a:srgbClr val="0707F9"/>
                </a:solidFill>
                <a:latin typeface="Times New Roman"/>
                <a:cs typeface="Times New Roman"/>
              </a:rPr>
              <a:t>In</a:t>
            </a:r>
            <a:r>
              <a:rPr sz="3000" b="1" dirty="0">
                <a:solidFill>
                  <a:srgbClr val="0707F9"/>
                </a:solidFill>
                <a:latin typeface="Times New Roman"/>
                <a:cs typeface="Times New Roman"/>
              </a:rPr>
              <a:t> </a:t>
            </a:r>
            <a:r>
              <a:rPr sz="3000" b="1" spc="5" dirty="0">
                <a:solidFill>
                  <a:srgbClr val="0707F9"/>
                </a:solidFill>
                <a:latin typeface="Times New Roman"/>
                <a:cs typeface="Times New Roman"/>
              </a:rPr>
              <a:t>First</a:t>
            </a:r>
            <a:r>
              <a:rPr sz="3000" b="1" dirty="0">
                <a:solidFill>
                  <a:srgbClr val="0707F9"/>
                </a:solidFill>
                <a:latin typeface="Times New Roman"/>
                <a:cs typeface="Times New Roman"/>
              </a:rPr>
              <a:t> </a:t>
            </a:r>
            <a:r>
              <a:rPr sz="3000" b="1" spc="10" dirty="0">
                <a:solidFill>
                  <a:srgbClr val="0707F9"/>
                </a:solidFill>
                <a:latin typeface="Times New Roman"/>
                <a:cs typeface="Times New Roman"/>
              </a:rPr>
              <a:t>Out</a:t>
            </a:r>
            <a:r>
              <a:rPr sz="3000" b="1" spc="10" dirty="0">
                <a:solidFill>
                  <a:srgbClr val="0707F9"/>
                </a:solidFill>
                <a:latin typeface="SimSun"/>
                <a:cs typeface="SimSun"/>
              </a:rPr>
              <a:t>，</a:t>
            </a:r>
            <a:r>
              <a:rPr sz="3000" b="1" spc="20" dirty="0">
                <a:solidFill>
                  <a:srgbClr val="0707F9"/>
                </a:solidFill>
                <a:latin typeface="SimSun"/>
                <a:cs typeface="SimSun"/>
              </a:rPr>
              <a:t>简称</a:t>
            </a:r>
            <a:r>
              <a:rPr sz="3000" b="1" spc="5" dirty="0">
                <a:solidFill>
                  <a:srgbClr val="0707F9"/>
                </a:solidFill>
                <a:latin typeface="Times New Roman"/>
                <a:cs typeface="Times New Roman"/>
              </a:rPr>
              <a:t>LIFO)</a:t>
            </a:r>
            <a:r>
              <a:rPr sz="3000" b="1" spc="10" dirty="0">
                <a:solidFill>
                  <a:srgbClr val="0707F9"/>
                </a:solidFill>
                <a:latin typeface="SimSun"/>
                <a:cs typeface="SimSun"/>
              </a:rPr>
              <a:t>。 </a:t>
            </a:r>
            <a:r>
              <a:rPr sz="3000" b="1" spc="15" dirty="0">
                <a:solidFill>
                  <a:srgbClr val="0707F9"/>
                </a:solidFill>
                <a:latin typeface="SimSun"/>
                <a:cs typeface="SimSun"/>
              </a:rPr>
              <a:t>又称栈为后进先出</a:t>
            </a:r>
            <a:r>
              <a:rPr sz="3000" b="1" spc="10" dirty="0">
                <a:solidFill>
                  <a:srgbClr val="0707F9"/>
                </a:solidFill>
                <a:latin typeface="SimSun"/>
                <a:cs typeface="SimSun"/>
              </a:rPr>
              <a:t>表</a:t>
            </a:r>
            <a:r>
              <a:rPr sz="3000" b="1" spc="10" dirty="0">
                <a:solidFill>
                  <a:srgbClr val="0707F9"/>
                </a:solidFill>
                <a:latin typeface="Times New Roman"/>
                <a:cs typeface="Times New Roman"/>
              </a:rPr>
              <a:t>(</a:t>
            </a:r>
            <a:r>
              <a:rPr sz="3000" b="1" spc="20" dirty="0">
                <a:solidFill>
                  <a:srgbClr val="0707F9"/>
                </a:solidFill>
                <a:latin typeface="SimSun"/>
                <a:cs typeface="SimSun"/>
              </a:rPr>
              <a:t>简</a:t>
            </a:r>
            <a:r>
              <a:rPr sz="3000" b="1" spc="15" dirty="0">
                <a:solidFill>
                  <a:srgbClr val="0707F9"/>
                </a:solidFill>
                <a:latin typeface="SimSun"/>
                <a:cs typeface="SimSun"/>
              </a:rPr>
              <a:t>称</a:t>
            </a:r>
            <a:r>
              <a:rPr sz="3000" b="1" spc="5" dirty="0">
                <a:solidFill>
                  <a:srgbClr val="0707F9"/>
                </a:solidFill>
                <a:latin typeface="Times New Roman"/>
                <a:cs typeface="Times New Roman"/>
              </a:rPr>
              <a:t>LIFO</a:t>
            </a:r>
            <a:r>
              <a:rPr sz="3000" b="1" spc="15" dirty="0">
                <a:solidFill>
                  <a:srgbClr val="0707F9"/>
                </a:solidFill>
                <a:latin typeface="SimSun"/>
                <a:cs typeface="SimSun"/>
              </a:rPr>
              <a:t>结构</a:t>
            </a:r>
            <a:r>
              <a:rPr sz="3000" b="1" spc="10" dirty="0">
                <a:solidFill>
                  <a:srgbClr val="0707F9"/>
                </a:solidFill>
                <a:latin typeface="Times New Roman"/>
                <a:cs typeface="Times New Roman"/>
              </a:rPr>
              <a:t>)</a:t>
            </a:r>
            <a:r>
              <a:rPr sz="3000" b="1" spc="10" dirty="0">
                <a:solidFill>
                  <a:srgbClr val="0707F9"/>
                </a:solidFill>
                <a:latin typeface="SimSun"/>
                <a:cs typeface="SimSun"/>
              </a:rPr>
              <a:t>。</a:t>
            </a:r>
            <a:endParaRPr sz="3000">
              <a:latin typeface="SimSun"/>
              <a:cs typeface="SimSun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5253697" y="2264664"/>
          <a:ext cx="1710055" cy="30700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0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42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06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600" dirty="0">
                          <a:latin typeface="Constantia"/>
                          <a:cs typeface="Constantia"/>
                        </a:rPr>
                        <a:t>a</a:t>
                      </a:r>
                      <a:r>
                        <a:rPr sz="2550" baseline="-21241" dirty="0">
                          <a:latin typeface="Constantia"/>
                          <a:cs typeface="Constantia"/>
                        </a:rPr>
                        <a:t>n</a:t>
                      </a:r>
                      <a:endParaRPr sz="2550" baseline="-21241">
                        <a:latin typeface="Constantia"/>
                        <a:cs typeface="Constantia"/>
                      </a:endParaRPr>
                    </a:p>
                  </a:txBody>
                  <a:tcPr marL="0" marR="0" marT="279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688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600" dirty="0">
                          <a:latin typeface="Constantia"/>
                          <a:cs typeface="Constantia"/>
                        </a:rPr>
                        <a:t>…</a:t>
                      </a:r>
                      <a:endParaRPr sz="2600">
                        <a:latin typeface="Constantia"/>
                        <a:cs typeface="Constantia"/>
                      </a:endParaRPr>
                    </a:p>
                  </a:txBody>
                  <a:tcPr marL="0" marR="0" marT="55244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3212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600" dirty="0">
                          <a:latin typeface="Constantia"/>
                          <a:cs typeface="Constantia"/>
                        </a:rPr>
                        <a:t>…</a:t>
                      </a:r>
                      <a:endParaRPr sz="2600">
                        <a:latin typeface="Constantia"/>
                        <a:cs typeface="Constantia"/>
                      </a:endParaRPr>
                    </a:p>
                  </a:txBody>
                  <a:tcPr marL="0" marR="0" marT="5651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168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2600" dirty="0">
                          <a:latin typeface="Constantia"/>
                          <a:cs typeface="Constantia"/>
                        </a:rPr>
                        <a:t>a</a:t>
                      </a:r>
                      <a:r>
                        <a:rPr sz="2550" baseline="-21241" dirty="0">
                          <a:latin typeface="Constantia"/>
                          <a:cs typeface="Constantia"/>
                        </a:rPr>
                        <a:t>2</a:t>
                      </a:r>
                      <a:endParaRPr sz="2550" baseline="-21241">
                        <a:latin typeface="Constantia"/>
                        <a:cs typeface="Constantia"/>
                      </a:endParaRPr>
                    </a:p>
                  </a:txBody>
                  <a:tcPr marL="0" marR="0" marT="5588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321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600" dirty="0">
                          <a:latin typeface="Constantia"/>
                          <a:cs typeface="Constantia"/>
                        </a:rPr>
                        <a:t>a</a:t>
                      </a:r>
                      <a:r>
                        <a:rPr sz="2550" baseline="-21241" dirty="0">
                          <a:latin typeface="Constantia"/>
                          <a:cs typeface="Constantia"/>
                        </a:rPr>
                        <a:t>1</a:t>
                      </a:r>
                      <a:endParaRPr sz="2550" baseline="-21241">
                        <a:latin typeface="Constantia"/>
                        <a:cs typeface="Constantia"/>
                      </a:endParaRPr>
                    </a:p>
                  </a:txBody>
                  <a:tcPr marL="0" marR="0" marT="5651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7212215" y="5021579"/>
            <a:ext cx="1010919" cy="156210"/>
          </a:xfrm>
          <a:custGeom>
            <a:avLst/>
            <a:gdLst/>
            <a:ahLst/>
            <a:cxnLst/>
            <a:rect l="l" t="t" r="r" b="b"/>
            <a:pathLst>
              <a:path w="1010920" h="156210">
                <a:moveTo>
                  <a:pt x="252222" y="156210"/>
                </a:moveTo>
                <a:lnTo>
                  <a:pt x="252222" y="0"/>
                </a:lnTo>
                <a:lnTo>
                  <a:pt x="0" y="77724"/>
                </a:lnTo>
                <a:lnTo>
                  <a:pt x="252222" y="156210"/>
                </a:lnTo>
                <a:close/>
              </a:path>
              <a:path w="1010920" h="156210">
                <a:moveTo>
                  <a:pt x="1010412" y="116586"/>
                </a:moveTo>
                <a:lnTo>
                  <a:pt x="1010412" y="38861"/>
                </a:lnTo>
                <a:lnTo>
                  <a:pt x="252222" y="38862"/>
                </a:lnTo>
                <a:lnTo>
                  <a:pt x="252222" y="116586"/>
                </a:lnTo>
                <a:lnTo>
                  <a:pt x="1010412" y="116586"/>
                </a:lnTo>
                <a:close/>
              </a:path>
            </a:pathLst>
          </a:custGeom>
          <a:solidFill>
            <a:srgbClr val="009D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94677" y="5014721"/>
            <a:ext cx="1033780" cy="170180"/>
          </a:xfrm>
          <a:custGeom>
            <a:avLst/>
            <a:gdLst/>
            <a:ahLst/>
            <a:cxnLst/>
            <a:rect l="l" t="t" r="r" b="b"/>
            <a:pathLst>
              <a:path w="1033779" h="170179">
                <a:moveTo>
                  <a:pt x="275081" y="40386"/>
                </a:moveTo>
                <a:lnTo>
                  <a:pt x="275082" y="0"/>
                </a:lnTo>
                <a:lnTo>
                  <a:pt x="0" y="84582"/>
                </a:lnTo>
                <a:lnTo>
                  <a:pt x="19050" y="90492"/>
                </a:lnTo>
                <a:lnTo>
                  <a:pt x="19050" y="80010"/>
                </a:lnTo>
                <a:lnTo>
                  <a:pt x="35044" y="84938"/>
                </a:lnTo>
                <a:lnTo>
                  <a:pt x="264414" y="13564"/>
                </a:lnTo>
                <a:lnTo>
                  <a:pt x="264414" y="6858"/>
                </a:lnTo>
                <a:lnTo>
                  <a:pt x="271272" y="11430"/>
                </a:lnTo>
                <a:lnTo>
                  <a:pt x="271272" y="40386"/>
                </a:lnTo>
                <a:lnTo>
                  <a:pt x="275081" y="40386"/>
                </a:lnTo>
                <a:close/>
              </a:path>
              <a:path w="1033779" h="170179">
                <a:moveTo>
                  <a:pt x="35044" y="84938"/>
                </a:moveTo>
                <a:lnTo>
                  <a:pt x="19050" y="80010"/>
                </a:lnTo>
                <a:lnTo>
                  <a:pt x="19050" y="89916"/>
                </a:lnTo>
                <a:lnTo>
                  <a:pt x="35044" y="84938"/>
                </a:lnTo>
                <a:close/>
              </a:path>
              <a:path w="1033779" h="170179">
                <a:moveTo>
                  <a:pt x="271272" y="157734"/>
                </a:moveTo>
                <a:lnTo>
                  <a:pt x="35044" y="84938"/>
                </a:lnTo>
                <a:lnTo>
                  <a:pt x="19050" y="89916"/>
                </a:lnTo>
                <a:lnTo>
                  <a:pt x="19050" y="90492"/>
                </a:lnTo>
                <a:lnTo>
                  <a:pt x="264414" y="166616"/>
                </a:lnTo>
                <a:lnTo>
                  <a:pt x="264414" y="163068"/>
                </a:lnTo>
                <a:lnTo>
                  <a:pt x="271272" y="157734"/>
                </a:lnTo>
                <a:close/>
              </a:path>
              <a:path w="1033779" h="170179">
                <a:moveTo>
                  <a:pt x="271272" y="11430"/>
                </a:moveTo>
                <a:lnTo>
                  <a:pt x="264414" y="6858"/>
                </a:lnTo>
                <a:lnTo>
                  <a:pt x="264414" y="13564"/>
                </a:lnTo>
                <a:lnTo>
                  <a:pt x="271272" y="11430"/>
                </a:lnTo>
                <a:close/>
              </a:path>
              <a:path w="1033779" h="170179">
                <a:moveTo>
                  <a:pt x="271272" y="40386"/>
                </a:moveTo>
                <a:lnTo>
                  <a:pt x="271272" y="11430"/>
                </a:lnTo>
                <a:lnTo>
                  <a:pt x="264414" y="13564"/>
                </a:lnTo>
                <a:lnTo>
                  <a:pt x="264414" y="51054"/>
                </a:lnTo>
                <a:lnTo>
                  <a:pt x="269747" y="51054"/>
                </a:lnTo>
                <a:lnTo>
                  <a:pt x="269748" y="40386"/>
                </a:lnTo>
                <a:lnTo>
                  <a:pt x="271272" y="40386"/>
                </a:lnTo>
                <a:close/>
              </a:path>
              <a:path w="1033779" h="170179">
                <a:moveTo>
                  <a:pt x="1027938" y="118872"/>
                </a:moveTo>
                <a:lnTo>
                  <a:pt x="264414" y="118872"/>
                </a:lnTo>
                <a:lnTo>
                  <a:pt x="264414" y="155620"/>
                </a:lnTo>
                <a:lnTo>
                  <a:pt x="269748" y="157264"/>
                </a:lnTo>
                <a:lnTo>
                  <a:pt x="269748" y="128778"/>
                </a:lnTo>
                <a:lnTo>
                  <a:pt x="275081" y="123444"/>
                </a:lnTo>
                <a:lnTo>
                  <a:pt x="275081" y="128778"/>
                </a:lnTo>
                <a:lnTo>
                  <a:pt x="1022604" y="128778"/>
                </a:lnTo>
                <a:lnTo>
                  <a:pt x="1022604" y="123444"/>
                </a:lnTo>
                <a:lnTo>
                  <a:pt x="1027938" y="118872"/>
                </a:lnTo>
                <a:close/>
              </a:path>
              <a:path w="1033779" h="170179">
                <a:moveTo>
                  <a:pt x="271272" y="168743"/>
                </a:moveTo>
                <a:lnTo>
                  <a:pt x="271272" y="157734"/>
                </a:lnTo>
                <a:lnTo>
                  <a:pt x="264414" y="163068"/>
                </a:lnTo>
                <a:lnTo>
                  <a:pt x="264414" y="166616"/>
                </a:lnTo>
                <a:lnTo>
                  <a:pt x="271272" y="168743"/>
                </a:lnTo>
                <a:close/>
              </a:path>
              <a:path w="1033779" h="170179">
                <a:moveTo>
                  <a:pt x="1033272" y="128778"/>
                </a:moveTo>
                <a:lnTo>
                  <a:pt x="1033272" y="40386"/>
                </a:lnTo>
                <a:lnTo>
                  <a:pt x="269748" y="40386"/>
                </a:lnTo>
                <a:lnTo>
                  <a:pt x="275081" y="45720"/>
                </a:lnTo>
                <a:lnTo>
                  <a:pt x="275081" y="51054"/>
                </a:lnTo>
                <a:lnTo>
                  <a:pt x="1022604" y="51054"/>
                </a:lnTo>
                <a:lnTo>
                  <a:pt x="1022604" y="45720"/>
                </a:lnTo>
                <a:lnTo>
                  <a:pt x="1027938" y="51054"/>
                </a:lnTo>
                <a:lnTo>
                  <a:pt x="1027938" y="128778"/>
                </a:lnTo>
                <a:lnTo>
                  <a:pt x="1033272" y="128778"/>
                </a:lnTo>
                <a:close/>
              </a:path>
              <a:path w="1033779" h="170179">
                <a:moveTo>
                  <a:pt x="275081" y="51054"/>
                </a:moveTo>
                <a:lnTo>
                  <a:pt x="275081" y="45720"/>
                </a:lnTo>
                <a:lnTo>
                  <a:pt x="269748" y="40386"/>
                </a:lnTo>
                <a:lnTo>
                  <a:pt x="269747" y="51054"/>
                </a:lnTo>
                <a:lnTo>
                  <a:pt x="275081" y="51054"/>
                </a:lnTo>
                <a:close/>
              </a:path>
              <a:path w="1033779" h="170179">
                <a:moveTo>
                  <a:pt x="275081" y="128778"/>
                </a:moveTo>
                <a:lnTo>
                  <a:pt x="275081" y="123444"/>
                </a:lnTo>
                <a:lnTo>
                  <a:pt x="269748" y="128778"/>
                </a:lnTo>
                <a:lnTo>
                  <a:pt x="275081" y="128778"/>
                </a:lnTo>
                <a:close/>
              </a:path>
              <a:path w="1033779" h="170179">
                <a:moveTo>
                  <a:pt x="275081" y="169926"/>
                </a:moveTo>
                <a:lnTo>
                  <a:pt x="275081" y="128778"/>
                </a:lnTo>
                <a:lnTo>
                  <a:pt x="269748" y="128778"/>
                </a:lnTo>
                <a:lnTo>
                  <a:pt x="269748" y="157264"/>
                </a:lnTo>
                <a:lnTo>
                  <a:pt x="271272" y="157734"/>
                </a:lnTo>
                <a:lnTo>
                  <a:pt x="271272" y="168743"/>
                </a:lnTo>
                <a:lnTo>
                  <a:pt x="275081" y="169926"/>
                </a:lnTo>
                <a:close/>
              </a:path>
              <a:path w="1033779" h="170179">
                <a:moveTo>
                  <a:pt x="1027938" y="51054"/>
                </a:moveTo>
                <a:lnTo>
                  <a:pt x="1022604" y="45720"/>
                </a:lnTo>
                <a:lnTo>
                  <a:pt x="1022604" y="51054"/>
                </a:lnTo>
                <a:lnTo>
                  <a:pt x="1027938" y="51054"/>
                </a:lnTo>
                <a:close/>
              </a:path>
              <a:path w="1033779" h="170179">
                <a:moveTo>
                  <a:pt x="1027938" y="118872"/>
                </a:moveTo>
                <a:lnTo>
                  <a:pt x="1027938" y="51054"/>
                </a:lnTo>
                <a:lnTo>
                  <a:pt x="1022604" y="51054"/>
                </a:lnTo>
                <a:lnTo>
                  <a:pt x="1022604" y="118872"/>
                </a:lnTo>
                <a:lnTo>
                  <a:pt x="1027938" y="118872"/>
                </a:lnTo>
                <a:close/>
              </a:path>
              <a:path w="1033779" h="170179">
                <a:moveTo>
                  <a:pt x="1027938" y="128778"/>
                </a:moveTo>
                <a:lnTo>
                  <a:pt x="1027938" y="118872"/>
                </a:lnTo>
                <a:lnTo>
                  <a:pt x="1022604" y="123444"/>
                </a:lnTo>
                <a:lnTo>
                  <a:pt x="1022604" y="128778"/>
                </a:lnTo>
                <a:lnTo>
                  <a:pt x="1027938" y="128778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376919" y="4808982"/>
            <a:ext cx="1012825" cy="601345"/>
          </a:xfrm>
          <a:prstGeom prst="rect">
            <a:avLst/>
          </a:prstGeom>
          <a:ln w="13969">
            <a:solidFill>
              <a:srgbClr val="808000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99060">
              <a:lnSpc>
                <a:spcPct val="100000"/>
              </a:lnSpc>
              <a:spcBef>
                <a:spcPts val="340"/>
              </a:spcBef>
            </a:pPr>
            <a:r>
              <a:rPr sz="3000" b="1" spc="15" dirty="0">
                <a:solidFill>
                  <a:srgbClr val="0707F9"/>
                </a:solidFill>
                <a:latin typeface="SimSun"/>
                <a:cs typeface="SimSun"/>
              </a:rPr>
              <a:t>栈底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213727" y="2689860"/>
            <a:ext cx="1010919" cy="155575"/>
          </a:xfrm>
          <a:custGeom>
            <a:avLst/>
            <a:gdLst/>
            <a:ahLst/>
            <a:cxnLst/>
            <a:rect l="l" t="t" r="r" b="b"/>
            <a:pathLst>
              <a:path w="1010920" h="155575">
                <a:moveTo>
                  <a:pt x="252222" y="155448"/>
                </a:moveTo>
                <a:lnTo>
                  <a:pt x="252222" y="0"/>
                </a:lnTo>
                <a:lnTo>
                  <a:pt x="0" y="77724"/>
                </a:lnTo>
                <a:lnTo>
                  <a:pt x="252222" y="155448"/>
                </a:lnTo>
                <a:close/>
              </a:path>
              <a:path w="1010920" h="155575">
                <a:moveTo>
                  <a:pt x="1010412" y="116586"/>
                </a:moveTo>
                <a:lnTo>
                  <a:pt x="1010412" y="38861"/>
                </a:lnTo>
                <a:lnTo>
                  <a:pt x="252222" y="38862"/>
                </a:lnTo>
                <a:lnTo>
                  <a:pt x="252222" y="116586"/>
                </a:lnTo>
                <a:lnTo>
                  <a:pt x="1010412" y="116586"/>
                </a:lnTo>
                <a:close/>
              </a:path>
            </a:pathLst>
          </a:custGeom>
          <a:solidFill>
            <a:srgbClr val="009D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196201" y="2682239"/>
            <a:ext cx="1033780" cy="170180"/>
          </a:xfrm>
          <a:custGeom>
            <a:avLst/>
            <a:gdLst/>
            <a:ahLst/>
            <a:cxnLst/>
            <a:rect l="l" t="t" r="r" b="b"/>
            <a:pathLst>
              <a:path w="1033779" h="170180">
                <a:moveTo>
                  <a:pt x="275081" y="41147"/>
                </a:moveTo>
                <a:lnTo>
                  <a:pt x="275081" y="0"/>
                </a:lnTo>
                <a:lnTo>
                  <a:pt x="0" y="85343"/>
                </a:lnTo>
                <a:lnTo>
                  <a:pt x="19050" y="91201"/>
                </a:lnTo>
                <a:lnTo>
                  <a:pt x="19050" y="80009"/>
                </a:lnTo>
                <a:lnTo>
                  <a:pt x="35044" y="84987"/>
                </a:lnTo>
                <a:lnTo>
                  <a:pt x="265176" y="14070"/>
                </a:lnTo>
                <a:lnTo>
                  <a:pt x="265176" y="7619"/>
                </a:lnTo>
                <a:lnTo>
                  <a:pt x="271272" y="12191"/>
                </a:lnTo>
                <a:lnTo>
                  <a:pt x="271272" y="41147"/>
                </a:lnTo>
                <a:lnTo>
                  <a:pt x="275081" y="41147"/>
                </a:lnTo>
                <a:close/>
              </a:path>
              <a:path w="1033779" h="170180">
                <a:moveTo>
                  <a:pt x="35044" y="84987"/>
                </a:moveTo>
                <a:lnTo>
                  <a:pt x="19050" y="80009"/>
                </a:lnTo>
                <a:lnTo>
                  <a:pt x="19050" y="89915"/>
                </a:lnTo>
                <a:lnTo>
                  <a:pt x="35044" y="84987"/>
                </a:lnTo>
                <a:close/>
              </a:path>
              <a:path w="1033779" h="170180">
                <a:moveTo>
                  <a:pt x="271272" y="158495"/>
                </a:moveTo>
                <a:lnTo>
                  <a:pt x="35044" y="84987"/>
                </a:lnTo>
                <a:lnTo>
                  <a:pt x="19050" y="89915"/>
                </a:lnTo>
                <a:lnTo>
                  <a:pt x="19050" y="91201"/>
                </a:lnTo>
                <a:lnTo>
                  <a:pt x="265176" y="166880"/>
                </a:lnTo>
                <a:lnTo>
                  <a:pt x="265176" y="163067"/>
                </a:lnTo>
                <a:lnTo>
                  <a:pt x="271272" y="158495"/>
                </a:lnTo>
                <a:close/>
              </a:path>
              <a:path w="1033779" h="170180">
                <a:moveTo>
                  <a:pt x="271272" y="12191"/>
                </a:moveTo>
                <a:lnTo>
                  <a:pt x="265176" y="7619"/>
                </a:lnTo>
                <a:lnTo>
                  <a:pt x="265176" y="14070"/>
                </a:lnTo>
                <a:lnTo>
                  <a:pt x="271272" y="12191"/>
                </a:lnTo>
                <a:close/>
              </a:path>
              <a:path w="1033779" h="170180">
                <a:moveTo>
                  <a:pt x="271272" y="41147"/>
                </a:moveTo>
                <a:lnTo>
                  <a:pt x="271272" y="12191"/>
                </a:lnTo>
                <a:lnTo>
                  <a:pt x="265176" y="14070"/>
                </a:lnTo>
                <a:lnTo>
                  <a:pt x="265175" y="51053"/>
                </a:lnTo>
                <a:lnTo>
                  <a:pt x="269747" y="51053"/>
                </a:lnTo>
                <a:lnTo>
                  <a:pt x="269748" y="41147"/>
                </a:lnTo>
                <a:lnTo>
                  <a:pt x="271272" y="41147"/>
                </a:lnTo>
                <a:close/>
              </a:path>
              <a:path w="1033779" h="170180">
                <a:moveTo>
                  <a:pt x="1027938" y="118871"/>
                </a:moveTo>
                <a:lnTo>
                  <a:pt x="265176" y="118871"/>
                </a:lnTo>
                <a:lnTo>
                  <a:pt x="265176" y="156599"/>
                </a:lnTo>
                <a:lnTo>
                  <a:pt x="269748" y="158021"/>
                </a:lnTo>
                <a:lnTo>
                  <a:pt x="269748" y="129539"/>
                </a:lnTo>
                <a:lnTo>
                  <a:pt x="275081" y="124205"/>
                </a:lnTo>
                <a:lnTo>
                  <a:pt x="275081" y="129539"/>
                </a:lnTo>
                <a:lnTo>
                  <a:pt x="1023366" y="129539"/>
                </a:lnTo>
                <a:lnTo>
                  <a:pt x="1023366" y="124205"/>
                </a:lnTo>
                <a:lnTo>
                  <a:pt x="1027938" y="118871"/>
                </a:lnTo>
                <a:close/>
              </a:path>
              <a:path w="1033779" h="170180">
                <a:moveTo>
                  <a:pt x="271272" y="168754"/>
                </a:moveTo>
                <a:lnTo>
                  <a:pt x="271272" y="158495"/>
                </a:lnTo>
                <a:lnTo>
                  <a:pt x="265176" y="163067"/>
                </a:lnTo>
                <a:lnTo>
                  <a:pt x="265176" y="166880"/>
                </a:lnTo>
                <a:lnTo>
                  <a:pt x="271272" y="168754"/>
                </a:lnTo>
                <a:close/>
              </a:path>
              <a:path w="1033779" h="170180">
                <a:moveTo>
                  <a:pt x="1033272" y="129539"/>
                </a:moveTo>
                <a:lnTo>
                  <a:pt x="1033272" y="41147"/>
                </a:lnTo>
                <a:lnTo>
                  <a:pt x="269748" y="41147"/>
                </a:lnTo>
                <a:lnTo>
                  <a:pt x="275081" y="46481"/>
                </a:lnTo>
                <a:lnTo>
                  <a:pt x="275081" y="51053"/>
                </a:lnTo>
                <a:lnTo>
                  <a:pt x="1023366" y="51053"/>
                </a:lnTo>
                <a:lnTo>
                  <a:pt x="1023366" y="46481"/>
                </a:lnTo>
                <a:lnTo>
                  <a:pt x="1027938" y="51053"/>
                </a:lnTo>
                <a:lnTo>
                  <a:pt x="1027938" y="129539"/>
                </a:lnTo>
                <a:lnTo>
                  <a:pt x="1033272" y="129539"/>
                </a:lnTo>
                <a:close/>
              </a:path>
              <a:path w="1033779" h="170180">
                <a:moveTo>
                  <a:pt x="275081" y="51053"/>
                </a:moveTo>
                <a:lnTo>
                  <a:pt x="275081" y="46481"/>
                </a:lnTo>
                <a:lnTo>
                  <a:pt x="269748" y="41147"/>
                </a:lnTo>
                <a:lnTo>
                  <a:pt x="269747" y="51053"/>
                </a:lnTo>
                <a:lnTo>
                  <a:pt x="275081" y="51053"/>
                </a:lnTo>
                <a:close/>
              </a:path>
              <a:path w="1033779" h="170180">
                <a:moveTo>
                  <a:pt x="275081" y="129539"/>
                </a:moveTo>
                <a:lnTo>
                  <a:pt x="275081" y="124205"/>
                </a:lnTo>
                <a:lnTo>
                  <a:pt x="269748" y="129539"/>
                </a:lnTo>
                <a:lnTo>
                  <a:pt x="275081" y="129539"/>
                </a:lnTo>
                <a:close/>
              </a:path>
              <a:path w="1033779" h="170180">
                <a:moveTo>
                  <a:pt x="275081" y="169925"/>
                </a:moveTo>
                <a:lnTo>
                  <a:pt x="275081" y="129539"/>
                </a:lnTo>
                <a:lnTo>
                  <a:pt x="269748" y="129539"/>
                </a:lnTo>
                <a:lnTo>
                  <a:pt x="269748" y="158021"/>
                </a:lnTo>
                <a:lnTo>
                  <a:pt x="271272" y="158495"/>
                </a:lnTo>
                <a:lnTo>
                  <a:pt x="271272" y="168754"/>
                </a:lnTo>
                <a:lnTo>
                  <a:pt x="275081" y="169925"/>
                </a:lnTo>
                <a:close/>
              </a:path>
              <a:path w="1033779" h="170180">
                <a:moveTo>
                  <a:pt x="1027938" y="51053"/>
                </a:moveTo>
                <a:lnTo>
                  <a:pt x="1023366" y="46481"/>
                </a:lnTo>
                <a:lnTo>
                  <a:pt x="1023366" y="51053"/>
                </a:lnTo>
                <a:lnTo>
                  <a:pt x="1027938" y="51053"/>
                </a:lnTo>
                <a:close/>
              </a:path>
              <a:path w="1033779" h="170180">
                <a:moveTo>
                  <a:pt x="1027938" y="118871"/>
                </a:moveTo>
                <a:lnTo>
                  <a:pt x="1027938" y="51053"/>
                </a:lnTo>
                <a:lnTo>
                  <a:pt x="1023366" y="51053"/>
                </a:lnTo>
                <a:lnTo>
                  <a:pt x="1023366" y="118871"/>
                </a:lnTo>
                <a:lnTo>
                  <a:pt x="1027938" y="118871"/>
                </a:lnTo>
                <a:close/>
              </a:path>
              <a:path w="1033779" h="170180">
                <a:moveTo>
                  <a:pt x="1027938" y="129539"/>
                </a:moveTo>
                <a:lnTo>
                  <a:pt x="1027938" y="118871"/>
                </a:lnTo>
                <a:lnTo>
                  <a:pt x="1023366" y="124205"/>
                </a:lnTo>
                <a:lnTo>
                  <a:pt x="1023366" y="129539"/>
                </a:lnTo>
                <a:lnTo>
                  <a:pt x="1027938" y="129539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382000" y="2477261"/>
            <a:ext cx="1086485" cy="601345"/>
          </a:xfrm>
          <a:prstGeom prst="rect">
            <a:avLst/>
          </a:prstGeom>
          <a:ln w="13969">
            <a:solidFill>
              <a:srgbClr val="808000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335"/>
              </a:spcBef>
            </a:pPr>
            <a:r>
              <a:rPr sz="3000" b="1" spc="15" dirty="0">
                <a:solidFill>
                  <a:srgbClr val="0707F9"/>
                </a:solidFill>
                <a:latin typeface="SimSun"/>
                <a:cs typeface="SimSun"/>
              </a:rPr>
              <a:t>栈顶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60286" y="1426463"/>
            <a:ext cx="495300" cy="793750"/>
          </a:xfrm>
          <a:custGeom>
            <a:avLst/>
            <a:gdLst/>
            <a:ahLst/>
            <a:cxnLst/>
            <a:rect l="l" t="t" r="r" b="b"/>
            <a:pathLst>
              <a:path w="495300" h="793750">
                <a:moveTo>
                  <a:pt x="76389" y="599909"/>
                </a:moveTo>
                <a:lnTo>
                  <a:pt x="17525" y="564642"/>
                </a:lnTo>
                <a:lnTo>
                  <a:pt x="0" y="793242"/>
                </a:lnTo>
                <a:lnTo>
                  <a:pt x="58673" y="756196"/>
                </a:lnTo>
                <a:lnTo>
                  <a:pt x="58673" y="629412"/>
                </a:lnTo>
                <a:lnTo>
                  <a:pt x="76389" y="599909"/>
                </a:lnTo>
                <a:close/>
              </a:path>
              <a:path w="495300" h="793750">
                <a:moveTo>
                  <a:pt x="135018" y="635036"/>
                </a:moveTo>
                <a:lnTo>
                  <a:pt x="76389" y="599909"/>
                </a:lnTo>
                <a:lnTo>
                  <a:pt x="58673" y="629412"/>
                </a:lnTo>
                <a:lnTo>
                  <a:pt x="117347" y="664464"/>
                </a:lnTo>
                <a:lnTo>
                  <a:pt x="135018" y="635036"/>
                </a:lnTo>
                <a:close/>
              </a:path>
              <a:path w="495300" h="793750">
                <a:moveTo>
                  <a:pt x="194310" y="670560"/>
                </a:moveTo>
                <a:lnTo>
                  <a:pt x="135018" y="635036"/>
                </a:lnTo>
                <a:lnTo>
                  <a:pt x="117347" y="664464"/>
                </a:lnTo>
                <a:lnTo>
                  <a:pt x="58673" y="629412"/>
                </a:lnTo>
                <a:lnTo>
                  <a:pt x="58673" y="756196"/>
                </a:lnTo>
                <a:lnTo>
                  <a:pt x="194310" y="670560"/>
                </a:lnTo>
                <a:close/>
              </a:path>
              <a:path w="495300" h="793750">
                <a:moveTo>
                  <a:pt x="495300" y="35051"/>
                </a:moveTo>
                <a:lnTo>
                  <a:pt x="436625" y="0"/>
                </a:lnTo>
                <a:lnTo>
                  <a:pt x="76389" y="599909"/>
                </a:lnTo>
                <a:lnTo>
                  <a:pt x="135018" y="635036"/>
                </a:lnTo>
                <a:lnTo>
                  <a:pt x="495300" y="35051"/>
                </a:lnTo>
                <a:close/>
              </a:path>
            </a:pathLst>
          </a:custGeom>
          <a:solidFill>
            <a:srgbClr val="009D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057390" y="1135380"/>
            <a:ext cx="1088390" cy="601345"/>
          </a:xfrm>
          <a:prstGeom prst="rect">
            <a:avLst/>
          </a:prstGeom>
          <a:ln w="13969">
            <a:solidFill>
              <a:srgbClr val="808000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99060">
              <a:lnSpc>
                <a:spcPct val="100000"/>
              </a:lnSpc>
              <a:spcBef>
                <a:spcPts val="340"/>
              </a:spcBef>
            </a:pPr>
            <a:r>
              <a:rPr sz="3000" b="1" spc="15" dirty="0">
                <a:solidFill>
                  <a:srgbClr val="0707F9"/>
                </a:solidFill>
                <a:latin typeface="SimSun"/>
                <a:cs typeface="SimSun"/>
              </a:rPr>
              <a:t>入栈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424563" y="1368552"/>
            <a:ext cx="496570" cy="871219"/>
          </a:xfrm>
          <a:custGeom>
            <a:avLst/>
            <a:gdLst/>
            <a:ahLst/>
            <a:cxnLst/>
            <a:rect l="l" t="t" r="r" b="b"/>
            <a:pathLst>
              <a:path w="496570" h="871219">
                <a:moveTo>
                  <a:pt x="188975" y="131063"/>
                </a:moveTo>
                <a:lnTo>
                  <a:pt x="0" y="0"/>
                </a:lnTo>
                <a:lnTo>
                  <a:pt x="8381" y="229361"/>
                </a:lnTo>
                <a:lnTo>
                  <a:pt x="51815" y="205720"/>
                </a:lnTo>
                <a:lnTo>
                  <a:pt x="51815" y="166877"/>
                </a:lnTo>
                <a:lnTo>
                  <a:pt x="112013" y="134111"/>
                </a:lnTo>
                <a:lnTo>
                  <a:pt x="128350" y="164062"/>
                </a:lnTo>
                <a:lnTo>
                  <a:pt x="188975" y="131063"/>
                </a:lnTo>
                <a:close/>
              </a:path>
              <a:path w="496570" h="871219">
                <a:moveTo>
                  <a:pt x="128350" y="164062"/>
                </a:moveTo>
                <a:lnTo>
                  <a:pt x="112013" y="134111"/>
                </a:lnTo>
                <a:lnTo>
                  <a:pt x="51815" y="166877"/>
                </a:lnTo>
                <a:lnTo>
                  <a:pt x="68152" y="196828"/>
                </a:lnTo>
                <a:lnTo>
                  <a:pt x="128350" y="164062"/>
                </a:lnTo>
                <a:close/>
              </a:path>
              <a:path w="496570" h="871219">
                <a:moveTo>
                  <a:pt x="68152" y="196828"/>
                </a:moveTo>
                <a:lnTo>
                  <a:pt x="51815" y="166877"/>
                </a:lnTo>
                <a:lnTo>
                  <a:pt x="51815" y="205720"/>
                </a:lnTo>
                <a:lnTo>
                  <a:pt x="68152" y="196828"/>
                </a:lnTo>
                <a:close/>
              </a:path>
              <a:path w="496570" h="871219">
                <a:moveTo>
                  <a:pt x="496061" y="838199"/>
                </a:moveTo>
                <a:lnTo>
                  <a:pt x="128350" y="164062"/>
                </a:lnTo>
                <a:lnTo>
                  <a:pt x="68152" y="196828"/>
                </a:lnTo>
                <a:lnTo>
                  <a:pt x="435863" y="870965"/>
                </a:lnTo>
                <a:lnTo>
                  <a:pt x="496061" y="838199"/>
                </a:lnTo>
                <a:close/>
              </a:path>
            </a:pathLst>
          </a:custGeom>
          <a:solidFill>
            <a:srgbClr val="009D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167504" y="1191767"/>
            <a:ext cx="0" cy="643255"/>
          </a:xfrm>
          <a:custGeom>
            <a:avLst/>
            <a:gdLst/>
            <a:ahLst/>
            <a:cxnLst/>
            <a:rect l="l" t="t" r="r" b="b"/>
            <a:pathLst>
              <a:path h="643255">
                <a:moveTo>
                  <a:pt x="0" y="0"/>
                </a:moveTo>
                <a:lnTo>
                  <a:pt x="0" y="643127"/>
                </a:lnTo>
              </a:path>
            </a:pathLst>
          </a:custGeom>
          <a:ln w="13970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174490" y="1198625"/>
            <a:ext cx="1061720" cy="0"/>
          </a:xfrm>
          <a:custGeom>
            <a:avLst/>
            <a:gdLst/>
            <a:ahLst/>
            <a:cxnLst/>
            <a:rect l="l" t="t" r="r" b="b"/>
            <a:pathLst>
              <a:path w="1061720">
                <a:moveTo>
                  <a:pt x="0" y="0"/>
                </a:moveTo>
                <a:lnTo>
                  <a:pt x="1061719" y="0"/>
                </a:lnTo>
              </a:path>
            </a:pathLst>
          </a:custGeom>
          <a:ln w="13715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243195" y="1191767"/>
            <a:ext cx="0" cy="643255"/>
          </a:xfrm>
          <a:custGeom>
            <a:avLst/>
            <a:gdLst/>
            <a:ahLst/>
            <a:cxnLst/>
            <a:rect l="l" t="t" r="r" b="b"/>
            <a:pathLst>
              <a:path h="643255">
                <a:moveTo>
                  <a:pt x="0" y="0"/>
                </a:moveTo>
                <a:lnTo>
                  <a:pt x="0" y="643127"/>
                </a:lnTo>
              </a:path>
            </a:pathLst>
          </a:custGeom>
          <a:ln w="13970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74121" y="1828038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>
                <a:moveTo>
                  <a:pt x="0" y="0"/>
                </a:moveTo>
                <a:lnTo>
                  <a:pt x="1062227" y="0"/>
                </a:lnTo>
              </a:path>
            </a:pathLst>
          </a:custGeom>
          <a:ln w="13715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194809" y="1219200"/>
            <a:ext cx="0" cy="588645"/>
          </a:xfrm>
          <a:custGeom>
            <a:avLst/>
            <a:gdLst/>
            <a:ahLst/>
            <a:cxnLst/>
            <a:rect l="l" t="t" r="r" b="b"/>
            <a:pathLst>
              <a:path h="588644">
                <a:moveTo>
                  <a:pt x="0" y="0"/>
                </a:moveTo>
                <a:lnTo>
                  <a:pt x="0" y="588263"/>
                </a:lnTo>
              </a:path>
            </a:pathLst>
          </a:custGeom>
          <a:ln w="12700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201159" y="1226058"/>
            <a:ext cx="1008380" cy="0"/>
          </a:xfrm>
          <a:custGeom>
            <a:avLst/>
            <a:gdLst/>
            <a:ahLst/>
            <a:cxnLst/>
            <a:rect l="l" t="t" r="r" b="b"/>
            <a:pathLst>
              <a:path w="1008379">
                <a:moveTo>
                  <a:pt x="0" y="0"/>
                </a:moveTo>
                <a:lnTo>
                  <a:pt x="1008380" y="0"/>
                </a:lnTo>
              </a:path>
            </a:pathLst>
          </a:custGeom>
          <a:ln w="13715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215890" y="1219200"/>
            <a:ext cx="0" cy="588645"/>
          </a:xfrm>
          <a:custGeom>
            <a:avLst/>
            <a:gdLst/>
            <a:ahLst/>
            <a:cxnLst/>
            <a:rect l="l" t="t" r="r" b="b"/>
            <a:pathLst>
              <a:path h="588644">
                <a:moveTo>
                  <a:pt x="0" y="0"/>
                </a:moveTo>
                <a:lnTo>
                  <a:pt x="0" y="588263"/>
                </a:lnTo>
              </a:path>
            </a:pathLst>
          </a:custGeom>
          <a:ln w="12700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201553" y="1800605"/>
            <a:ext cx="1007744" cy="0"/>
          </a:xfrm>
          <a:custGeom>
            <a:avLst/>
            <a:gdLst/>
            <a:ahLst/>
            <a:cxnLst/>
            <a:rect l="l" t="t" r="r" b="b"/>
            <a:pathLst>
              <a:path w="1007745">
                <a:moveTo>
                  <a:pt x="0" y="0"/>
                </a:moveTo>
                <a:lnTo>
                  <a:pt x="1007363" y="0"/>
                </a:lnTo>
              </a:path>
            </a:pathLst>
          </a:custGeom>
          <a:ln w="13715">
            <a:solidFill>
              <a:srgbClr val="80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187825" y="1240028"/>
            <a:ext cx="1035050" cy="4864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20"/>
              </a:spcBef>
            </a:pPr>
            <a:r>
              <a:rPr sz="3000" b="1" spc="15" dirty="0">
                <a:solidFill>
                  <a:srgbClr val="0707F9"/>
                </a:solidFill>
                <a:latin typeface="SimSun"/>
                <a:cs typeface="SimSun"/>
              </a:rPr>
              <a:t>出栈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6</a:t>
            </a:fld>
            <a:endParaRPr spc="5" dirty="0"/>
          </a:p>
        </p:txBody>
      </p:sp>
      <p:sp>
        <p:nvSpPr>
          <p:cNvPr id="28" name="object 28"/>
          <p:cNvSpPr txBox="1"/>
          <p:nvPr/>
        </p:nvSpPr>
        <p:spPr>
          <a:xfrm>
            <a:off x="98415" y="148064"/>
            <a:ext cx="4836795" cy="4864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971550" algn="l"/>
              </a:tabLst>
            </a:pPr>
            <a:r>
              <a:rPr sz="3000" b="1" spc="5" dirty="0">
                <a:solidFill>
                  <a:srgbClr val="6500CC"/>
                </a:solidFill>
                <a:latin typeface="Times New Roman"/>
                <a:cs typeface="Times New Roman"/>
              </a:rPr>
              <a:t>3.1.1	</a:t>
            </a: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抽象数据类型栈的定义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70305" algn="l"/>
              </a:tabLst>
            </a:pPr>
            <a:r>
              <a:rPr spc="-60" dirty="0"/>
              <a:t>第3</a:t>
            </a:r>
            <a:r>
              <a:rPr spc="-90" dirty="0"/>
              <a:t>章</a:t>
            </a:r>
            <a:r>
              <a:rPr dirty="0"/>
              <a:t>	</a:t>
            </a:r>
            <a:r>
              <a:rPr spc="30" dirty="0"/>
              <a:t>栈和队列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60</a:t>
            </a:fld>
            <a:endParaRPr spc="5" dirty="0"/>
          </a:p>
        </p:txBody>
      </p:sp>
      <p:sp>
        <p:nvSpPr>
          <p:cNvPr id="6" name="object 6"/>
          <p:cNvSpPr txBox="1"/>
          <p:nvPr/>
        </p:nvSpPr>
        <p:spPr>
          <a:xfrm>
            <a:off x="1205583" y="1576681"/>
            <a:ext cx="8398510" cy="444627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Status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EnQueue (SqQueue &amp;Q, </a:t>
            </a:r>
            <a:r>
              <a:rPr sz="3000" b="1" spc="-20" dirty="0">
                <a:solidFill>
                  <a:srgbClr val="0000FF"/>
                </a:solidFill>
                <a:latin typeface="Times New Roman"/>
                <a:cs typeface="Times New Roman"/>
              </a:rPr>
              <a:t>ElemType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e)</a:t>
            </a:r>
            <a:r>
              <a:rPr sz="3000" b="1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{</a:t>
            </a:r>
            <a:endParaRPr sz="3000">
              <a:latin typeface="Times New Roman"/>
              <a:cs typeface="Times New Roman"/>
            </a:endParaRPr>
          </a:p>
          <a:p>
            <a:pPr marL="2986405">
              <a:lnSpc>
                <a:spcPct val="100000"/>
              </a:lnSpc>
              <a:spcBef>
                <a:spcPts val="750"/>
              </a:spcBef>
            </a:pPr>
            <a:r>
              <a:rPr sz="3000" b="1" spc="5" dirty="0">
                <a:latin typeface="Times New Roman"/>
                <a:cs typeface="Times New Roman"/>
              </a:rPr>
              <a:t>//</a:t>
            </a:r>
            <a:r>
              <a:rPr sz="3000" b="1" spc="-60" dirty="0">
                <a:latin typeface="Times New Roman"/>
                <a:cs typeface="Times New Roman"/>
              </a:rPr>
              <a:t> </a:t>
            </a:r>
            <a:r>
              <a:rPr sz="3000" b="1" spc="15" dirty="0">
                <a:latin typeface="SimSun"/>
                <a:cs typeface="SimSun"/>
              </a:rPr>
              <a:t>插入元素</a:t>
            </a:r>
            <a:r>
              <a:rPr sz="3000" b="1" spc="10" dirty="0">
                <a:latin typeface="Times New Roman"/>
                <a:cs typeface="Times New Roman"/>
              </a:rPr>
              <a:t>e</a:t>
            </a:r>
            <a:r>
              <a:rPr sz="3000" b="1" spc="15" dirty="0">
                <a:latin typeface="SimSun"/>
                <a:cs typeface="SimSun"/>
              </a:rPr>
              <a:t>为</a:t>
            </a:r>
            <a:r>
              <a:rPr sz="3000" b="1" spc="10" dirty="0">
                <a:latin typeface="Times New Roman"/>
                <a:cs typeface="Times New Roman"/>
              </a:rPr>
              <a:t>Q</a:t>
            </a:r>
            <a:r>
              <a:rPr sz="3000" b="1" spc="15" dirty="0">
                <a:latin typeface="SimSun"/>
                <a:cs typeface="SimSun"/>
              </a:rPr>
              <a:t>的新的队尾元素</a:t>
            </a:r>
            <a:endParaRPr sz="3000">
              <a:latin typeface="SimSun"/>
              <a:cs typeface="SimSun"/>
            </a:endParaRPr>
          </a:p>
          <a:p>
            <a:pPr marL="779780" marR="1134745" indent="-383540">
              <a:lnSpc>
                <a:spcPts val="4360"/>
              </a:lnSpc>
              <a:spcBef>
                <a:spcPts val="260"/>
              </a:spcBef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if </a:t>
            </a:r>
            <a:r>
              <a:rPr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((Q.rear+1) </a:t>
            </a:r>
            <a:r>
              <a:rPr sz="3000" b="1" spc="20" dirty="0">
                <a:solidFill>
                  <a:srgbClr val="0000FF"/>
                </a:solidFill>
                <a:latin typeface="Times New Roman"/>
                <a:cs typeface="Times New Roman"/>
              </a:rPr>
              <a:t>% </a:t>
            </a:r>
            <a:r>
              <a:rPr sz="3000" b="1" spc="15" dirty="0">
                <a:solidFill>
                  <a:srgbClr val="0000FF"/>
                </a:solidFill>
                <a:latin typeface="Times New Roman"/>
                <a:cs typeface="Times New Roman"/>
              </a:rPr>
              <a:t>MAXQSIZE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== </a:t>
            </a:r>
            <a:r>
              <a:rPr sz="30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Q.front)  return</a:t>
            </a:r>
            <a:r>
              <a:rPr sz="3000" b="1" spc="-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ERROR;</a:t>
            </a:r>
            <a:r>
              <a:rPr sz="3000" b="1" spc="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latin typeface="Times New Roman"/>
                <a:cs typeface="Times New Roman"/>
              </a:rPr>
              <a:t>//</a:t>
            </a:r>
            <a:r>
              <a:rPr sz="3000" b="1" spc="15" dirty="0">
                <a:latin typeface="SimSun"/>
                <a:cs typeface="SimSun"/>
              </a:rPr>
              <a:t>队列满</a:t>
            </a:r>
            <a:endParaRPr sz="3000">
              <a:latin typeface="SimSun"/>
              <a:cs typeface="SimSun"/>
            </a:endParaRPr>
          </a:p>
          <a:p>
            <a:pPr marL="396240">
              <a:lnSpc>
                <a:spcPct val="100000"/>
              </a:lnSpc>
              <a:spcBef>
                <a:spcPts val="475"/>
              </a:spcBef>
            </a:pPr>
            <a:r>
              <a:rPr sz="3000" b="1" dirty="0">
                <a:solidFill>
                  <a:srgbClr val="FF3300"/>
                </a:solidFill>
                <a:latin typeface="Times New Roman"/>
                <a:cs typeface="Times New Roman"/>
              </a:rPr>
              <a:t>Q.base[Q.rear] </a:t>
            </a:r>
            <a:r>
              <a:rPr sz="3000" b="1" spc="10" dirty="0">
                <a:solidFill>
                  <a:srgbClr val="FF3300"/>
                </a:solidFill>
                <a:latin typeface="Times New Roman"/>
                <a:cs typeface="Times New Roman"/>
              </a:rPr>
              <a:t>=</a:t>
            </a:r>
            <a:r>
              <a:rPr sz="3000" b="1" spc="-10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solidFill>
                  <a:srgbClr val="FF3300"/>
                </a:solidFill>
                <a:latin typeface="Times New Roman"/>
                <a:cs typeface="Times New Roman"/>
              </a:rPr>
              <a:t>e;</a:t>
            </a:r>
            <a:endParaRPr sz="3000">
              <a:latin typeface="Times New Roman"/>
              <a:cs typeface="Times New Roman"/>
            </a:endParaRPr>
          </a:p>
          <a:p>
            <a:pPr marL="396240">
              <a:lnSpc>
                <a:spcPct val="100000"/>
              </a:lnSpc>
              <a:spcBef>
                <a:spcPts val="750"/>
              </a:spcBef>
            </a:pPr>
            <a:r>
              <a:rPr sz="3000" b="1" spc="-5" dirty="0">
                <a:solidFill>
                  <a:srgbClr val="FF3300"/>
                </a:solidFill>
                <a:latin typeface="Times New Roman"/>
                <a:cs typeface="Times New Roman"/>
              </a:rPr>
              <a:t>Q.rear </a:t>
            </a:r>
            <a:r>
              <a:rPr sz="3000" b="1" spc="10" dirty="0">
                <a:solidFill>
                  <a:srgbClr val="FF3300"/>
                </a:solidFill>
                <a:latin typeface="Times New Roman"/>
                <a:cs typeface="Times New Roman"/>
              </a:rPr>
              <a:t>= </a:t>
            </a:r>
            <a:r>
              <a:rPr sz="3000" b="1" dirty="0">
                <a:solidFill>
                  <a:srgbClr val="FF3300"/>
                </a:solidFill>
                <a:latin typeface="Times New Roman"/>
                <a:cs typeface="Times New Roman"/>
              </a:rPr>
              <a:t>(Q.rear+1) </a:t>
            </a:r>
            <a:r>
              <a:rPr sz="3000" b="1" spc="20" dirty="0">
                <a:solidFill>
                  <a:srgbClr val="FF3300"/>
                </a:solidFill>
                <a:latin typeface="Times New Roman"/>
                <a:cs typeface="Times New Roman"/>
              </a:rPr>
              <a:t>%</a:t>
            </a:r>
            <a:r>
              <a:rPr sz="3000" b="1" spc="-90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3000" b="1" spc="10" dirty="0">
                <a:solidFill>
                  <a:srgbClr val="FF3300"/>
                </a:solidFill>
                <a:latin typeface="Times New Roman"/>
                <a:cs typeface="Times New Roman"/>
              </a:rPr>
              <a:t>MAXQSIZE;</a:t>
            </a:r>
            <a:endParaRPr sz="3000">
              <a:latin typeface="Times New Roman"/>
              <a:cs typeface="Times New Roman"/>
            </a:endParaRPr>
          </a:p>
          <a:p>
            <a:pPr marL="396240">
              <a:lnSpc>
                <a:spcPct val="100000"/>
              </a:lnSpc>
              <a:spcBef>
                <a:spcPts val="750"/>
              </a:spcBef>
            </a:pPr>
            <a:r>
              <a:rPr sz="30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return</a:t>
            </a:r>
            <a:r>
              <a:rPr sz="3000" b="1" spc="-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OK;</a:t>
            </a: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}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9451" y="0"/>
            <a:ext cx="2759075" cy="1423035"/>
          </a:xfrm>
          <a:prstGeom prst="rect">
            <a:avLst/>
          </a:prstGeom>
        </p:spPr>
        <p:txBody>
          <a:bodyPr vert="horz" wrap="square" lIns="0" tIns="253365" rIns="0" bIns="0" rtlCol="0">
            <a:spAutoFit/>
          </a:bodyPr>
          <a:lstStyle/>
          <a:p>
            <a:pPr marL="875665" lvl="2" indent="-863600">
              <a:lnSpc>
                <a:spcPct val="100000"/>
              </a:lnSpc>
              <a:spcBef>
                <a:spcPts val="1995"/>
              </a:spcBef>
              <a:buFont typeface="Times New Roman"/>
              <a:buAutoNum type="arabicPeriod" startAt="3"/>
              <a:tabLst>
                <a:tab pos="876300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循环队列</a:t>
            </a:r>
            <a:endParaRPr sz="3000">
              <a:latin typeface="SimSun"/>
              <a:cs typeface="SimSun"/>
            </a:endParaRPr>
          </a:p>
          <a:p>
            <a:pPr marL="821690" lvl="3" indent="-343535">
              <a:lnSpc>
                <a:spcPct val="100000"/>
              </a:lnSpc>
              <a:spcBef>
                <a:spcPts val="1900"/>
              </a:spcBef>
              <a:buSzPct val="96666"/>
              <a:buFont typeface="Wingdings"/>
              <a:buChar char=""/>
              <a:tabLst>
                <a:tab pos="822325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入队列算法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70305" algn="l"/>
              </a:tabLst>
            </a:pPr>
            <a:r>
              <a:rPr spc="-60" dirty="0"/>
              <a:t>第3</a:t>
            </a:r>
            <a:r>
              <a:rPr spc="-90" dirty="0"/>
              <a:t>章</a:t>
            </a:r>
            <a:r>
              <a:rPr dirty="0"/>
              <a:t>	</a:t>
            </a:r>
            <a:r>
              <a:rPr spc="30" dirty="0"/>
              <a:t>栈和队列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61</a:t>
            </a:fld>
            <a:endParaRPr spc="5" dirty="0"/>
          </a:p>
        </p:txBody>
      </p:sp>
      <p:sp>
        <p:nvSpPr>
          <p:cNvPr id="6" name="object 6"/>
          <p:cNvSpPr txBox="1"/>
          <p:nvPr/>
        </p:nvSpPr>
        <p:spPr>
          <a:xfrm>
            <a:off x="1547732" y="1653645"/>
            <a:ext cx="8103870" cy="444627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844"/>
              </a:spcBef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Status DeQueue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(SqQueue &amp;Q, </a:t>
            </a:r>
            <a:r>
              <a:rPr sz="3000" b="1" spc="-20" dirty="0">
                <a:solidFill>
                  <a:srgbClr val="0000FF"/>
                </a:solidFill>
                <a:latin typeface="Times New Roman"/>
                <a:cs typeface="Times New Roman"/>
              </a:rPr>
              <a:t>ElemType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&amp;e)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 {</a:t>
            </a:r>
            <a:endParaRPr sz="3000">
              <a:latin typeface="Times New Roman"/>
              <a:cs typeface="Times New Roman"/>
            </a:endParaRPr>
          </a:p>
          <a:p>
            <a:pPr marL="300355">
              <a:lnSpc>
                <a:spcPct val="100000"/>
              </a:lnSpc>
              <a:spcBef>
                <a:spcPts val="750"/>
              </a:spcBef>
            </a:pPr>
            <a:r>
              <a:rPr sz="3000" b="1" spc="5" dirty="0">
                <a:latin typeface="Times New Roman"/>
                <a:cs typeface="Times New Roman"/>
              </a:rPr>
              <a:t>//</a:t>
            </a:r>
            <a:r>
              <a:rPr sz="3000" b="1" spc="-15" dirty="0">
                <a:latin typeface="Times New Roman"/>
                <a:cs typeface="Times New Roman"/>
              </a:rPr>
              <a:t> </a:t>
            </a:r>
            <a:r>
              <a:rPr sz="3000" b="1" spc="15" dirty="0">
                <a:latin typeface="SimSun"/>
                <a:cs typeface="SimSun"/>
              </a:rPr>
              <a:t>若队列不空，则删</a:t>
            </a:r>
            <a:r>
              <a:rPr sz="3000" b="1" spc="10" dirty="0">
                <a:latin typeface="SimSun"/>
                <a:cs typeface="SimSun"/>
              </a:rPr>
              <a:t>除</a:t>
            </a:r>
            <a:r>
              <a:rPr sz="3000" b="1" spc="10" dirty="0">
                <a:latin typeface="Times New Roman"/>
                <a:cs typeface="Times New Roman"/>
              </a:rPr>
              <a:t>Q</a:t>
            </a:r>
            <a:r>
              <a:rPr sz="3000" b="1" spc="20" dirty="0">
                <a:latin typeface="SimSun"/>
                <a:cs typeface="SimSun"/>
              </a:rPr>
              <a:t>的队头元素，</a:t>
            </a:r>
            <a:endParaRPr sz="3000">
              <a:latin typeface="SimSun"/>
              <a:cs typeface="SimSun"/>
            </a:endParaRPr>
          </a:p>
          <a:p>
            <a:pPr marL="396240" marR="5080" indent="-96520">
              <a:lnSpc>
                <a:spcPts val="4360"/>
              </a:lnSpc>
              <a:spcBef>
                <a:spcPts val="260"/>
              </a:spcBef>
              <a:tabLst>
                <a:tab pos="4111625" algn="l"/>
                <a:tab pos="5164455" algn="l"/>
              </a:tabLst>
            </a:pPr>
            <a:r>
              <a:rPr sz="3000" b="1" spc="5" dirty="0">
                <a:latin typeface="Times New Roman"/>
                <a:cs typeface="Times New Roman"/>
              </a:rPr>
              <a:t>//</a:t>
            </a:r>
            <a:r>
              <a:rPr sz="3000" b="1" spc="-10" dirty="0">
                <a:latin typeface="Times New Roman"/>
                <a:cs typeface="Times New Roman"/>
              </a:rPr>
              <a:t> </a:t>
            </a:r>
            <a:r>
              <a:rPr sz="3000" b="1" spc="15" dirty="0">
                <a:latin typeface="SimSun"/>
                <a:cs typeface="SimSun"/>
              </a:rPr>
              <a:t>用</a:t>
            </a:r>
            <a:r>
              <a:rPr sz="3000" b="1" spc="10" dirty="0">
                <a:latin typeface="Times New Roman"/>
                <a:cs typeface="Times New Roman"/>
              </a:rPr>
              <a:t>e</a:t>
            </a:r>
            <a:r>
              <a:rPr sz="3000" b="1" spc="15" dirty="0">
                <a:latin typeface="SimSun"/>
                <a:cs typeface="SimSun"/>
              </a:rPr>
              <a:t>返回其值，并返</a:t>
            </a:r>
            <a:r>
              <a:rPr sz="3000" b="1" spc="10" dirty="0">
                <a:latin typeface="SimSun"/>
                <a:cs typeface="SimSun"/>
              </a:rPr>
              <a:t>回</a:t>
            </a:r>
            <a:r>
              <a:rPr sz="3000" b="1" spc="15" dirty="0">
                <a:latin typeface="Times New Roman"/>
                <a:cs typeface="Times New Roman"/>
              </a:rPr>
              <a:t>OK;</a:t>
            </a:r>
            <a:r>
              <a:rPr sz="3000" b="1" dirty="0">
                <a:latin typeface="Times New Roman"/>
                <a:cs typeface="Times New Roman"/>
              </a:rPr>
              <a:t>	</a:t>
            </a:r>
            <a:r>
              <a:rPr sz="3000" b="1" spc="15" dirty="0">
                <a:latin typeface="SimSun"/>
                <a:cs typeface="SimSun"/>
              </a:rPr>
              <a:t>否则返回</a:t>
            </a:r>
            <a:r>
              <a:rPr sz="3000" b="1" spc="5" dirty="0">
                <a:latin typeface="Times New Roman"/>
                <a:cs typeface="Times New Roman"/>
              </a:rPr>
              <a:t>ERROR 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if </a:t>
            </a:r>
            <a:r>
              <a:rPr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(Q.front</a:t>
            </a:r>
            <a:r>
              <a:rPr sz="3000" b="1" spc="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==</a:t>
            </a:r>
            <a:r>
              <a:rPr sz="3000" b="1" spc="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Q.rear)	return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ERROR;</a:t>
            </a:r>
            <a:endParaRPr sz="3000">
              <a:latin typeface="Times New Roman"/>
              <a:cs typeface="Times New Roman"/>
            </a:endParaRPr>
          </a:p>
          <a:p>
            <a:pPr marL="396240">
              <a:lnSpc>
                <a:spcPct val="100000"/>
              </a:lnSpc>
              <a:spcBef>
                <a:spcPts val="475"/>
              </a:spcBef>
            </a:pP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e =</a:t>
            </a:r>
            <a:r>
              <a:rPr sz="3000" b="1" spc="-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Q.base[Q.front];</a:t>
            </a:r>
            <a:endParaRPr sz="3000">
              <a:latin typeface="Times New Roman"/>
              <a:cs typeface="Times New Roman"/>
            </a:endParaRPr>
          </a:p>
          <a:p>
            <a:pPr marL="396240" marR="1385570">
              <a:lnSpc>
                <a:spcPct val="120800"/>
              </a:lnSpc>
            </a:pPr>
            <a:r>
              <a:rPr sz="3000" b="1" dirty="0">
                <a:solidFill>
                  <a:srgbClr val="FF3300"/>
                </a:solidFill>
                <a:latin typeface="Times New Roman"/>
                <a:cs typeface="Times New Roman"/>
              </a:rPr>
              <a:t>Q.front </a:t>
            </a:r>
            <a:r>
              <a:rPr sz="3000" b="1" spc="10" dirty="0">
                <a:solidFill>
                  <a:srgbClr val="FF3300"/>
                </a:solidFill>
                <a:latin typeface="Times New Roman"/>
                <a:cs typeface="Times New Roman"/>
              </a:rPr>
              <a:t>= </a:t>
            </a:r>
            <a:r>
              <a:rPr sz="3000" b="1" dirty="0">
                <a:solidFill>
                  <a:srgbClr val="FF3300"/>
                </a:solidFill>
                <a:latin typeface="Times New Roman"/>
                <a:cs typeface="Times New Roman"/>
              </a:rPr>
              <a:t>(Q.front+1) </a:t>
            </a:r>
            <a:r>
              <a:rPr sz="3000" b="1" spc="20" dirty="0">
                <a:solidFill>
                  <a:srgbClr val="FF3300"/>
                </a:solidFill>
                <a:latin typeface="Times New Roman"/>
                <a:cs typeface="Times New Roman"/>
              </a:rPr>
              <a:t>% </a:t>
            </a:r>
            <a:r>
              <a:rPr sz="3000" b="1" spc="15" dirty="0">
                <a:solidFill>
                  <a:srgbClr val="FF3300"/>
                </a:solidFill>
                <a:latin typeface="Times New Roman"/>
                <a:cs typeface="Times New Roman"/>
              </a:rPr>
              <a:t>MAXQSIZE;  </a:t>
            </a:r>
            <a:r>
              <a:rPr sz="30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return</a:t>
            </a:r>
            <a:r>
              <a:rPr sz="3000" b="1" spc="-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OK;</a:t>
            </a: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}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9451" y="0"/>
            <a:ext cx="2759075" cy="1423035"/>
          </a:xfrm>
          <a:prstGeom prst="rect">
            <a:avLst/>
          </a:prstGeom>
        </p:spPr>
        <p:txBody>
          <a:bodyPr vert="horz" wrap="square" lIns="0" tIns="253365" rIns="0" bIns="0" rtlCol="0">
            <a:spAutoFit/>
          </a:bodyPr>
          <a:lstStyle/>
          <a:p>
            <a:pPr marL="875665" lvl="2" indent="-863600">
              <a:lnSpc>
                <a:spcPct val="100000"/>
              </a:lnSpc>
              <a:spcBef>
                <a:spcPts val="1995"/>
              </a:spcBef>
              <a:buFont typeface="Times New Roman"/>
              <a:buAutoNum type="arabicPeriod" startAt="3"/>
              <a:tabLst>
                <a:tab pos="876300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循环队列</a:t>
            </a:r>
            <a:endParaRPr sz="3000">
              <a:latin typeface="SimSun"/>
              <a:cs typeface="SimSun"/>
            </a:endParaRPr>
          </a:p>
          <a:p>
            <a:pPr marL="821690" lvl="3" indent="-343535">
              <a:lnSpc>
                <a:spcPct val="100000"/>
              </a:lnSpc>
              <a:spcBef>
                <a:spcPts val="1900"/>
              </a:spcBef>
              <a:buSzPct val="96666"/>
              <a:buFont typeface="Wingdings"/>
              <a:buChar char=""/>
              <a:tabLst>
                <a:tab pos="822325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出队列算法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70305" algn="l"/>
              </a:tabLst>
            </a:pPr>
            <a:r>
              <a:rPr spc="-60" dirty="0"/>
              <a:t>第3</a:t>
            </a:r>
            <a:r>
              <a:rPr spc="-90" dirty="0"/>
              <a:t>章</a:t>
            </a:r>
            <a:r>
              <a:rPr dirty="0"/>
              <a:t>	</a:t>
            </a:r>
            <a:r>
              <a:rPr spc="30" dirty="0"/>
              <a:t>栈和队列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62</a:t>
            </a:fld>
            <a:endParaRPr spc="5" dirty="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897593" y="2352116"/>
          <a:ext cx="532765" cy="25374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0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77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D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77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C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0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2169547" y="4955540"/>
            <a:ext cx="1971039" cy="9474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95"/>
              </a:spcBef>
            </a:pPr>
            <a:r>
              <a:rPr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sq-&gt;rear=4 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sq-&gt;f</a:t>
            </a:r>
            <a:r>
              <a:rPr sz="3000" b="1" spc="-45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ont=2</a:t>
            </a:r>
            <a:endParaRPr sz="3000">
              <a:latin typeface="Times New Roman"/>
              <a:cs typeface="Times New Roman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166068" y="2352116"/>
          <a:ext cx="532765" cy="25717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014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D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3619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7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7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0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8169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C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4558417" y="4955540"/>
            <a:ext cx="1971039" cy="9474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95"/>
              </a:spcBef>
            </a:pPr>
            <a:r>
              <a:rPr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sq-&gt;rear=1 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sq-&gt;f</a:t>
            </a:r>
            <a:r>
              <a:rPr sz="3000" b="1" spc="-45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ont=4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03980" y="1375674"/>
            <a:ext cx="5809615" cy="4864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00" b="1" spc="20" dirty="0">
                <a:latin typeface="NSimSun"/>
                <a:cs typeface="NSimSun"/>
              </a:rPr>
              <a:t>分析以下两种状态如何求队列长度</a:t>
            </a:r>
            <a:endParaRPr sz="3000">
              <a:latin typeface="NSimSun"/>
              <a:cs typeface="N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9507" y="151906"/>
            <a:ext cx="2428240" cy="4864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00" b="1" spc="5" dirty="0">
                <a:solidFill>
                  <a:srgbClr val="6500CC"/>
                </a:solidFill>
                <a:latin typeface="Times New Roman"/>
                <a:cs typeface="Times New Roman"/>
              </a:rPr>
              <a:t>3.4.3</a:t>
            </a:r>
            <a:r>
              <a:rPr sz="3000" b="1" spc="-60" dirty="0">
                <a:solidFill>
                  <a:srgbClr val="6500CC"/>
                </a:solidFill>
                <a:latin typeface="Times New Roman"/>
                <a:cs typeface="Times New Roman"/>
              </a:rPr>
              <a:t> </a:t>
            </a: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循环队列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24751" y="6097775"/>
            <a:ext cx="6247130" cy="4864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00" b="1" dirty="0">
                <a:solidFill>
                  <a:srgbClr val="FF3300"/>
                </a:solidFill>
                <a:latin typeface="Times New Roman"/>
                <a:cs typeface="Times New Roman"/>
              </a:rPr>
              <a:t>(Q.rear-Q.front+MaxSize)%MaxSize;</a:t>
            </a:r>
            <a:endParaRPr sz="3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70305" algn="l"/>
              </a:tabLst>
            </a:pPr>
            <a:r>
              <a:rPr spc="-60" dirty="0"/>
              <a:t>第3</a:t>
            </a:r>
            <a:r>
              <a:rPr spc="-90" dirty="0"/>
              <a:t>章</a:t>
            </a:r>
            <a:r>
              <a:rPr dirty="0"/>
              <a:t>	</a:t>
            </a:r>
            <a:r>
              <a:rPr spc="30" dirty="0"/>
              <a:t>栈和队列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63</a:t>
            </a:fld>
            <a:endParaRPr spc="5" dirty="0"/>
          </a:p>
        </p:txBody>
      </p:sp>
      <p:sp>
        <p:nvSpPr>
          <p:cNvPr id="6" name="object 6"/>
          <p:cNvSpPr txBox="1"/>
          <p:nvPr/>
        </p:nvSpPr>
        <p:spPr>
          <a:xfrm>
            <a:off x="149490" y="151901"/>
            <a:ext cx="2428240" cy="4864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00" b="1" spc="5" dirty="0">
                <a:solidFill>
                  <a:srgbClr val="6500CC"/>
                </a:solidFill>
                <a:latin typeface="Times New Roman"/>
                <a:cs typeface="Times New Roman"/>
              </a:rPr>
              <a:t>3.4.3</a:t>
            </a:r>
            <a:r>
              <a:rPr sz="3000" b="1" spc="-60" dirty="0">
                <a:solidFill>
                  <a:srgbClr val="6500CC"/>
                </a:solidFill>
                <a:latin typeface="Times New Roman"/>
                <a:cs typeface="Times New Roman"/>
              </a:rPr>
              <a:t> </a:t>
            </a: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循环队列</a:t>
            </a:r>
            <a:endParaRPr sz="30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2802" y="1006869"/>
            <a:ext cx="8562340" cy="35236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20"/>
              </a:spcBef>
              <a:buSzPct val="96666"/>
              <a:buFont typeface="Wingdings"/>
              <a:buChar char=""/>
              <a:tabLst>
                <a:tab pos="356235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求队列长度算法</a:t>
            </a:r>
            <a:endParaRPr sz="3000">
              <a:latin typeface="SimSun"/>
              <a:cs typeface="SimSun"/>
            </a:endParaRPr>
          </a:p>
          <a:p>
            <a:pPr>
              <a:lnSpc>
                <a:spcPct val="100000"/>
              </a:lnSpc>
            </a:pPr>
            <a:endParaRPr sz="3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000">
              <a:latin typeface="Times New Roman"/>
              <a:cs typeface="Times New Roman"/>
            </a:endParaRPr>
          </a:p>
          <a:p>
            <a:pPr marL="788670">
              <a:lnSpc>
                <a:spcPct val="100000"/>
              </a:lnSpc>
              <a:spcBef>
                <a:spcPts val="5"/>
              </a:spcBef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int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QueueLength(SqQueue</a:t>
            </a:r>
            <a:r>
              <a:rPr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Q)</a:t>
            </a:r>
            <a:endParaRPr sz="3000">
              <a:latin typeface="Times New Roman"/>
              <a:cs typeface="Times New Roman"/>
            </a:endParaRPr>
          </a:p>
          <a:p>
            <a:pPr marL="788670">
              <a:lnSpc>
                <a:spcPct val="100000"/>
              </a:lnSpc>
              <a:spcBef>
                <a:spcPts val="750"/>
              </a:spcBef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{</a:t>
            </a:r>
            <a:endParaRPr sz="3000">
              <a:latin typeface="Times New Roman"/>
              <a:cs typeface="Times New Roman"/>
            </a:endParaRPr>
          </a:p>
          <a:p>
            <a:pPr marL="1172845">
              <a:lnSpc>
                <a:spcPct val="100000"/>
              </a:lnSpc>
              <a:spcBef>
                <a:spcPts val="750"/>
              </a:spcBef>
            </a:pPr>
            <a:r>
              <a:rPr sz="3000" b="1" dirty="0">
                <a:solidFill>
                  <a:srgbClr val="0000FF"/>
                </a:solidFill>
                <a:latin typeface="Times New Roman"/>
                <a:cs typeface="Times New Roman"/>
              </a:rPr>
              <a:t>return</a:t>
            </a:r>
            <a:r>
              <a:rPr sz="3000" b="1" spc="-7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solidFill>
                  <a:srgbClr val="FF3300"/>
                </a:solidFill>
                <a:latin typeface="Times New Roman"/>
                <a:cs typeface="Times New Roman"/>
              </a:rPr>
              <a:t>(Q.rear-Q.front+MaxSize)%MaxSize;</a:t>
            </a:r>
            <a:endParaRPr sz="3000">
              <a:latin typeface="Times New Roman"/>
              <a:cs typeface="Times New Roman"/>
            </a:endParaRPr>
          </a:p>
          <a:p>
            <a:pPr marL="788670">
              <a:lnSpc>
                <a:spcPct val="100000"/>
              </a:lnSpc>
              <a:spcBef>
                <a:spcPts val="755"/>
              </a:spcBef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}</a:t>
            </a:r>
            <a:endParaRPr sz="3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911219" y="82962"/>
            <a:ext cx="2700655" cy="384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25"/>
              </a:lnSpc>
              <a:tabLst>
                <a:tab pos="1157605" algn="l"/>
              </a:tabLst>
            </a:pPr>
            <a:r>
              <a:rPr sz="3000" b="1" spc="-60" dirty="0">
                <a:solidFill>
                  <a:srgbClr val="6500CC"/>
                </a:solidFill>
                <a:latin typeface="Microsoft JhengHei"/>
                <a:cs typeface="Microsoft JhengHei"/>
              </a:rPr>
              <a:t>第3</a:t>
            </a:r>
            <a:r>
              <a:rPr sz="3000" b="1" spc="-90" dirty="0">
                <a:solidFill>
                  <a:srgbClr val="6500CC"/>
                </a:solidFill>
                <a:latin typeface="Microsoft JhengHei"/>
                <a:cs typeface="Microsoft JhengHei"/>
              </a:rPr>
              <a:t>章</a:t>
            </a:r>
            <a:r>
              <a:rPr sz="3000" b="1" dirty="0">
                <a:solidFill>
                  <a:srgbClr val="6500CC"/>
                </a:solidFill>
                <a:latin typeface="Microsoft JhengHei"/>
                <a:cs typeface="Microsoft JhengHei"/>
              </a:rPr>
              <a:t>	</a:t>
            </a:r>
            <a:r>
              <a:rPr sz="3000" b="1" spc="30" dirty="0">
                <a:solidFill>
                  <a:srgbClr val="6500CC"/>
                </a:solidFill>
                <a:latin typeface="Microsoft JhengHei"/>
                <a:cs typeface="Microsoft JhengHei"/>
              </a:rPr>
              <a:t>栈和队列</a:t>
            </a:r>
            <a:endParaRPr sz="3000">
              <a:latin typeface="Microsoft JhengHei"/>
              <a:cs typeface="Microsoft Jheng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57611" y="1058228"/>
            <a:ext cx="8595995" cy="1130300"/>
          </a:xfrm>
          <a:prstGeom prst="rect">
            <a:avLst/>
          </a:prstGeom>
        </p:spPr>
        <p:txBody>
          <a:bodyPr vert="horz" wrap="square" lIns="0" tIns="1689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sz="2600" b="1" spc="-15" dirty="0">
                <a:solidFill>
                  <a:srgbClr val="0000FF"/>
                </a:solidFill>
                <a:latin typeface="SimSun"/>
                <a:cs typeface="SimSun"/>
              </a:rPr>
              <a:t>在具有</a:t>
            </a:r>
            <a:r>
              <a:rPr sz="2600" b="1" spc="-15" dirty="0">
                <a:solidFill>
                  <a:srgbClr val="0000FF"/>
                </a:solidFill>
                <a:latin typeface="Constantia"/>
                <a:cs typeface="Constantia"/>
              </a:rPr>
              <a:t>n</a:t>
            </a:r>
            <a:r>
              <a:rPr sz="2600" b="1" spc="-10" dirty="0">
                <a:solidFill>
                  <a:srgbClr val="0000FF"/>
                </a:solidFill>
                <a:latin typeface="SimSun"/>
                <a:cs typeface="SimSun"/>
              </a:rPr>
              <a:t>个单元的顺序存储的循环队列中，假</a:t>
            </a:r>
            <a:r>
              <a:rPr sz="2600" b="1" spc="-15" dirty="0">
                <a:solidFill>
                  <a:srgbClr val="0000FF"/>
                </a:solidFill>
                <a:latin typeface="SimSun"/>
                <a:cs typeface="SimSun"/>
              </a:rPr>
              <a:t>定</a:t>
            </a:r>
            <a:r>
              <a:rPr sz="2600" b="1" spc="-15" dirty="0">
                <a:solidFill>
                  <a:srgbClr val="0000FF"/>
                </a:solidFill>
                <a:latin typeface="Constantia"/>
                <a:cs typeface="Constantia"/>
              </a:rPr>
              <a:t>front</a:t>
            </a:r>
            <a:r>
              <a:rPr sz="2600" b="1" spc="-20" dirty="0">
                <a:solidFill>
                  <a:srgbClr val="0000FF"/>
                </a:solidFill>
                <a:latin typeface="SimSun"/>
                <a:cs typeface="SimSun"/>
              </a:rPr>
              <a:t>和</a:t>
            </a:r>
            <a:endParaRPr sz="2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2600" b="1" spc="-20" dirty="0">
                <a:solidFill>
                  <a:srgbClr val="0000FF"/>
                </a:solidFill>
                <a:latin typeface="Constantia"/>
                <a:cs typeface="Constantia"/>
              </a:rPr>
              <a:t>rear</a:t>
            </a:r>
            <a:r>
              <a:rPr sz="2600" b="1" spc="-10" dirty="0">
                <a:solidFill>
                  <a:srgbClr val="0000FF"/>
                </a:solidFill>
                <a:latin typeface="SimSun"/>
                <a:cs typeface="SimSun"/>
              </a:rPr>
              <a:t>分别为队首指针和队尾指针，则判断队满的条件是</a:t>
            </a:r>
            <a:r>
              <a:rPr sz="2600" b="1" spc="-5" dirty="0">
                <a:solidFill>
                  <a:srgbClr val="0000FF"/>
                </a:solidFill>
                <a:latin typeface="Constantia"/>
                <a:cs typeface="Constantia"/>
              </a:rPr>
              <a:t>(</a:t>
            </a:r>
            <a:r>
              <a:rPr sz="2600" b="1" spc="-45" dirty="0">
                <a:solidFill>
                  <a:srgbClr val="0000FF"/>
                </a:solidFill>
                <a:latin typeface="Constantia"/>
                <a:cs typeface="Constantia"/>
              </a:rPr>
              <a:t> </a:t>
            </a:r>
            <a:r>
              <a:rPr sz="2600" b="1" spc="-5" dirty="0">
                <a:solidFill>
                  <a:srgbClr val="0000FF"/>
                </a:solidFill>
                <a:latin typeface="Constantia"/>
                <a:cs typeface="Constantia"/>
              </a:rPr>
              <a:t>)</a:t>
            </a:r>
            <a:r>
              <a:rPr sz="2600" b="1" spc="-20" dirty="0">
                <a:solidFill>
                  <a:srgbClr val="0000FF"/>
                </a:solidFill>
                <a:latin typeface="SimSun"/>
                <a:cs typeface="SimSun"/>
              </a:rPr>
              <a:t>。</a:t>
            </a:r>
            <a:endParaRPr sz="26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26735" y="3226563"/>
            <a:ext cx="2294890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b="1" spc="-15" dirty="0">
                <a:solidFill>
                  <a:srgbClr val="0000FF"/>
                </a:solidFill>
                <a:latin typeface="Constantia"/>
                <a:cs typeface="Constantia"/>
              </a:rPr>
              <a:t>rear%n==front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26735" y="4151636"/>
            <a:ext cx="2781300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b="1" spc="-15" dirty="0">
                <a:solidFill>
                  <a:srgbClr val="0000FF"/>
                </a:solidFill>
                <a:latin typeface="Constantia"/>
                <a:cs typeface="Constantia"/>
              </a:rPr>
              <a:t>(rear‐1)%n==front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26735" y="5077466"/>
            <a:ext cx="262572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b="1" spc="-15" dirty="0">
                <a:solidFill>
                  <a:srgbClr val="0000FF"/>
                </a:solidFill>
                <a:latin typeface="Constantia"/>
                <a:cs typeface="Constantia"/>
              </a:rPr>
              <a:t>(rear‐1)%n==rear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26735" y="6002539"/>
            <a:ext cx="2851150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b="1" spc="-10" dirty="0">
                <a:solidFill>
                  <a:srgbClr val="0000FF"/>
                </a:solidFill>
                <a:latin typeface="Constantia"/>
                <a:cs typeface="Constantia"/>
              </a:rPr>
              <a:t>(</a:t>
            </a:r>
            <a:r>
              <a:rPr sz="2600" b="1" spc="-45" dirty="0">
                <a:solidFill>
                  <a:srgbClr val="0000FF"/>
                </a:solidFill>
                <a:latin typeface="Constantia"/>
                <a:cs typeface="Constantia"/>
              </a:rPr>
              <a:t>r</a:t>
            </a:r>
            <a:r>
              <a:rPr sz="2600" b="1" spc="-5" dirty="0">
                <a:solidFill>
                  <a:srgbClr val="0000FF"/>
                </a:solidFill>
                <a:latin typeface="Constantia"/>
                <a:cs typeface="Constantia"/>
              </a:rPr>
              <a:t>ear+1)%n==f</a:t>
            </a:r>
            <a:r>
              <a:rPr sz="2600" b="1" spc="-45" dirty="0">
                <a:solidFill>
                  <a:srgbClr val="0000FF"/>
                </a:solidFill>
                <a:latin typeface="Constantia"/>
                <a:cs typeface="Constantia"/>
              </a:rPr>
              <a:t>r</a:t>
            </a:r>
            <a:r>
              <a:rPr sz="2600" b="1" spc="-5" dirty="0">
                <a:solidFill>
                  <a:srgbClr val="0000FF"/>
                </a:solidFill>
                <a:latin typeface="Constantia"/>
                <a:cs typeface="Constantia"/>
              </a:rPr>
              <a:t>ont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28051" y="3152394"/>
            <a:ext cx="554990" cy="554990"/>
          </a:xfrm>
          <a:custGeom>
            <a:avLst/>
            <a:gdLst/>
            <a:ahLst/>
            <a:cxnLst/>
            <a:rect l="l" t="t" r="r" b="b"/>
            <a:pathLst>
              <a:path w="554989" h="554989">
                <a:moveTo>
                  <a:pt x="554736" y="277367"/>
                </a:moveTo>
                <a:lnTo>
                  <a:pt x="550266" y="227517"/>
                </a:lnTo>
                <a:lnTo>
                  <a:pt x="537380" y="180595"/>
                </a:lnTo>
                <a:lnTo>
                  <a:pt x="516861" y="137385"/>
                </a:lnTo>
                <a:lnTo>
                  <a:pt x="489494" y="98673"/>
                </a:lnTo>
                <a:lnTo>
                  <a:pt x="456062" y="65241"/>
                </a:lnTo>
                <a:lnTo>
                  <a:pt x="417350" y="37874"/>
                </a:lnTo>
                <a:lnTo>
                  <a:pt x="374140" y="17355"/>
                </a:lnTo>
                <a:lnTo>
                  <a:pt x="327218" y="4469"/>
                </a:lnTo>
                <a:lnTo>
                  <a:pt x="277368" y="0"/>
                </a:lnTo>
                <a:lnTo>
                  <a:pt x="227517" y="4469"/>
                </a:lnTo>
                <a:lnTo>
                  <a:pt x="180595" y="17355"/>
                </a:lnTo>
                <a:lnTo>
                  <a:pt x="137385" y="37874"/>
                </a:lnTo>
                <a:lnTo>
                  <a:pt x="98673" y="65241"/>
                </a:lnTo>
                <a:lnTo>
                  <a:pt x="65241" y="98673"/>
                </a:lnTo>
                <a:lnTo>
                  <a:pt x="37874" y="137385"/>
                </a:lnTo>
                <a:lnTo>
                  <a:pt x="17355" y="180595"/>
                </a:lnTo>
                <a:lnTo>
                  <a:pt x="4469" y="227517"/>
                </a:lnTo>
                <a:lnTo>
                  <a:pt x="0" y="277367"/>
                </a:lnTo>
                <a:lnTo>
                  <a:pt x="4469" y="327218"/>
                </a:lnTo>
                <a:lnTo>
                  <a:pt x="17355" y="374140"/>
                </a:lnTo>
                <a:lnTo>
                  <a:pt x="37874" y="417350"/>
                </a:lnTo>
                <a:lnTo>
                  <a:pt x="65241" y="456062"/>
                </a:lnTo>
                <a:lnTo>
                  <a:pt x="98673" y="489494"/>
                </a:lnTo>
                <a:lnTo>
                  <a:pt x="137385" y="516861"/>
                </a:lnTo>
                <a:lnTo>
                  <a:pt x="180595" y="537380"/>
                </a:lnTo>
                <a:lnTo>
                  <a:pt x="227517" y="550266"/>
                </a:lnTo>
                <a:lnTo>
                  <a:pt x="277368" y="554735"/>
                </a:lnTo>
                <a:lnTo>
                  <a:pt x="327218" y="550266"/>
                </a:lnTo>
                <a:lnTo>
                  <a:pt x="374140" y="537380"/>
                </a:lnTo>
                <a:lnTo>
                  <a:pt x="417350" y="516861"/>
                </a:lnTo>
                <a:lnTo>
                  <a:pt x="456062" y="489494"/>
                </a:lnTo>
                <a:lnTo>
                  <a:pt x="489494" y="456062"/>
                </a:lnTo>
                <a:lnTo>
                  <a:pt x="516861" y="417350"/>
                </a:lnTo>
                <a:lnTo>
                  <a:pt x="537380" y="374140"/>
                </a:lnTo>
                <a:lnTo>
                  <a:pt x="550266" y="327218"/>
                </a:lnTo>
                <a:lnTo>
                  <a:pt x="554736" y="27736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21193" y="3146629"/>
            <a:ext cx="568960" cy="567055"/>
          </a:xfrm>
          <a:custGeom>
            <a:avLst/>
            <a:gdLst/>
            <a:ahLst/>
            <a:cxnLst/>
            <a:rect l="l" t="t" r="r" b="b"/>
            <a:pathLst>
              <a:path w="568960" h="567054">
                <a:moveTo>
                  <a:pt x="568452" y="283132"/>
                </a:moveTo>
                <a:lnTo>
                  <a:pt x="568452" y="268654"/>
                </a:lnTo>
                <a:lnTo>
                  <a:pt x="567690" y="254176"/>
                </a:lnTo>
                <a:lnTo>
                  <a:pt x="559207" y="211820"/>
                </a:lnTo>
                <a:lnTo>
                  <a:pt x="546317" y="173313"/>
                </a:lnTo>
                <a:lnTo>
                  <a:pt x="529440" y="138656"/>
                </a:lnTo>
                <a:lnTo>
                  <a:pt x="485405" y="80891"/>
                </a:lnTo>
                <a:lnTo>
                  <a:pt x="430463" y="38527"/>
                </a:lnTo>
                <a:lnTo>
                  <a:pt x="367973" y="11564"/>
                </a:lnTo>
                <a:lnTo>
                  <a:pt x="301298" y="3"/>
                </a:lnTo>
                <a:lnTo>
                  <a:pt x="267440" y="0"/>
                </a:lnTo>
                <a:lnTo>
                  <a:pt x="233796" y="3847"/>
                </a:lnTo>
                <a:lnTo>
                  <a:pt x="168830" y="23096"/>
                </a:lnTo>
                <a:lnTo>
                  <a:pt x="109758" y="57752"/>
                </a:lnTo>
                <a:lnTo>
                  <a:pt x="59943" y="107817"/>
                </a:lnTo>
                <a:lnTo>
                  <a:pt x="22745" y="173291"/>
                </a:lnTo>
                <a:lnTo>
                  <a:pt x="9927" y="211807"/>
                </a:lnTo>
                <a:lnTo>
                  <a:pt x="1523" y="254176"/>
                </a:lnTo>
                <a:lnTo>
                  <a:pt x="0" y="268654"/>
                </a:lnTo>
                <a:lnTo>
                  <a:pt x="0" y="297610"/>
                </a:lnTo>
                <a:lnTo>
                  <a:pt x="3048" y="326566"/>
                </a:lnTo>
                <a:lnTo>
                  <a:pt x="13716" y="368233"/>
                </a:lnTo>
                <a:lnTo>
                  <a:pt x="13716" y="269416"/>
                </a:lnTo>
                <a:lnTo>
                  <a:pt x="15239" y="254938"/>
                </a:lnTo>
                <a:lnTo>
                  <a:pt x="24135" y="211944"/>
                </a:lnTo>
                <a:lnTo>
                  <a:pt x="37716" y="173195"/>
                </a:lnTo>
                <a:lnTo>
                  <a:pt x="55501" y="138679"/>
                </a:lnTo>
                <a:lnTo>
                  <a:pt x="101770" y="82289"/>
                </a:lnTo>
                <a:lnTo>
                  <a:pt x="159106" y="42669"/>
                </a:lnTo>
                <a:lnTo>
                  <a:pt x="223673" y="19713"/>
                </a:lnTo>
                <a:lnTo>
                  <a:pt x="291636" y="13317"/>
                </a:lnTo>
                <a:lnTo>
                  <a:pt x="325692" y="16295"/>
                </a:lnTo>
                <a:lnTo>
                  <a:pt x="391558" y="34540"/>
                </a:lnTo>
                <a:lnTo>
                  <a:pt x="451230" y="69079"/>
                </a:lnTo>
                <a:lnTo>
                  <a:pt x="500875" y="119809"/>
                </a:lnTo>
                <a:lnTo>
                  <a:pt x="536655" y="186623"/>
                </a:lnTo>
                <a:lnTo>
                  <a:pt x="548147" y="226028"/>
                </a:lnTo>
                <a:lnTo>
                  <a:pt x="554736" y="269416"/>
                </a:lnTo>
                <a:lnTo>
                  <a:pt x="554736" y="368777"/>
                </a:lnTo>
                <a:lnTo>
                  <a:pt x="555223" y="367459"/>
                </a:lnTo>
                <a:lnTo>
                  <a:pt x="564314" y="327085"/>
                </a:lnTo>
                <a:lnTo>
                  <a:pt x="568452" y="283132"/>
                </a:lnTo>
                <a:close/>
              </a:path>
              <a:path w="568960" h="567054">
                <a:moveTo>
                  <a:pt x="554736" y="368777"/>
                </a:moveTo>
                <a:lnTo>
                  <a:pt x="554736" y="297610"/>
                </a:lnTo>
                <a:lnTo>
                  <a:pt x="548298" y="339986"/>
                </a:lnTo>
                <a:lnTo>
                  <a:pt x="537106" y="378593"/>
                </a:lnTo>
                <a:lnTo>
                  <a:pt x="521615" y="413409"/>
                </a:lnTo>
                <a:lnTo>
                  <a:pt x="479561" y="471574"/>
                </a:lnTo>
                <a:lnTo>
                  <a:pt x="425783" y="514300"/>
                </a:lnTo>
                <a:lnTo>
                  <a:pt x="363926" y="541406"/>
                </a:lnTo>
                <a:lnTo>
                  <a:pt x="297637" y="552708"/>
                </a:lnTo>
                <a:lnTo>
                  <a:pt x="263970" y="552377"/>
                </a:lnTo>
                <a:lnTo>
                  <a:pt x="197869" y="539635"/>
                </a:lnTo>
                <a:lnTo>
                  <a:pt x="136452" y="510635"/>
                </a:lnTo>
                <a:lnTo>
                  <a:pt x="83364" y="465198"/>
                </a:lnTo>
                <a:lnTo>
                  <a:pt x="42253" y="403140"/>
                </a:lnTo>
                <a:lnTo>
                  <a:pt x="27327" y="365821"/>
                </a:lnTo>
                <a:lnTo>
                  <a:pt x="16764" y="324280"/>
                </a:lnTo>
                <a:lnTo>
                  <a:pt x="13716" y="296848"/>
                </a:lnTo>
                <a:lnTo>
                  <a:pt x="13716" y="368233"/>
                </a:lnTo>
                <a:lnTo>
                  <a:pt x="29332" y="407990"/>
                </a:lnTo>
                <a:lnTo>
                  <a:pt x="48531" y="442267"/>
                </a:lnTo>
                <a:lnTo>
                  <a:pt x="96831" y="498124"/>
                </a:lnTo>
                <a:lnTo>
                  <a:pt x="155386" y="537287"/>
                </a:lnTo>
                <a:lnTo>
                  <a:pt x="220658" y="560034"/>
                </a:lnTo>
                <a:lnTo>
                  <a:pt x="289110" y="566645"/>
                </a:lnTo>
                <a:lnTo>
                  <a:pt x="323422" y="563988"/>
                </a:lnTo>
                <a:lnTo>
                  <a:pt x="390008" y="546920"/>
                </a:lnTo>
                <a:lnTo>
                  <a:pt x="450928" y="514417"/>
                </a:lnTo>
                <a:lnTo>
                  <a:pt x="502645" y="466756"/>
                </a:lnTo>
                <a:lnTo>
                  <a:pt x="541619" y="404219"/>
                </a:lnTo>
                <a:lnTo>
                  <a:pt x="554736" y="3687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511179" y="3289808"/>
            <a:ext cx="190500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b="1" spc="20" dirty="0">
                <a:solidFill>
                  <a:srgbClr val="FFFFFF"/>
                </a:solidFill>
                <a:latin typeface="Microsoft YaHei"/>
                <a:cs typeface="Microsoft YaHei"/>
              </a:rPr>
              <a:t>A</a:t>
            </a:r>
            <a:endParaRPr sz="1700">
              <a:latin typeface="Microsoft YaHei"/>
              <a:cs typeface="Microsoft YaHe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28051" y="4077461"/>
            <a:ext cx="554990" cy="554990"/>
          </a:xfrm>
          <a:custGeom>
            <a:avLst/>
            <a:gdLst/>
            <a:ahLst/>
            <a:cxnLst/>
            <a:rect l="l" t="t" r="r" b="b"/>
            <a:pathLst>
              <a:path w="554989" h="554989">
                <a:moveTo>
                  <a:pt x="554736" y="277367"/>
                </a:moveTo>
                <a:lnTo>
                  <a:pt x="550266" y="227517"/>
                </a:lnTo>
                <a:lnTo>
                  <a:pt x="537380" y="180595"/>
                </a:lnTo>
                <a:lnTo>
                  <a:pt x="516861" y="137385"/>
                </a:lnTo>
                <a:lnTo>
                  <a:pt x="489494" y="98673"/>
                </a:lnTo>
                <a:lnTo>
                  <a:pt x="456062" y="65241"/>
                </a:lnTo>
                <a:lnTo>
                  <a:pt x="417350" y="37874"/>
                </a:lnTo>
                <a:lnTo>
                  <a:pt x="374140" y="17355"/>
                </a:lnTo>
                <a:lnTo>
                  <a:pt x="327218" y="4469"/>
                </a:lnTo>
                <a:lnTo>
                  <a:pt x="277368" y="0"/>
                </a:lnTo>
                <a:lnTo>
                  <a:pt x="227517" y="4469"/>
                </a:lnTo>
                <a:lnTo>
                  <a:pt x="180595" y="17355"/>
                </a:lnTo>
                <a:lnTo>
                  <a:pt x="137385" y="37874"/>
                </a:lnTo>
                <a:lnTo>
                  <a:pt x="98673" y="65241"/>
                </a:lnTo>
                <a:lnTo>
                  <a:pt x="65241" y="98673"/>
                </a:lnTo>
                <a:lnTo>
                  <a:pt x="37874" y="137385"/>
                </a:lnTo>
                <a:lnTo>
                  <a:pt x="17355" y="180595"/>
                </a:lnTo>
                <a:lnTo>
                  <a:pt x="4469" y="227517"/>
                </a:lnTo>
                <a:lnTo>
                  <a:pt x="0" y="277367"/>
                </a:lnTo>
                <a:lnTo>
                  <a:pt x="4469" y="327218"/>
                </a:lnTo>
                <a:lnTo>
                  <a:pt x="17355" y="374140"/>
                </a:lnTo>
                <a:lnTo>
                  <a:pt x="37874" y="417350"/>
                </a:lnTo>
                <a:lnTo>
                  <a:pt x="65241" y="456062"/>
                </a:lnTo>
                <a:lnTo>
                  <a:pt x="98673" y="489494"/>
                </a:lnTo>
                <a:lnTo>
                  <a:pt x="137385" y="516861"/>
                </a:lnTo>
                <a:lnTo>
                  <a:pt x="180595" y="537380"/>
                </a:lnTo>
                <a:lnTo>
                  <a:pt x="227517" y="550266"/>
                </a:lnTo>
                <a:lnTo>
                  <a:pt x="277368" y="554735"/>
                </a:lnTo>
                <a:lnTo>
                  <a:pt x="327218" y="550266"/>
                </a:lnTo>
                <a:lnTo>
                  <a:pt x="374140" y="537380"/>
                </a:lnTo>
                <a:lnTo>
                  <a:pt x="417350" y="516861"/>
                </a:lnTo>
                <a:lnTo>
                  <a:pt x="456062" y="489494"/>
                </a:lnTo>
                <a:lnTo>
                  <a:pt x="489494" y="456062"/>
                </a:lnTo>
                <a:lnTo>
                  <a:pt x="516861" y="417350"/>
                </a:lnTo>
                <a:lnTo>
                  <a:pt x="537380" y="374140"/>
                </a:lnTo>
                <a:lnTo>
                  <a:pt x="550266" y="327218"/>
                </a:lnTo>
                <a:lnTo>
                  <a:pt x="554736" y="27736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21193" y="4071803"/>
            <a:ext cx="568960" cy="567055"/>
          </a:xfrm>
          <a:custGeom>
            <a:avLst/>
            <a:gdLst/>
            <a:ahLst/>
            <a:cxnLst/>
            <a:rect l="l" t="t" r="r" b="b"/>
            <a:pathLst>
              <a:path w="568960" h="567054">
                <a:moveTo>
                  <a:pt x="568452" y="283026"/>
                </a:moveTo>
                <a:lnTo>
                  <a:pt x="568452" y="268548"/>
                </a:lnTo>
                <a:lnTo>
                  <a:pt x="567690" y="254070"/>
                </a:lnTo>
                <a:lnTo>
                  <a:pt x="559141" y="211762"/>
                </a:lnTo>
                <a:lnTo>
                  <a:pt x="546202" y="173294"/>
                </a:lnTo>
                <a:lnTo>
                  <a:pt x="529290" y="138666"/>
                </a:lnTo>
                <a:lnTo>
                  <a:pt x="485225" y="80937"/>
                </a:lnTo>
                <a:lnTo>
                  <a:pt x="430294" y="38581"/>
                </a:lnTo>
                <a:lnTo>
                  <a:pt x="367845" y="11606"/>
                </a:lnTo>
                <a:lnTo>
                  <a:pt x="301229" y="20"/>
                </a:lnTo>
                <a:lnTo>
                  <a:pt x="267404" y="0"/>
                </a:lnTo>
                <a:lnTo>
                  <a:pt x="233793" y="3829"/>
                </a:lnTo>
                <a:lnTo>
                  <a:pt x="168886" y="23042"/>
                </a:lnTo>
                <a:lnTo>
                  <a:pt x="109857" y="57664"/>
                </a:lnTo>
                <a:lnTo>
                  <a:pt x="60054" y="107705"/>
                </a:lnTo>
                <a:lnTo>
                  <a:pt x="22827" y="173171"/>
                </a:lnTo>
                <a:lnTo>
                  <a:pt x="9975" y="211691"/>
                </a:lnTo>
                <a:lnTo>
                  <a:pt x="1523" y="254070"/>
                </a:lnTo>
                <a:lnTo>
                  <a:pt x="0" y="268548"/>
                </a:lnTo>
                <a:lnTo>
                  <a:pt x="0" y="298266"/>
                </a:lnTo>
                <a:lnTo>
                  <a:pt x="3048" y="326460"/>
                </a:lnTo>
                <a:lnTo>
                  <a:pt x="13716" y="368148"/>
                </a:lnTo>
                <a:lnTo>
                  <a:pt x="13716" y="269310"/>
                </a:lnTo>
                <a:lnTo>
                  <a:pt x="15239" y="255594"/>
                </a:lnTo>
                <a:lnTo>
                  <a:pt x="24041" y="212523"/>
                </a:lnTo>
                <a:lnTo>
                  <a:pt x="37540" y="173698"/>
                </a:lnTo>
                <a:lnTo>
                  <a:pt x="55255" y="139107"/>
                </a:lnTo>
                <a:lnTo>
                  <a:pt x="101417" y="82576"/>
                </a:lnTo>
                <a:lnTo>
                  <a:pt x="158687" y="42826"/>
                </a:lnTo>
                <a:lnTo>
                  <a:pt x="223225" y="19756"/>
                </a:lnTo>
                <a:lnTo>
                  <a:pt x="291193" y="13264"/>
                </a:lnTo>
                <a:lnTo>
                  <a:pt x="325263" y="16202"/>
                </a:lnTo>
                <a:lnTo>
                  <a:pt x="391175" y="34384"/>
                </a:lnTo>
                <a:lnTo>
                  <a:pt x="450918" y="68888"/>
                </a:lnTo>
                <a:lnTo>
                  <a:pt x="500652" y="119612"/>
                </a:lnTo>
                <a:lnTo>
                  <a:pt x="536538" y="186453"/>
                </a:lnTo>
                <a:lnTo>
                  <a:pt x="548088" y="225886"/>
                </a:lnTo>
                <a:lnTo>
                  <a:pt x="554736" y="269310"/>
                </a:lnTo>
                <a:lnTo>
                  <a:pt x="554736" y="368741"/>
                </a:lnTo>
                <a:lnTo>
                  <a:pt x="555207" y="367466"/>
                </a:lnTo>
                <a:lnTo>
                  <a:pt x="564306" y="327040"/>
                </a:lnTo>
                <a:lnTo>
                  <a:pt x="568452" y="283026"/>
                </a:lnTo>
                <a:close/>
              </a:path>
              <a:path w="568960" h="567054">
                <a:moveTo>
                  <a:pt x="554736" y="368741"/>
                </a:moveTo>
                <a:lnTo>
                  <a:pt x="554736" y="297504"/>
                </a:lnTo>
                <a:lnTo>
                  <a:pt x="548290" y="339959"/>
                </a:lnTo>
                <a:lnTo>
                  <a:pt x="537094" y="378634"/>
                </a:lnTo>
                <a:lnTo>
                  <a:pt x="521601" y="413507"/>
                </a:lnTo>
                <a:lnTo>
                  <a:pt x="479549" y="471757"/>
                </a:lnTo>
                <a:lnTo>
                  <a:pt x="425778" y="514531"/>
                </a:lnTo>
                <a:lnTo>
                  <a:pt x="363933" y="541653"/>
                </a:lnTo>
                <a:lnTo>
                  <a:pt x="297656" y="552945"/>
                </a:lnTo>
                <a:lnTo>
                  <a:pt x="263994" y="552600"/>
                </a:lnTo>
                <a:lnTo>
                  <a:pt x="197903" y="539815"/>
                </a:lnTo>
                <a:lnTo>
                  <a:pt x="136491" y="510757"/>
                </a:lnTo>
                <a:lnTo>
                  <a:pt x="83401" y="465249"/>
                </a:lnTo>
                <a:lnTo>
                  <a:pt x="42277" y="403114"/>
                </a:lnTo>
                <a:lnTo>
                  <a:pt x="27341" y="365755"/>
                </a:lnTo>
                <a:lnTo>
                  <a:pt x="16764" y="324174"/>
                </a:lnTo>
                <a:lnTo>
                  <a:pt x="13716" y="296742"/>
                </a:lnTo>
                <a:lnTo>
                  <a:pt x="13716" y="368148"/>
                </a:lnTo>
                <a:lnTo>
                  <a:pt x="29336" y="407947"/>
                </a:lnTo>
                <a:lnTo>
                  <a:pt x="48535" y="442254"/>
                </a:lnTo>
                <a:lnTo>
                  <a:pt x="96833" y="498170"/>
                </a:lnTo>
                <a:lnTo>
                  <a:pt x="155383" y="537383"/>
                </a:lnTo>
                <a:lnTo>
                  <a:pt x="220648" y="560171"/>
                </a:lnTo>
                <a:lnTo>
                  <a:pt x="289092" y="566811"/>
                </a:lnTo>
                <a:lnTo>
                  <a:pt x="323401" y="564162"/>
                </a:lnTo>
                <a:lnTo>
                  <a:pt x="389982" y="547097"/>
                </a:lnTo>
                <a:lnTo>
                  <a:pt x="450918" y="514561"/>
                </a:lnTo>
                <a:lnTo>
                  <a:pt x="502617" y="466875"/>
                </a:lnTo>
                <a:lnTo>
                  <a:pt x="541598" y="404271"/>
                </a:lnTo>
                <a:lnTo>
                  <a:pt x="554736" y="3687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518037" y="4214876"/>
            <a:ext cx="175895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b="1" spc="15" dirty="0">
                <a:solidFill>
                  <a:srgbClr val="FFFFFF"/>
                </a:solidFill>
                <a:latin typeface="Microsoft YaHei"/>
                <a:cs typeface="Microsoft YaHei"/>
              </a:rPr>
              <a:t>B</a:t>
            </a:r>
            <a:endParaRPr sz="1700">
              <a:latin typeface="Microsoft YaHei"/>
              <a:cs typeface="Microsoft YaHe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28051" y="5002529"/>
            <a:ext cx="554990" cy="555625"/>
          </a:xfrm>
          <a:custGeom>
            <a:avLst/>
            <a:gdLst/>
            <a:ahLst/>
            <a:cxnLst/>
            <a:rect l="l" t="t" r="r" b="b"/>
            <a:pathLst>
              <a:path w="554989" h="555625">
                <a:moveTo>
                  <a:pt x="554736" y="277368"/>
                </a:moveTo>
                <a:lnTo>
                  <a:pt x="550266" y="227517"/>
                </a:lnTo>
                <a:lnTo>
                  <a:pt x="537380" y="180595"/>
                </a:lnTo>
                <a:lnTo>
                  <a:pt x="516861" y="137385"/>
                </a:lnTo>
                <a:lnTo>
                  <a:pt x="489494" y="98673"/>
                </a:lnTo>
                <a:lnTo>
                  <a:pt x="456062" y="65241"/>
                </a:lnTo>
                <a:lnTo>
                  <a:pt x="417350" y="37874"/>
                </a:lnTo>
                <a:lnTo>
                  <a:pt x="374140" y="17355"/>
                </a:lnTo>
                <a:lnTo>
                  <a:pt x="327218" y="4469"/>
                </a:lnTo>
                <a:lnTo>
                  <a:pt x="277368" y="0"/>
                </a:lnTo>
                <a:lnTo>
                  <a:pt x="227517" y="4469"/>
                </a:lnTo>
                <a:lnTo>
                  <a:pt x="180595" y="17355"/>
                </a:lnTo>
                <a:lnTo>
                  <a:pt x="137385" y="37874"/>
                </a:lnTo>
                <a:lnTo>
                  <a:pt x="98673" y="65241"/>
                </a:lnTo>
                <a:lnTo>
                  <a:pt x="65241" y="98673"/>
                </a:lnTo>
                <a:lnTo>
                  <a:pt x="37874" y="137385"/>
                </a:lnTo>
                <a:lnTo>
                  <a:pt x="17355" y="180595"/>
                </a:lnTo>
                <a:lnTo>
                  <a:pt x="4469" y="227517"/>
                </a:lnTo>
                <a:lnTo>
                  <a:pt x="0" y="277368"/>
                </a:lnTo>
                <a:lnTo>
                  <a:pt x="3630" y="322559"/>
                </a:lnTo>
                <a:lnTo>
                  <a:pt x="14142" y="365400"/>
                </a:lnTo>
                <a:lnTo>
                  <a:pt x="30963" y="405324"/>
                </a:lnTo>
                <a:lnTo>
                  <a:pt x="53522" y="441764"/>
                </a:lnTo>
                <a:lnTo>
                  <a:pt x="81248" y="474154"/>
                </a:lnTo>
                <a:lnTo>
                  <a:pt x="113568" y="501926"/>
                </a:lnTo>
                <a:lnTo>
                  <a:pt x="149912" y="524513"/>
                </a:lnTo>
                <a:lnTo>
                  <a:pt x="189707" y="541349"/>
                </a:lnTo>
                <a:lnTo>
                  <a:pt x="232383" y="551866"/>
                </a:lnTo>
                <a:lnTo>
                  <a:pt x="277368" y="555498"/>
                </a:lnTo>
                <a:lnTo>
                  <a:pt x="322352" y="551866"/>
                </a:lnTo>
                <a:lnTo>
                  <a:pt x="365028" y="541349"/>
                </a:lnTo>
                <a:lnTo>
                  <a:pt x="404823" y="524513"/>
                </a:lnTo>
                <a:lnTo>
                  <a:pt x="441167" y="501926"/>
                </a:lnTo>
                <a:lnTo>
                  <a:pt x="473487" y="474154"/>
                </a:lnTo>
                <a:lnTo>
                  <a:pt x="501213" y="441764"/>
                </a:lnTo>
                <a:lnTo>
                  <a:pt x="523772" y="405324"/>
                </a:lnTo>
                <a:lnTo>
                  <a:pt x="540593" y="365400"/>
                </a:lnTo>
                <a:lnTo>
                  <a:pt x="551105" y="322559"/>
                </a:lnTo>
                <a:lnTo>
                  <a:pt x="554736" y="27736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21193" y="4997136"/>
            <a:ext cx="568960" cy="567055"/>
          </a:xfrm>
          <a:custGeom>
            <a:avLst/>
            <a:gdLst/>
            <a:ahLst/>
            <a:cxnLst/>
            <a:rect l="l" t="t" r="r" b="b"/>
            <a:pathLst>
              <a:path w="568960" h="567054">
                <a:moveTo>
                  <a:pt x="568452" y="282761"/>
                </a:moveTo>
                <a:lnTo>
                  <a:pt x="568452" y="268283"/>
                </a:lnTo>
                <a:lnTo>
                  <a:pt x="567690" y="253805"/>
                </a:lnTo>
                <a:lnTo>
                  <a:pt x="559162" y="211460"/>
                </a:lnTo>
                <a:lnTo>
                  <a:pt x="546227" y="172971"/>
                </a:lnTo>
                <a:lnTo>
                  <a:pt x="529306" y="138338"/>
                </a:lnTo>
                <a:lnTo>
                  <a:pt x="485188" y="80634"/>
                </a:lnTo>
                <a:lnTo>
                  <a:pt x="430171" y="38345"/>
                </a:lnTo>
                <a:lnTo>
                  <a:pt x="367622" y="11468"/>
                </a:lnTo>
                <a:lnTo>
                  <a:pt x="300905" y="0"/>
                </a:lnTo>
                <a:lnTo>
                  <a:pt x="267035" y="42"/>
                </a:lnTo>
                <a:lnTo>
                  <a:pt x="200375" y="11679"/>
                </a:lnTo>
                <a:lnTo>
                  <a:pt x="137961" y="38716"/>
                </a:lnTo>
                <a:lnTo>
                  <a:pt x="83157" y="81149"/>
                </a:lnTo>
                <a:lnTo>
                  <a:pt x="39328" y="138974"/>
                </a:lnTo>
                <a:lnTo>
                  <a:pt x="22580" y="173658"/>
                </a:lnTo>
                <a:lnTo>
                  <a:pt x="9839" y="212189"/>
                </a:lnTo>
                <a:lnTo>
                  <a:pt x="1523" y="254567"/>
                </a:lnTo>
                <a:lnTo>
                  <a:pt x="0" y="268283"/>
                </a:lnTo>
                <a:lnTo>
                  <a:pt x="0" y="298001"/>
                </a:lnTo>
                <a:lnTo>
                  <a:pt x="3048" y="326195"/>
                </a:lnTo>
                <a:lnTo>
                  <a:pt x="13716" y="368235"/>
                </a:lnTo>
                <a:lnTo>
                  <a:pt x="13716" y="269045"/>
                </a:lnTo>
                <a:lnTo>
                  <a:pt x="15239" y="255329"/>
                </a:lnTo>
                <a:lnTo>
                  <a:pt x="24064" y="212303"/>
                </a:lnTo>
                <a:lnTo>
                  <a:pt x="37580" y="173517"/>
                </a:lnTo>
                <a:lnTo>
                  <a:pt x="55307" y="138956"/>
                </a:lnTo>
                <a:lnTo>
                  <a:pt x="101478" y="82465"/>
                </a:lnTo>
                <a:lnTo>
                  <a:pt x="158742" y="42732"/>
                </a:lnTo>
                <a:lnTo>
                  <a:pt x="223266" y="19660"/>
                </a:lnTo>
                <a:lnTo>
                  <a:pt x="291212" y="13151"/>
                </a:lnTo>
                <a:lnTo>
                  <a:pt x="325271" y="16077"/>
                </a:lnTo>
                <a:lnTo>
                  <a:pt x="391162" y="34228"/>
                </a:lnTo>
                <a:lnTo>
                  <a:pt x="450889" y="68699"/>
                </a:lnTo>
                <a:lnTo>
                  <a:pt x="500617" y="119390"/>
                </a:lnTo>
                <a:lnTo>
                  <a:pt x="536511" y="186205"/>
                </a:lnTo>
                <a:lnTo>
                  <a:pt x="548071" y="225628"/>
                </a:lnTo>
                <a:lnTo>
                  <a:pt x="554736" y="269045"/>
                </a:lnTo>
                <a:lnTo>
                  <a:pt x="554736" y="368802"/>
                </a:lnTo>
                <a:lnTo>
                  <a:pt x="555319" y="367222"/>
                </a:lnTo>
                <a:lnTo>
                  <a:pt x="564371" y="326785"/>
                </a:lnTo>
                <a:lnTo>
                  <a:pt x="568452" y="282761"/>
                </a:lnTo>
                <a:close/>
              </a:path>
              <a:path w="568960" h="567054">
                <a:moveTo>
                  <a:pt x="554736" y="368802"/>
                </a:moveTo>
                <a:lnTo>
                  <a:pt x="554736" y="297239"/>
                </a:lnTo>
                <a:lnTo>
                  <a:pt x="548331" y="339708"/>
                </a:lnTo>
                <a:lnTo>
                  <a:pt x="537164" y="378401"/>
                </a:lnTo>
                <a:lnTo>
                  <a:pt x="521690" y="413295"/>
                </a:lnTo>
                <a:lnTo>
                  <a:pt x="479649" y="471592"/>
                </a:lnTo>
                <a:lnTo>
                  <a:pt x="425862" y="514416"/>
                </a:lnTo>
                <a:lnTo>
                  <a:pt x="363981" y="541584"/>
                </a:lnTo>
                <a:lnTo>
                  <a:pt x="297661" y="552913"/>
                </a:lnTo>
                <a:lnTo>
                  <a:pt x="263976" y="552581"/>
                </a:lnTo>
                <a:lnTo>
                  <a:pt x="197844" y="539808"/>
                </a:lnTo>
                <a:lnTo>
                  <a:pt x="136404" y="510737"/>
                </a:lnTo>
                <a:lnTo>
                  <a:pt x="83308" y="465186"/>
                </a:lnTo>
                <a:lnTo>
                  <a:pt x="42210" y="402971"/>
                </a:lnTo>
                <a:lnTo>
                  <a:pt x="27302" y="365557"/>
                </a:lnTo>
                <a:lnTo>
                  <a:pt x="16764" y="323909"/>
                </a:lnTo>
                <a:lnTo>
                  <a:pt x="13716" y="297239"/>
                </a:lnTo>
                <a:lnTo>
                  <a:pt x="13716" y="368235"/>
                </a:lnTo>
                <a:lnTo>
                  <a:pt x="29185" y="407725"/>
                </a:lnTo>
                <a:lnTo>
                  <a:pt x="48339" y="442049"/>
                </a:lnTo>
                <a:lnTo>
                  <a:pt x="96598" y="497989"/>
                </a:lnTo>
                <a:lnTo>
                  <a:pt x="155164" y="537217"/>
                </a:lnTo>
                <a:lnTo>
                  <a:pt x="220485" y="560010"/>
                </a:lnTo>
                <a:lnTo>
                  <a:pt x="289009" y="566648"/>
                </a:lnTo>
                <a:lnTo>
                  <a:pt x="323361" y="563994"/>
                </a:lnTo>
                <a:lnTo>
                  <a:pt x="390026" y="546919"/>
                </a:lnTo>
                <a:lnTo>
                  <a:pt x="451013" y="514382"/>
                </a:lnTo>
                <a:lnTo>
                  <a:pt x="502767" y="466662"/>
                </a:lnTo>
                <a:lnTo>
                  <a:pt x="541738" y="404037"/>
                </a:lnTo>
                <a:lnTo>
                  <a:pt x="554736" y="3688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519561" y="5139944"/>
            <a:ext cx="173355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b="1" spc="15" dirty="0">
                <a:solidFill>
                  <a:srgbClr val="FFFFFF"/>
                </a:solidFill>
                <a:latin typeface="Microsoft YaHei"/>
                <a:cs typeface="Microsoft YaHei"/>
              </a:rPr>
              <a:t>C</a:t>
            </a:r>
            <a:endParaRPr sz="1700">
              <a:latin typeface="Microsoft YaHei"/>
              <a:cs typeface="Microsoft YaHe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328051" y="5927597"/>
            <a:ext cx="554990" cy="555625"/>
          </a:xfrm>
          <a:custGeom>
            <a:avLst/>
            <a:gdLst/>
            <a:ahLst/>
            <a:cxnLst/>
            <a:rect l="l" t="t" r="r" b="b"/>
            <a:pathLst>
              <a:path w="554989" h="555625">
                <a:moveTo>
                  <a:pt x="554736" y="278129"/>
                </a:moveTo>
                <a:lnTo>
                  <a:pt x="550266" y="228252"/>
                </a:lnTo>
                <a:lnTo>
                  <a:pt x="537380" y="181260"/>
                </a:lnTo>
                <a:lnTo>
                  <a:pt x="516861" y="137950"/>
                </a:lnTo>
                <a:lnTo>
                  <a:pt x="489494" y="99117"/>
                </a:lnTo>
                <a:lnTo>
                  <a:pt x="456062" y="65559"/>
                </a:lnTo>
                <a:lnTo>
                  <a:pt x="417350" y="38071"/>
                </a:lnTo>
                <a:lnTo>
                  <a:pt x="374140" y="17451"/>
                </a:lnTo>
                <a:lnTo>
                  <a:pt x="327218" y="4495"/>
                </a:lnTo>
                <a:lnTo>
                  <a:pt x="277368" y="0"/>
                </a:lnTo>
                <a:lnTo>
                  <a:pt x="227517" y="4495"/>
                </a:lnTo>
                <a:lnTo>
                  <a:pt x="180595" y="17451"/>
                </a:lnTo>
                <a:lnTo>
                  <a:pt x="137385" y="38071"/>
                </a:lnTo>
                <a:lnTo>
                  <a:pt x="98673" y="65559"/>
                </a:lnTo>
                <a:lnTo>
                  <a:pt x="65241" y="99117"/>
                </a:lnTo>
                <a:lnTo>
                  <a:pt x="37874" y="137950"/>
                </a:lnTo>
                <a:lnTo>
                  <a:pt x="17355" y="181260"/>
                </a:lnTo>
                <a:lnTo>
                  <a:pt x="4469" y="228252"/>
                </a:lnTo>
                <a:lnTo>
                  <a:pt x="0" y="278129"/>
                </a:lnTo>
                <a:lnTo>
                  <a:pt x="4469" y="327980"/>
                </a:lnTo>
                <a:lnTo>
                  <a:pt x="17355" y="374902"/>
                </a:lnTo>
                <a:lnTo>
                  <a:pt x="37874" y="418112"/>
                </a:lnTo>
                <a:lnTo>
                  <a:pt x="65241" y="456824"/>
                </a:lnTo>
                <a:lnTo>
                  <a:pt x="98673" y="490256"/>
                </a:lnTo>
                <a:lnTo>
                  <a:pt x="137385" y="517623"/>
                </a:lnTo>
                <a:lnTo>
                  <a:pt x="180595" y="538142"/>
                </a:lnTo>
                <a:lnTo>
                  <a:pt x="227517" y="551028"/>
                </a:lnTo>
                <a:lnTo>
                  <a:pt x="277368" y="555497"/>
                </a:lnTo>
                <a:lnTo>
                  <a:pt x="327218" y="551028"/>
                </a:lnTo>
                <a:lnTo>
                  <a:pt x="374140" y="538142"/>
                </a:lnTo>
                <a:lnTo>
                  <a:pt x="417350" y="517623"/>
                </a:lnTo>
                <a:lnTo>
                  <a:pt x="456062" y="490256"/>
                </a:lnTo>
                <a:lnTo>
                  <a:pt x="489494" y="456824"/>
                </a:lnTo>
                <a:lnTo>
                  <a:pt x="516861" y="418112"/>
                </a:lnTo>
                <a:lnTo>
                  <a:pt x="537380" y="374902"/>
                </a:lnTo>
                <a:lnTo>
                  <a:pt x="550266" y="327980"/>
                </a:lnTo>
                <a:lnTo>
                  <a:pt x="554736" y="278129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14335" y="5915473"/>
            <a:ext cx="582295" cy="580390"/>
          </a:xfrm>
          <a:custGeom>
            <a:avLst/>
            <a:gdLst/>
            <a:ahLst/>
            <a:cxnLst/>
            <a:rect l="l" t="t" r="r" b="b"/>
            <a:pathLst>
              <a:path w="582294" h="580389">
                <a:moveTo>
                  <a:pt x="582168" y="289492"/>
                </a:moveTo>
                <a:lnTo>
                  <a:pt x="582168" y="275014"/>
                </a:lnTo>
                <a:lnTo>
                  <a:pt x="580644" y="259774"/>
                </a:lnTo>
                <a:lnTo>
                  <a:pt x="572061" y="216406"/>
                </a:lnTo>
                <a:lnTo>
                  <a:pt x="558948" y="176992"/>
                </a:lnTo>
                <a:lnTo>
                  <a:pt x="541737" y="141531"/>
                </a:lnTo>
                <a:lnTo>
                  <a:pt x="496746" y="82462"/>
                </a:lnTo>
                <a:lnTo>
                  <a:pt x="440540" y="39191"/>
                </a:lnTo>
                <a:lnTo>
                  <a:pt x="376573" y="11706"/>
                </a:lnTo>
                <a:lnTo>
                  <a:pt x="308297" y="0"/>
                </a:lnTo>
                <a:lnTo>
                  <a:pt x="273623" y="59"/>
                </a:lnTo>
                <a:lnTo>
                  <a:pt x="205358" y="12000"/>
                </a:lnTo>
                <a:lnTo>
                  <a:pt x="141417" y="39694"/>
                </a:lnTo>
                <a:lnTo>
                  <a:pt x="85253" y="83131"/>
                </a:lnTo>
                <a:lnTo>
                  <a:pt x="40318" y="142302"/>
                </a:lnTo>
                <a:lnTo>
                  <a:pt x="23140" y="177784"/>
                </a:lnTo>
                <a:lnTo>
                  <a:pt x="10065" y="217196"/>
                </a:lnTo>
                <a:lnTo>
                  <a:pt x="1523" y="260536"/>
                </a:lnTo>
                <a:lnTo>
                  <a:pt x="0" y="275014"/>
                </a:lnTo>
                <a:lnTo>
                  <a:pt x="0" y="305494"/>
                </a:lnTo>
                <a:lnTo>
                  <a:pt x="3048" y="334450"/>
                </a:lnTo>
                <a:lnTo>
                  <a:pt x="13764" y="376615"/>
                </a:lnTo>
                <a:lnTo>
                  <a:pt x="27432" y="411798"/>
                </a:lnTo>
                <a:lnTo>
                  <a:pt x="27432" y="275776"/>
                </a:lnTo>
                <a:lnTo>
                  <a:pt x="28956" y="262822"/>
                </a:lnTo>
                <a:lnTo>
                  <a:pt x="37562" y="220842"/>
                </a:lnTo>
                <a:lnTo>
                  <a:pt x="50746" y="183009"/>
                </a:lnTo>
                <a:lnTo>
                  <a:pt x="88975" y="119728"/>
                </a:lnTo>
                <a:lnTo>
                  <a:pt x="139895" y="72874"/>
                </a:lnTo>
                <a:lnTo>
                  <a:pt x="199763" y="42337"/>
                </a:lnTo>
                <a:lnTo>
                  <a:pt x="264832" y="28013"/>
                </a:lnTo>
                <a:lnTo>
                  <a:pt x="298146" y="26897"/>
                </a:lnTo>
                <a:lnTo>
                  <a:pt x="331357" y="29794"/>
                </a:lnTo>
                <a:lnTo>
                  <a:pt x="395592" y="47574"/>
                </a:lnTo>
                <a:lnTo>
                  <a:pt x="453794" y="81245"/>
                </a:lnTo>
                <a:lnTo>
                  <a:pt x="502215" y="130700"/>
                </a:lnTo>
                <a:lnTo>
                  <a:pt x="537110" y="195834"/>
                </a:lnTo>
                <a:lnTo>
                  <a:pt x="548316" y="234246"/>
                </a:lnTo>
                <a:lnTo>
                  <a:pt x="554736" y="276538"/>
                </a:lnTo>
                <a:lnTo>
                  <a:pt x="554736" y="413072"/>
                </a:lnTo>
                <a:lnTo>
                  <a:pt x="556666" y="409267"/>
                </a:lnTo>
                <a:lnTo>
                  <a:pt x="569575" y="372740"/>
                </a:lnTo>
                <a:lnTo>
                  <a:pt x="578209" y="332805"/>
                </a:lnTo>
                <a:lnTo>
                  <a:pt x="582168" y="289492"/>
                </a:lnTo>
                <a:close/>
              </a:path>
              <a:path w="582294" h="580389">
                <a:moveTo>
                  <a:pt x="554736" y="413072"/>
                </a:moveTo>
                <a:lnTo>
                  <a:pt x="554736" y="303970"/>
                </a:lnTo>
                <a:lnTo>
                  <a:pt x="547997" y="347193"/>
                </a:lnTo>
                <a:lnTo>
                  <a:pt x="536210" y="386383"/>
                </a:lnTo>
                <a:lnTo>
                  <a:pt x="519883" y="421515"/>
                </a:lnTo>
                <a:lnTo>
                  <a:pt x="475649" y="479497"/>
                </a:lnTo>
                <a:lnTo>
                  <a:pt x="419370" y="520928"/>
                </a:lnTo>
                <a:lnTo>
                  <a:pt x="355122" y="545600"/>
                </a:lnTo>
                <a:lnTo>
                  <a:pt x="286979" y="553300"/>
                </a:lnTo>
                <a:lnTo>
                  <a:pt x="252720" y="550720"/>
                </a:lnTo>
                <a:lnTo>
                  <a:pt x="186376" y="532570"/>
                </a:lnTo>
                <a:lnTo>
                  <a:pt x="126326" y="496923"/>
                </a:lnTo>
                <a:lnTo>
                  <a:pt x="76645" y="443569"/>
                </a:lnTo>
                <a:lnTo>
                  <a:pt x="56966" y="410187"/>
                </a:lnTo>
                <a:lnTo>
                  <a:pt x="41408" y="372298"/>
                </a:lnTo>
                <a:lnTo>
                  <a:pt x="30480" y="329878"/>
                </a:lnTo>
                <a:lnTo>
                  <a:pt x="27432" y="303208"/>
                </a:lnTo>
                <a:lnTo>
                  <a:pt x="27432" y="411798"/>
                </a:lnTo>
                <a:lnTo>
                  <a:pt x="47060" y="448808"/>
                </a:lnTo>
                <a:lnTo>
                  <a:pt x="93517" y="505028"/>
                </a:lnTo>
                <a:lnTo>
                  <a:pt x="149949" y="545518"/>
                </a:lnTo>
                <a:lnTo>
                  <a:pt x="213170" y="570528"/>
                </a:lnTo>
                <a:lnTo>
                  <a:pt x="279994" y="580301"/>
                </a:lnTo>
                <a:lnTo>
                  <a:pt x="313763" y="579552"/>
                </a:lnTo>
                <a:lnTo>
                  <a:pt x="380019" y="566935"/>
                </a:lnTo>
                <a:lnTo>
                  <a:pt x="441914" y="539699"/>
                </a:lnTo>
                <a:lnTo>
                  <a:pt x="496263" y="498090"/>
                </a:lnTo>
                <a:lnTo>
                  <a:pt x="539878" y="442355"/>
                </a:lnTo>
                <a:lnTo>
                  <a:pt x="554736" y="4130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506608" y="6065773"/>
            <a:ext cx="199390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b="1" spc="20" dirty="0">
                <a:solidFill>
                  <a:srgbClr val="FFFFFF"/>
                </a:solidFill>
                <a:latin typeface="Microsoft YaHei"/>
                <a:cs typeface="Microsoft YaHei"/>
              </a:rPr>
              <a:t>D</a:t>
            </a:r>
            <a:endParaRPr sz="1700">
              <a:latin typeface="Microsoft YaHei"/>
              <a:cs typeface="Microsoft YaHe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403477" y="6784847"/>
            <a:ext cx="1666239" cy="443865"/>
          </a:xfrm>
          <a:custGeom>
            <a:avLst/>
            <a:gdLst/>
            <a:ahLst/>
            <a:cxnLst/>
            <a:rect l="l" t="t" r="r" b="b"/>
            <a:pathLst>
              <a:path w="1666240" h="443865">
                <a:moveTo>
                  <a:pt x="1665732" y="369570"/>
                </a:moveTo>
                <a:lnTo>
                  <a:pt x="1665732" y="73914"/>
                </a:lnTo>
                <a:lnTo>
                  <a:pt x="1659969" y="45005"/>
                </a:lnTo>
                <a:lnTo>
                  <a:pt x="1644205" y="21526"/>
                </a:lnTo>
                <a:lnTo>
                  <a:pt x="1620726" y="5762"/>
                </a:lnTo>
                <a:lnTo>
                  <a:pt x="1591818" y="0"/>
                </a:lnTo>
                <a:lnTo>
                  <a:pt x="73914" y="0"/>
                </a:lnTo>
                <a:lnTo>
                  <a:pt x="45327" y="5762"/>
                </a:lnTo>
                <a:lnTo>
                  <a:pt x="21812" y="21526"/>
                </a:lnTo>
                <a:lnTo>
                  <a:pt x="5869" y="45005"/>
                </a:lnTo>
                <a:lnTo>
                  <a:pt x="0" y="73914"/>
                </a:lnTo>
                <a:lnTo>
                  <a:pt x="0" y="369570"/>
                </a:lnTo>
                <a:lnTo>
                  <a:pt x="5869" y="398478"/>
                </a:lnTo>
                <a:lnTo>
                  <a:pt x="21812" y="421957"/>
                </a:lnTo>
                <a:lnTo>
                  <a:pt x="45327" y="437721"/>
                </a:lnTo>
                <a:lnTo>
                  <a:pt x="73914" y="443484"/>
                </a:lnTo>
                <a:lnTo>
                  <a:pt x="1591818" y="443484"/>
                </a:lnTo>
                <a:lnTo>
                  <a:pt x="1620726" y="437721"/>
                </a:lnTo>
                <a:lnTo>
                  <a:pt x="1644205" y="421957"/>
                </a:lnTo>
                <a:lnTo>
                  <a:pt x="1659969" y="398478"/>
                </a:lnTo>
                <a:lnTo>
                  <a:pt x="1665732" y="36957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382903" y="6764273"/>
            <a:ext cx="1706880" cy="485140"/>
          </a:xfrm>
          <a:custGeom>
            <a:avLst/>
            <a:gdLst/>
            <a:ahLst/>
            <a:cxnLst/>
            <a:rect l="l" t="t" r="r" b="b"/>
            <a:pathLst>
              <a:path w="1706879" h="485140">
                <a:moveTo>
                  <a:pt x="1706880" y="398526"/>
                </a:moveTo>
                <a:lnTo>
                  <a:pt x="1706880" y="92964"/>
                </a:lnTo>
                <a:lnTo>
                  <a:pt x="1706118" y="83820"/>
                </a:lnTo>
                <a:lnTo>
                  <a:pt x="1693788" y="46270"/>
                </a:lnTo>
                <a:lnTo>
                  <a:pt x="1650288" y="7674"/>
                </a:lnTo>
                <a:lnTo>
                  <a:pt x="1620774" y="0"/>
                </a:lnTo>
                <a:lnTo>
                  <a:pt x="93725" y="0"/>
                </a:lnTo>
                <a:lnTo>
                  <a:pt x="38038" y="18807"/>
                </a:lnTo>
                <a:lnTo>
                  <a:pt x="4571" y="67056"/>
                </a:lnTo>
                <a:lnTo>
                  <a:pt x="0" y="94488"/>
                </a:lnTo>
                <a:lnTo>
                  <a:pt x="762" y="400812"/>
                </a:lnTo>
                <a:lnTo>
                  <a:pt x="13407" y="438417"/>
                </a:lnTo>
                <a:lnTo>
                  <a:pt x="41148" y="468206"/>
                </a:lnTo>
                <a:lnTo>
                  <a:pt x="41148" y="94488"/>
                </a:lnTo>
                <a:lnTo>
                  <a:pt x="41910" y="87630"/>
                </a:lnTo>
                <a:lnTo>
                  <a:pt x="42672" y="82296"/>
                </a:lnTo>
                <a:lnTo>
                  <a:pt x="44196" y="77724"/>
                </a:lnTo>
                <a:lnTo>
                  <a:pt x="45720" y="72390"/>
                </a:lnTo>
                <a:lnTo>
                  <a:pt x="75495" y="44753"/>
                </a:lnTo>
                <a:lnTo>
                  <a:pt x="1619250" y="41148"/>
                </a:lnTo>
                <a:lnTo>
                  <a:pt x="1623822" y="41910"/>
                </a:lnTo>
                <a:lnTo>
                  <a:pt x="1640253" y="48775"/>
                </a:lnTo>
                <a:lnTo>
                  <a:pt x="1652682" y="59007"/>
                </a:lnTo>
                <a:lnTo>
                  <a:pt x="1661158" y="72692"/>
                </a:lnTo>
                <a:lnTo>
                  <a:pt x="1665732" y="89916"/>
                </a:lnTo>
                <a:lnTo>
                  <a:pt x="1665732" y="467281"/>
                </a:lnTo>
                <a:lnTo>
                  <a:pt x="1683229" y="452766"/>
                </a:lnTo>
                <a:lnTo>
                  <a:pt x="1699390" y="427515"/>
                </a:lnTo>
                <a:lnTo>
                  <a:pt x="1706880" y="398526"/>
                </a:lnTo>
                <a:close/>
              </a:path>
              <a:path w="1706879" h="485140">
                <a:moveTo>
                  <a:pt x="1665732" y="467281"/>
                </a:moveTo>
                <a:lnTo>
                  <a:pt x="1665732" y="397002"/>
                </a:lnTo>
                <a:lnTo>
                  <a:pt x="1664208" y="401574"/>
                </a:lnTo>
                <a:lnTo>
                  <a:pt x="1658524" y="417443"/>
                </a:lnTo>
                <a:lnTo>
                  <a:pt x="1647715" y="430277"/>
                </a:lnTo>
                <a:lnTo>
                  <a:pt x="1633341" y="439237"/>
                </a:lnTo>
                <a:lnTo>
                  <a:pt x="1616964" y="443484"/>
                </a:lnTo>
                <a:lnTo>
                  <a:pt x="95250" y="443484"/>
                </a:lnTo>
                <a:lnTo>
                  <a:pt x="78306" y="441045"/>
                </a:lnTo>
                <a:lnTo>
                  <a:pt x="63169" y="433044"/>
                </a:lnTo>
                <a:lnTo>
                  <a:pt x="51119" y="420738"/>
                </a:lnTo>
                <a:lnTo>
                  <a:pt x="43434" y="405384"/>
                </a:lnTo>
                <a:lnTo>
                  <a:pt x="41148" y="389382"/>
                </a:lnTo>
                <a:lnTo>
                  <a:pt x="41148" y="468206"/>
                </a:lnTo>
                <a:lnTo>
                  <a:pt x="84446" y="484399"/>
                </a:lnTo>
                <a:lnTo>
                  <a:pt x="1613154" y="484632"/>
                </a:lnTo>
                <a:lnTo>
                  <a:pt x="1623060" y="483870"/>
                </a:lnTo>
                <a:lnTo>
                  <a:pt x="1632204" y="482346"/>
                </a:lnTo>
                <a:lnTo>
                  <a:pt x="1660224" y="471851"/>
                </a:lnTo>
                <a:lnTo>
                  <a:pt x="1665732" y="4672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7143" y="76200"/>
            <a:ext cx="10486390" cy="685800"/>
          </a:xfrm>
          <a:custGeom>
            <a:avLst/>
            <a:gdLst/>
            <a:ahLst/>
            <a:cxnLst/>
            <a:rect l="l" t="t" r="r" b="b"/>
            <a:pathLst>
              <a:path w="10486390" h="685800">
                <a:moveTo>
                  <a:pt x="0" y="685800"/>
                </a:moveTo>
                <a:lnTo>
                  <a:pt x="10486009" y="685800"/>
                </a:lnTo>
                <a:lnTo>
                  <a:pt x="10486009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F6F7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03" y="76200"/>
            <a:ext cx="205740" cy="685800"/>
          </a:xfrm>
          <a:custGeom>
            <a:avLst/>
            <a:gdLst/>
            <a:ahLst/>
            <a:cxnLst/>
            <a:rect l="l" t="t" r="r" b="b"/>
            <a:pathLst>
              <a:path w="205740" h="685800">
                <a:moveTo>
                  <a:pt x="0" y="0"/>
                </a:moveTo>
                <a:lnTo>
                  <a:pt x="0" y="685800"/>
                </a:lnTo>
                <a:lnTo>
                  <a:pt x="205740" y="685800"/>
                </a:lnTo>
                <a:lnTo>
                  <a:pt x="205740" y="0"/>
                </a:lnTo>
                <a:lnTo>
                  <a:pt x="0" y="0"/>
                </a:lnTo>
                <a:close/>
              </a:path>
            </a:pathLst>
          </a:custGeom>
          <a:solidFill>
            <a:srgbClr val="639E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74783" y="199136"/>
            <a:ext cx="108267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800" b="1" spc="5" dirty="0">
                <a:latin typeface="Microsoft YaHei"/>
                <a:cs typeface="Microsoft YaHei"/>
              </a:rPr>
              <a:t>单选题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747907" y="296672"/>
            <a:ext cx="456565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2150" b="1" spc="5" dirty="0">
                <a:solidFill>
                  <a:srgbClr val="7F7F7F"/>
                </a:solidFill>
                <a:latin typeface="Microsoft YaHei"/>
                <a:cs typeface="Microsoft YaHei"/>
              </a:rPr>
              <a:t>1分</a:t>
            </a:r>
            <a:endParaRPr sz="2150">
              <a:latin typeface="Microsoft YaHei"/>
              <a:cs typeface="Microsoft YaHe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015869" y="137922"/>
            <a:ext cx="1543050" cy="5577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004943" y="6853884"/>
            <a:ext cx="464820" cy="31559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700" b="1" spc="25" dirty="0">
                <a:solidFill>
                  <a:srgbClr val="FFFFFF"/>
                </a:solidFill>
                <a:latin typeface="Microsoft YaHei"/>
                <a:cs typeface="Microsoft YaHei"/>
              </a:rPr>
              <a:t>提交</a:t>
            </a:r>
            <a:endParaRPr sz="1700">
              <a:latin typeface="Microsoft YaHei"/>
              <a:cs typeface="Microsoft YaHe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64</a:t>
            </a:fld>
            <a:endParaRPr spc="5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911219" y="82962"/>
            <a:ext cx="2700655" cy="384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25"/>
              </a:lnSpc>
              <a:tabLst>
                <a:tab pos="1157605" algn="l"/>
              </a:tabLst>
            </a:pPr>
            <a:r>
              <a:rPr sz="3000" b="1" spc="-60" dirty="0">
                <a:solidFill>
                  <a:srgbClr val="6500CC"/>
                </a:solidFill>
                <a:latin typeface="Microsoft JhengHei"/>
                <a:cs typeface="Microsoft JhengHei"/>
              </a:rPr>
              <a:t>第3</a:t>
            </a:r>
            <a:r>
              <a:rPr sz="3000" b="1" spc="-90" dirty="0">
                <a:solidFill>
                  <a:srgbClr val="6500CC"/>
                </a:solidFill>
                <a:latin typeface="Microsoft JhengHei"/>
                <a:cs typeface="Microsoft JhengHei"/>
              </a:rPr>
              <a:t>章</a:t>
            </a:r>
            <a:r>
              <a:rPr sz="3000" b="1" dirty="0">
                <a:solidFill>
                  <a:srgbClr val="6500CC"/>
                </a:solidFill>
                <a:latin typeface="Microsoft JhengHei"/>
                <a:cs typeface="Microsoft JhengHei"/>
              </a:rPr>
              <a:t>	</a:t>
            </a:r>
            <a:r>
              <a:rPr sz="3000" b="1" spc="30" dirty="0">
                <a:solidFill>
                  <a:srgbClr val="6500CC"/>
                </a:solidFill>
                <a:latin typeface="Microsoft JhengHei"/>
                <a:cs typeface="Microsoft JhengHei"/>
              </a:rPr>
              <a:t>栈和队列</a:t>
            </a:r>
            <a:endParaRPr sz="3000">
              <a:latin typeface="Microsoft JhengHei"/>
              <a:cs typeface="Microsoft Jheng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57611" y="1492250"/>
            <a:ext cx="7617459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b="1" spc="-15" dirty="0">
                <a:solidFill>
                  <a:srgbClr val="0000FF"/>
                </a:solidFill>
                <a:latin typeface="SimSun"/>
                <a:cs typeface="SimSun"/>
              </a:rPr>
              <a:t>输入序列</a:t>
            </a:r>
            <a:r>
              <a:rPr sz="2600" b="1" spc="-10" dirty="0">
                <a:solidFill>
                  <a:srgbClr val="0000FF"/>
                </a:solidFill>
                <a:latin typeface="SimSun"/>
                <a:cs typeface="SimSun"/>
              </a:rPr>
              <a:t>为</a:t>
            </a:r>
            <a:r>
              <a:rPr sz="2600" b="1" spc="-10" dirty="0">
                <a:solidFill>
                  <a:srgbClr val="0000FF"/>
                </a:solidFill>
                <a:latin typeface="Constantia"/>
                <a:cs typeface="Constantia"/>
              </a:rPr>
              <a:t>ABC</a:t>
            </a:r>
            <a:r>
              <a:rPr sz="2600" b="1" spc="-10" dirty="0">
                <a:solidFill>
                  <a:srgbClr val="0000FF"/>
                </a:solidFill>
                <a:latin typeface="SimSun"/>
                <a:cs typeface="SimSun"/>
              </a:rPr>
              <a:t>，可以变</a:t>
            </a:r>
            <a:r>
              <a:rPr sz="2600" b="1" spc="-15" dirty="0">
                <a:solidFill>
                  <a:srgbClr val="0000FF"/>
                </a:solidFill>
                <a:latin typeface="SimSun"/>
                <a:cs typeface="SimSun"/>
              </a:rPr>
              <a:t>为</a:t>
            </a:r>
            <a:r>
              <a:rPr sz="2600" b="1" spc="-5" dirty="0">
                <a:solidFill>
                  <a:srgbClr val="0000FF"/>
                </a:solidFill>
                <a:latin typeface="Constantia"/>
                <a:cs typeface="Constantia"/>
              </a:rPr>
              <a:t>BCA</a:t>
            </a:r>
            <a:r>
              <a:rPr sz="2600" b="1" spc="-10" dirty="0">
                <a:solidFill>
                  <a:srgbClr val="0000FF"/>
                </a:solidFill>
                <a:latin typeface="SimSun"/>
                <a:cs typeface="SimSun"/>
              </a:rPr>
              <a:t>时，经过的栈操作为</a:t>
            </a:r>
            <a:endParaRPr sz="26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26735" y="3226555"/>
            <a:ext cx="4942840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b="1" spc="-10" dirty="0">
                <a:solidFill>
                  <a:srgbClr val="0000FF"/>
                </a:solidFill>
                <a:latin typeface="Constantia"/>
                <a:cs typeface="Constantia"/>
              </a:rPr>
              <a:t>push, </a:t>
            </a:r>
            <a:r>
              <a:rPr sz="2600" b="1" spc="-25" dirty="0">
                <a:solidFill>
                  <a:srgbClr val="0000FF"/>
                </a:solidFill>
                <a:latin typeface="Constantia"/>
                <a:cs typeface="Constantia"/>
              </a:rPr>
              <a:t>pop, </a:t>
            </a:r>
            <a:r>
              <a:rPr sz="2600" b="1" spc="-10" dirty="0">
                <a:solidFill>
                  <a:srgbClr val="0000FF"/>
                </a:solidFill>
                <a:latin typeface="Constantia"/>
                <a:cs typeface="Constantia"/>
              </a:rPr>
              <a:t>push, </a:t>
            </a:r>
            <a:r>
              <a:rPr sz="2600" b="1" spc="-25" dirty="0">
                <a:solidFill>
                  <a:srgbClr val="0000FF"/>
                </a:solidFill>
                <a:latin typeface="Constantia"/>
                <a:cs typeface="Constantia"/>
              </a:rPr>
              <a:t>pop, </a:t>
            </a:r>
            <a:r>
              <a:rPr sz="2600" b="1" spc="-10" dirty="0">
                <a:solidFill>
                  <a:srgbClr val="0000FF"/>
                </a:solidFill>
                <a:latin typeface="Constantia"/>
                <a:cs typeface="Constantia"/>
              </a:rPr>
              <a:t>push,</a:t>
            </a:r>
            <a:r>
              <a:rPr sz="2600" b="1" spc="-235" dirty="0">
                <a:solidFill>
                  <a:srgbClr val="0000FF"/>
                </a:solidFill>
                <a:latin typeface="Constantia"/>
                <a:cs typeface="Constantia"/>
              </a:rPr>
              <a:t> </a:t>
            </a:r>
            <a:r>
              <a:rPr sz="2600" b="1" spc="-5" dirty="0">
                <a:solidFill>
                  <a:srgbClr val="0000FF"/>
                </a:solidFill>
                <a:latin typeface="Constantia"/>
                <a:cs typeface="Constantia"/>
              </a:rPr>
              <a:t>pop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00669" y="4151628"/>
            <a:ext cx="4942840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b="1" spc="-10" dirty="0">
                <a:solidFill>
                  <a:srgbClr val="0000FF"/>
                </a:solidFill>
                <a:latin typeface="Constantia"/>
                <a:cs typeface="Constantia"/>
              </a:rPr>
              <a:t>push, push, push, </a:t>
            </a:r>
            <a:r>
              <a:rPr sz="2600" b="1" spc="-25" dirty="0">
                <a:solidFill>
                  <a:srgbClr val="0000FF"/>
                </a:solidFill>
                <a:latin typeface="Constantia"/>
                <a:cs typeface="Constantia"/>
              </a:rPr>
              <a:t>pop, pop,</a:t>
            </a:r>
            <a:r>
              <a:rPr sz="2600" b="1" spc="-250" dirty="0">
                <a:solidFill>
                  <a:srgbClr val="0000FF"/>
                </a:solidFill>
                <a:latin typeface="Constantia"/>
                <a:cs typeface="Constantia"/>
              </a:rPr>
              <a:t> </a:t>
            </a:r>
            <a:r>
              <a:rPr sz="2600" b="1" spc="-5" dirty="0">
                <a:solidFill>
                  <a:srgbClr val="0000FF"/>
                </a:solidFill>
                <a:latin typeface="Constantia"/>
                <a:cs typeface="Constantia"/>
              </a:rPr>
              <a:t>pop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26768" y="5077458"/>
            <a:ext cx="4942840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b="1" spc="-10" dirty="0">
                <a:solidFill>
                  <a:srgbClr val="0000FF"/>
                </a:solidFill>
                <a:latin typeface="Constantia"/>
                <a:cs typeface="Constantia"/>
              </a:rPr>
              <a:t>push, push, </a:t>
            </a:r>
            <a:r>
              <a:rPr sz="2600" b="1" spc="-25" dirty="0">
                <a:solidFill>
                  <a:srgbClr val="0000FF"/>
                </a:solidFill>
                <a:latin typeface="Constantia"/>
                <a:cs typeface="Constantia"/>
              </a:rPr>
              <a:t>pop, </a:t>
            </a:r>
            <a:r>
              <a:rPr sz="2600" b="1" spc="-10" dirty="0">
                <a:solidFill>
                  <a:srgbClr val="0000FF"/>
                </a:solidFill>
                <a:latin typeface="Constantia"/>
                <a:cs typeface="Constantia"/>
              </a:rPr>
              <a:t>push, </a:t>
            </a:r>
            <a:r>
              <a:rPr sz="2600" b="1" spc="-25" dirty="0">
                <a:solidFill>
                  <a:srgbClr val="0000FF"/>
                </a:solidFill>
                <a:latin typeface="Constantia"/>
                <a:cs typeface="Constantia"/>
              </a:rPr>
              <a:t>pop,</a:t>
            </a:r>
            <a:r>
              <a:rPr sz="2600" b="1" spc="-250" dirty="0">
                <a:solidFill>
                  <a:srgbClr val="0000FF"/>
                </a:solidFill>
                <a:latin typeface="Constantia"/>
                <a:cs typeface="Constantia"/>
              </a:rPr>
              <a:t> </a:t>
            </a:r>
            <a:r>
              <a:rPr sz="2600" b="1" spc="-5" dirty="0">
                <a:solidFill>
                  <a:srgbClr val="0000FF"/>
                </a:solidFill>
                <a:latin typeface="Constantia"/>
                <a:cs typeface="Constantia"/>
              </a:rPr>
              <a:t>pop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26800" y="6002531"/>
            <a:ext cx="4942840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b="1" spc="-10" dirty="0">
                <a:solidFill>
                  <a:srgbClr val="0000FF"/>
                </a:solidFill>
                <a:latin typeface="Constantia"/>
                <a:cs typeface="Constantia"/>
              </a:rPr>
              <a:t>push, </a:t>
            </a:r>
            <a:r>
              <a:rPr sz="2600" b="1" spc="-25" dirty="0">
                <a:solidFill>
                  <a:srgbClr val="0000FF"/>
                </a:solidFill>
                <a:latin typeface="Constantia"/>
                <a:cs typeface="Constantia"/>
              </a:rPr>
              <a:t>pop, </a:t>
            </a:r>
            <a:r>
              <a:rPr sz="2600" b="1" spc="-10" dirty="0">
                <a:solidFill>
                  <a:srgbClr val="0000FF"/>
                </a:solidFill>
                <a:latin typeface="Constantia"/>
                <a:cs typeface="Constantia"/>
              </a:rPr>
              <a:t>push, push, </a:t>
            </a:r>
            <a:r>
              <a:rPr sz="2600" b="1" spc="-25" dirty="0">
                <a:solidFill>
                  <a:srgbClr val="0000FF"/>
                </a:solidFill>
                <a:latin typeface="Constantia"/>
                <a:cs typeface="Constantia"/>
              </a:rPr>
              <a:t>pop,</a:t>
            </a:r>
            <a:r>
              <a:rPr sz="2600" b="1" spc="-250" dirty="0">
                <a:solidFill>
                  <a:srgbClr val="0000FF"/>
                </a:solidFill>
                <a:latin typeface="Constantia"/>
                <a:cs typeface="Constantia"/>
              </a:rPr>
              <a:t> </a:t>
            </a:r>
            <a:r>
              <a:rPr sz="2600" b="1" spc="-5" dirty="0">
                <a:solidFill>
                  <a:srgbClr val="0000FF"/>
                </a:solidFill>
                <a:latin typeface="Constantia"/>
                <a:cs typeface="Constantia"/>
              </a:rPr>
              <a:t>pop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28051" y="3152394"/>
            <a:ext cx="554990" cy="554990"/>
          </a:xfrm>
          <a:custGeom>
            <a:avLst/>
            <a:gdLst/>
            <a:ahLst/>
            <a:cxnLst/>
            <a:rect l="l" t="t" r="r" b="b"/>
            <a:pathLst>
              <a:path w="554989" h="554989">
                <a:moveTo>
                  <a:pt x="554736" y="277367"/>
                </a:moveTo>
                <a:lnTo>
                  <a:pt x="550266" y="227517"/>
                </a:lnTo>
                <a:lnTo>
                  <a:pt x="537380" y="180595"/>
                </a:lnTo>
                <a:lnTo>
                  <a:pt x="516861" y="137385"/>
                </a:lnTo>
                <a:lnTo>
                  <a:pt x="489494" y="98673"/>
                </a:lnTo>
                <a:lnTo>
                  <a:pt x="456062" y="65241"/>
                </a:lnTo>
                <a:lnTo>
                  <a:pt x="417350" y="37874"/>
                </a:lnTo>
                <a:lnTo>
                  <a:pt x="374140" y="17355"/>
                </a:lnTo>
                <a:lnTo>
                  <a:pt x="327218" y="4469"/>
                </a:lnTo>
                <a:lnTo>
                  <a:pt x="277368" y="0"/>
                </a:lnTo>
                <a:lnTo>
                  <a:pt x="227517" y="4469"/>
                </a:lnTo>
                <a:lnTo>
                  <a:pt x="180595" y="17355"/>
                </a:lnTo>
                <a:lnTo>
                  <a:pt x="137385" y="37874"/>
                </a:lnTo>
                <a:lnTo>
                  <a:pt x="98673" y="65241"/>
                </a:lnTo>
                <a:lnTo>
                  <a:pt x="65241" y="98673"/>
                </a:lnTo>
                <a:lnTo>
                  <a:pt x="37874" y="137385"/>
                </a:lnTo>
                <a:lnTo>
                  <a:pt x="17355" y="180595"/>
                </a:lnTo>
                <a:lnTo>
                  <a:pt x="4469" y="227517"/>
                </a:lnTo>
                <a:lnTo>
                  <a:pt x="0" y="277367"/>
                </a:lnTo>
                <a:lnTo>
                  <a:pt x="4469" y="327218"/>
                </a:lnTo>
                <a:lnTo>
                  <a:pt x="17355" y="374140"/>
                </a:lnTo>
                <a:lnTo>
                  <a:pt x="37874" y="417350"/>
                </a:lnTo>
                <a:lnTo>
                  <a:pt x="65241" y="456062"/>
                </a:lnTo>
                <a:lnTo>
                  <a:pt x="98673" y="489494"/>
                </a:lnTo>
                <a:lnTo>
                  <a:pt x="137385" y="516861"/>
                </a:lnTo>
                <a:lnTo>
                  <a:pt x="180595" y="537380"/>
                </a:lnTo>
                <a:lnTo>
                  <a:pt x="227517" y="550266"/>
                </a:lnTo>
                <a:lnTo>
                  <a:pt x="277368" y="554735"/>
                </a:lnTo>
                <a:lnTo>
                  <a:pt x="327218" y="550266"/>
                </a:lnTo>
                <a:lnTo>
                  <a:pt x="374140" y="537380"/>
                </a:lnTo>
                <a:lnTo>
                  <a:pt x="417350" y="516861"/>
                </a:lnTo>
                <a:lnTo>
                  <a:pt x="456062" y="489494"/>
                </a:lnTo>
                <a:lnTo>
                  <a:pt x="489494" y="456062"/>
                </a:lnTo>
                <a:lnTo>
                  <a:pt x="516861" y="417350"/>
                </a:lnTo>
                <a:lnTo>
                  <a:pt x="537380" y="374140"/>
                </a:lnTo>
                <a:lnTo>
                  <a:pt x="550266" y="327218"/>
                </a:lnTo>
                <a:lnTo>
                  <a:pt x="554736" y="27736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21193" y="3146629"/>
            <a:ext cx="568960" cy="567055"/>
          </a:xfrm>
          <a:custGeom>
            <a:avLst/>
            <a:gdLst/>
            <a:ahLst/>
            <a:cxnLst/>
            <a:rect l="l" t="t" r="r" b="b"/>
            <a:pathLst>
              <a:path w="568960" h="567054">
                <a:moveTo>
                  <a:pt x="568452" y="283132"/>
                </a:moveTo>
                <a:lnTo>
                  <a:pt x="568452" y="268654"/>
                </a:lnTo>
                <a:lnTo>
                  <a:pt x="567690" y="254176"/>
                </a:lnTo>
                <a:lnTo>
                  <a:pt x="559207" y="211820"/>
                </a:lnTo>
                <a:lnTo>
                  <a:pt x="546317" y="173313"/>
                </a:lnTo>
                <a:lnTo>
                  <a:pt x="529440" y="138656"/>
                </a:lnTo>
                <a:lnTo>
                  <a:pt x="485405" y="80891"/>
                </a:lnTo>
                <a:lnTo>
                  <a:pt x="430463" y="38527"/>
                </a:lnTo>
                <a:lnTo>
                  <a:pt x="367973" y="11564"/>
                </a:lnTo>
                <a:lnTo>
                  <a:pt x="301298" y="3"/>
                </a:lnTo>
                <a:lnTo>
                  <a:pt x="267440" y="0"/>
                </a:lnTo>
                <a:lnTo>
                  <a:pt x="233796" y="3847"/>
                </a:lnTo>
                <a:lnTo>
                  <a:pt x="168830" y="23096"/>
                </a:lnTo>
                <a:lnTo>
                  <a:pt x="109758" y="57752"/>
                </a:lnTo>
                <a:lnTo>
                  <a:pt x="59943" y="107817"/>
                </a:lnTo>
                <a:lnTo>
                  <a:pt x="22745" y="173291"/>
                </a:lnTo>
                <a:lnTo>
                  <a:pt x="9927" y="211807"/>
                </a:lnTo>
                <a:lnTo>
                  <a:pt x="1523" y="254176"/>
                </a:lnTo>
                <a:lnTo>
                  <a:pt x="0" y="268654"/>
                </a:lnTo>
                <a:lnTo>
                  <a:pt x="0" y="297610"/>
                </a:lnTo>
                <a:lnTo>
                  <a:pt x="3048" y="326566"/>
                </a:lnTo>
                <a:lnTo>
                  <a:pt x="13716" y="368233"/>
                </a:lnTo>
                <a:lnTo>
                  <a:pt x="13716" y="269416"/>
                </a:lnTo>
                <a:lnTo>
                  <a:pt x="15239" y="254938"/>
                </a:lnTo>
                <a:lnTo>
                  <a:pt x="24135" y="211944"/>
                </a:lnTo>
                <a:lnTo>
                  <a:pt x="37716" y="173195"/>
                </a:lnTo>
                <a:lnTo>
                  <a:pt x="55501" y="138679"/>
                </a:lnTo>
                <a:lnTo>
                  <a:pt x="101770" y="82289"/>
                </a:lnTo>
                <a:lnTo>
                  <a:pt x="159106" y="42669"/>
                </a:lnTo>
                <a:lnTo>
                  <a:pt x="223673" y="19713"/>
                </a:lnTo>
                <a:lnTo>
                  <a:pt x="291636" y="13317"/>
                </a:lnTo>
                <a:lnTo>
                  <a:pt x="325692" y="16295"/>
                </a:lnTo>
                <a:lnTo>
                  <a:pt x="391558" y="34540"/>
                </a:lnTo>
                <a:lnTo>
                  <a:pt x="451230" y="69079"/>
                </a:lnTo>
                <a:lnTo>
                  <a:pt x="500875" y="119809"/>
                </a:lnTo>
                <a:lnTo>
                  <a:pt x="536655" y="186623"/>
                </a:lnTo>
                <a:lnTo>
                  <a:pt x="548147" y="226028"/>
                </a:lnTo>
                <a:lnTo>
                  <a:pt x="554736" y="269416"/>
                </a:lnTo>
                <a:lnTo>
                  <a:pt x="554736" y="368777"/>
                </a:lnTo>
                <a:lnTo>
                  <a:pt x="555223" y="367459"/>
                </a:lnTo>
                <a:lnTo>
                  <a:pt x="564314" y="327085"/>
                </a:lnTo>
                <a:lnTo>
                  <a:pt x="568452" y="283132"/>
                </a:lnTo>
                <a:close/>
              </a:path>
              <a:path w="568960" h="567054">
                <a:moveTo>
                  <a:pt x="554736" y="368777"/>
                </a:moveTo>
                <a:lnTo>
                  <a:pt x="554736" y="297610"/>
                </a:lnTo>
                <a:lnTo>
                  <a:pt x="548298" y="339986"/>
                </a:lnTo>
                <a:lnTo>
                  <a:pt x="537106" y="378593"/>
                </a:lnTo>
                <a:lnTo>
                  <a:pt x="521615" y="413409"/>
                </a:lnTo>
                <a:lnTo>
                  <a:pt x="479561" y="471574"/>
                </a:lnTo>
                <a:lnTo>
                  <a:pt x="425783" y="514300"/>
                </a:lnTo>
                <a:lnTo>
                  <a:pt x="363926" y="541406"/>
                </a:lnTo>
                <a:lnTo>
                  <a:pt x="297637" y="552708"/>
                </a:lnTo>
                <a:lnTo>
                  <a:pt x="263970" y="552377"/>
                </a:lnTo>
                <a:lnTo>
                  <a:pt x="197869" y="539635"/>
                </a:lnTo>
                <a:lnTo>
                  <a:pt x="136452" y="510635"/>
                </a:lnTo>
                <a:lnTo>
                  <a:pt x="83364" y="465198"/>
                </a:lnTo>
                <a:lnTo>
                  <a:pt x="42253" y="403140"/>
                </a:lnTo>
                <a:lnTo>
                  <a:pt x="27327" y="365821"/>
                </a:lnTo>
                <a:lnTo>
                  <a:pt x="16764" y="324280"/>
                </a:lnTo>
                <a:lnTo>
                  <a:pt x="13716" y="296848"/>
                </a:lnTo>
                <a:lnTo>
                  <a:pt x="13716" y="368233"/>
                </a:lnTo>
                <a:lnTo>
                  <a:pt x="29332" y="407990"/>
                </a:lnTo>
                <a:lnTo>
                  <a:pt x="48531" y="442267"/>
                </a:lnTo>
                <a:lnTo>
                  <a:pt x="96831" y="498124"/>
                </a:lnTo>
                <a:lnTo>
                  <a:pt x="155386" y="537287"/>
                </a:lnTo>
                <a:lnTo>
                  <a:pt x="220658" y="560034"/>
                </a:lnTo>
                <a:lnTo>
                  <a:pt x="289110" y="566645"/>
                </a:lnTo>
                <a:lnTo>
                  <a:pt x="323422" y="563988"/>
                </a:lnTo>
                <a:lnTo>
                  <a:pt x="390008" y="546920"/>
                </a:lnTo>
                <a:lnTo>
                  <a:pt x="450928" y="514417"/>
                </a:lnTo>
                <a:lnTo>
                  <a:pt x="502645" y="466756"/>
                </a:lnTo>
                <a:lnTo>
                  <a:pt x="541619" y="404219"/>
                </a:lnTo>
                <a:lnTo>
                  <a:pt x="554736" y="3687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511179" y="3289808"/>
            <a:ext cx="190500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b="1" spc="20" dirty="0">
                <a:solidFill>
                  <a:srgbClr val="FFFFFF"/>
                </a:solidFill>
                <a:latin typeface="Microsoft YaHei"/>
                <a:cs typeface="Microsoft YaHei"/>
              </a:rPr>
              <a:t>A</a:t>
            </a:r>
            <a:endParaRPr sz="1700">
              <a:latin typeface="Microsoft YaHei"/>
              <a:cs typeface="Microsoft YaHe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28051" y="4077461"/>
            <a:ext cx="554990" cy="554990"/>
          </a:xfrm>
          <a:custGeom>
            <a:avLst/>
            <a:gdLst/>
            <a:ahLst/>
            <a:cxnLst/>
            <a:rect l="l" t="t" r="r" b="b"/>
            <a:pathLst>
              <a:path w="554989" h="554989">
                <a:moveTo>
                  <a:pt x="554736" y="277367"/>
                </a:moveTo>
                <a:lnTo>
                  <a:pt x="550266" y="227517"/>
                </a:lnTo>
                <a:lnTo>
                  <a:pt x="537380" y="180595"/>
                </a:lnTo>
                <a:lnTo>
                  <a:pt x="516861" y="137385"/>
                </a:lnTo>
                <a:lnTo>
                  <a:pt x="489494" y="98673"/>
                </a:lnTo>
                <a:lnTo>
                  <a:pt x="456062" y="65241"/>
                </a:lnTo>
                <a:lnTo>
                  <a:pt x="417350" y="37874"/>
                </a:lnTo>
                <a:lnTo>
                  <a:pt x="374140" y="17355"/>
                </a:lnTo>
                <a:lnTo>
                  <a:pt x="327218" y="4469"/>
                </a:lnTo>
                <a:lnTo>
                  <a:pt x="277368" y="0"/>
                </a:lnTo>
                <a:lnTo>
                  <a:pt x="227517" y="4469"/>
                </a:lnTo>
                <a:lnTo>
                  <a:pt x="180595" y="17355"/>
                </a:lnTo>
                <a:lnTo>
                  <a:pt x="137385" y="37874"/>
                </a:lnTo>
                <a:lnTo>
                  <a:pt x="98673" y="65241"/>
                </a:lnTo>
                <a:lnTo>
                  <a:pt x="65241" y="98673"/>
                </a:lnTo>
                <a:lnTo>
                  <a:pt x="37874" y="137385"/>
                </a:lnTo>
                <a:lnTo>
                  <a:pt x="17355" y="180595"/>
                </a:lnTo>
                <a:lnTo>
                  <a:pt x="4469" y="227517"/>
                </a:lnTo>
                <a:lnTo>
                  <a:pt x="0" y="277367"/>
                </a:lnTo>
                <a:lnTo>
                  <a:pt x="4469" y="327218"/>
                </a:lnTo>
                <a:lnTo>
                  <a:pt x="17355" y="374140"/>
                </a:lnTo>
                <a:lnTo>
                  <a:pt x="37874" y="417350"/>
                </a:lnTo>
                <a:lnTo>
                  <a:pt x="65241" y="456062"/>
                </a:lnTo>
                <a:lnTo>
                  <a:pt x="98673" y="489494"/>
                </a:lnTo>
                <a:lnTo>
                  <a:pt x="137385" y="516861"/>
                </a:lnTo>
                <a:lnTo>
                  <a:pt x="180595" y="537380"/>
                </a:lnTo>
                <a:lnTo>
                  <a:pt x="227517" y="550266"/>
                </a:lnTo>
                <a:lnTo>
                  <a:pt x="277368" y="554735"/>
                </a:lnTo>
                <a:lnTo>
                  <a:pt x="327218" y="550266"/>
                </a:lnTo>
                <a:lnTo>
                  <a:pt x="374140" y="537380"/>
                </a:lnTo>
                <a:lnTo>
                  <a:pt x="417350" y="516861"/>
                </a:lnTo>
                <a:lnTo>
                  <a:pt x="456062" y="489494"/>
                </a:lnTo>
                <a:lnTo>
                  <a:pt x="489494" y="456062"/>
                </a:lnTo>
                <a:lnTo>
                  <a:pt x="516861" y="417350"/>
                </a:lnTo>
                <a:lnTo>
                  <a:pt x="537380" y="374140"/>
                </a:lnTo>
                <a:lnTo>
                  <a:pt x="550266" y="327218"/>
                </a:lnTo>
                <a:lnTo>
                  <a:pt x="554736" y="27736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21193" y="4071803"/>
            <a:ext cx="568960" cy="567055"/>
          </a:xfrm>
          <a:custGeom>
            <a:avLst/>
            <a:gdLst/>
            <a:ahLst/>
            <a:cxnLst/>
            <a:rect l="l" t="t" r="r" b="b"/>
            <a:pathLst>
              <a:path w="568960" h="567054">
                <a:moveTo>
                  <a:pt x="568452" y="283026"/>
                </a:moveTo>
                <a:lnTo>
                  <a:pt x="568452" y="268548"/>
                </a:lnTo>
                <a:lnTo>
                  <a:pt x="567690" y="254070"/>
                </a:lnTo>
                <a:lnTo>
                  <a:pt x="559141" y="211762"/>
                </a:lnTo>
                <a:lnTo>
                  <a:pt x="546202" y="173294"/>
                </a:lnTo>
                <a:lnTo>
                  <a:pt x="529290" y="138666"/>
                </a:lnTo>
                <a:lnTo>
                  <a:pt x="485225" y="80937"/>
                </a:lnTo>
                <a:lnTo>
                  <a:pt x="430294" y="38581"/>
                </a:lnTo>
                <a:lnTo>
                  <a:pt x="367845" y="11606"/>
                </a:lnTo>
                <a:lnTo>
                  <a:pt x="301229" y="20"/>
                </a:lnTo>
                <a:lnTo>
                  <a:pt x="267404" y="0"/>
                </a:lnTo>
                <a:lnTo>
                  <a:pt x="233793" y="3829"/>
                </a:lnTo>
                <a:lnTo>
                  <a:pt x="168886" y="23042"/>
                </a:lnTo>
                <a:lnTo>
                  <a:pt x="109857" y="57664"/>
                </a:lnTo>
                <a:lnTo>
                  <a:pt x="60054" y="107705"/>
                </a:lnTo>
                <a:lnTo>
                  <a:pt x="22827" y="173171"/>
                </a:lnTo>
                <a:lnTo>
                  <a:pt x="9975" y="211691"/>
                </a:lnTo>
                <a:lnTo>
                  <a:pt x="1523" y="254070"/>
                </a:lnTo>
                <a:lnTo>
                  <a:pt x="0" y="268548"/>
                </a:lnTo>
                <a:lnTo>
                  <a:pt x="0" y="298266"/>
                </a:lnTo>
                <a:lnTo>
                  <a:pt x="3048" y="326460"/>
                </a:lnTo>
                <a:lnTo>
                  <a:pt x="13716" y="368148"/>
                </a:lnTo>
                <a:lnTo>
                  <a:pt x="13716" y="269310"/>
                </a:lnTo>
                <a:lnTo>
                  <a:pt x="15239" y="255594"/>
                </a:lnTo>
                <a:lnTo>
                  <a:pt x="24041" y="212523"/>
                </a:lnTo>
                <a:lnTo>
                  <a:pt x="37540" y="173698"/>
                </a:lnTo>
                <a:lnTo>
                  <a:pt x="55255" y="139107"/>
                </a:lnTo>
                <a:lnTo>
                  <a:pt x="101417" y="82576"/>
                </a:lnTo>
                <a:lnTo>
                  <a:pt x="158687" y="42826"/>
                </a:lnTo>
                <a:lnTo>
                  <a:pt x="223225" y="19756"/>
                </a:lnTo>
                <a:lnTo>
                  <a:pt x="291193" y="13264"/>
                </a:lnTo>
                <a:lnTo>
                  <a:pt x="325263" y="16202"/>
                </a:lnTo>
                <a:lnTo>
                  <a:pt x="391175" y="34384"/>
                </a:lnTo>
                <a:lnTo>
                  <a:pt x="450918" y="68888"/>
                </a:lnTo>
                <a:lnTo>
                  <a:pt x="500652" y="119612"/>
                </a:lnTo>
                <a:lnTo>
                  <a:pt x="536538" y="186453"/>
                </a:lnTo>
                <a:lnTo>
                  <a:pt x="548088" y="225886"/>
                </a:lnTo>
                <a:lnTo>
                  <a:pt x="554736" y="269310"/>
                </a:lnTo>
                <a:lnTo>
                  <a:pt x="554736" y="368741"/>
                </a:lnTo>
                <a:lnTo>
                  <a:pt x="555207" y="367466"/>
                </a:lnTo>
                <a:lnTo>
                  <a:pt x="564306" y="327040"/>
                </a:lnTo>
                <a:lnTo>
                  <a:pt x="568452" y="283026"/>
                </a:lnTo>
                <a:close/>
              </a:path>
              <a:path w="568960" h="567054">
                <a:moveTo>
                  <a:pt x="554736" y="368741"/>
                </a:moveTo>
                <a:lnTo>
                  <a:pt x="554736" y="297504"/>
                </a:lnTo>
                <a:lnTo>
                  <a:pt x="548290" y="339959"/>
                </a:lnTo>
                <a:lnTo>
                  <a:pt x="537094" y="378634"/>
                </a:lnTo>
                <a:lnTo>
                  <a:pt x="521601" y="413507"/>
                </a:lnTo>
                <a:lnTo>
                  <a:pt x="479549" y="471757"/>
                </a:lnTo>
                <a:lnTo>
                  <a:pt x="425778" y="514531"/>
                </a:lnTo>
                <a:lnTo>
                  <a:pt x="363933" y="541653"/>
                </a:lnTo>
                <a:lnTo>
                  <a:pt x="297656" y="552945"/>
                </a:lnTo>
                <a:lnTo>
                  <a:pt x="263994" y="552600"/>
                </a:lnTo>
                <a:lnTo>
                  <a:pt x="197903" y="539815"/>
                </a:lnTo>
                <a:lnTo>
                  <a:pt x="136491" y="510757"/>
                </a:lnTo>
                <a:lnTo>
                  <a:pt x="83401" y="465249"/>
                </a:lnTo>
                <a:lnTo>
                  <a:pt x="42277" y="403114"/>
                </a:lnTo>
                <a:lnTo>
                  <a:pt x="27341" y="365755"/>
                </a:lnTo>
                <a:lnTo>
                  <a:pt x="16764" y="324174"/>
                </a:lnTo>
                <a:lnTo>
                  <a:pt x="13716" y="296742"/>
                </a:lnTo>
                <a:lnTo>
                  <a:pt x="13716" y="368148"/>
                </a:lnTo>
                <a:lnTo>
                  <a:pt x="29336" y="407947"/>
                </a:lnTo>
                <a:lnTo>
                  <a:pt x="48535" y="442254"/>
                </a:lnTo>
                <a:lnTo>
                  <a:pt x="96833" y="498170"/>
                </a:lnTo>
                <a:lnTo>
                  <a:pt x="155383" y="537383"/>
                </a:lnTo>
                <a:lnTo>
                  <a:pt x="220648" y="560171"/>
                </a:lnTo>
                <a:lnTo>
                  <a:pt x="289092" y="566811"/>
                </a:lnTo>
                <a:lnTo>
                  <a:pt x="323401" y="564162"/>
                </a:lnTo>
                <a:lnTo>
                  <a:pt x="389982" y="547097"/>
                </a:lnTo>
                <a:lnTo>
                  <a:pt x="450918" y="514561"/>
                </a:lnTo>
                <a:lnTo>
                  <a:pt x="502617" y="466875"/>
                </a:lnTo>
                <a:lnTo>
                  <a:pt x="541598" y="404271"/>
                </a:lnTo>
                <a:lnTo>
                  <a:pt x="554736" y="3687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518037" y="4214876"/>
            <a:ext cx="175895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b="1" spc="15" dirty="0">
                <a:solidFill>
                  <a:srgbClr val="FFFFFF"/>
                </a:solidFill>
                <a:latin typeface="Microsoft YaHei"/>
                <a:cs typeface="Microsoft YaHei"/>
              </a:rPr>
              <a:t>B</a:t>
            </a:r>
            <a:endParaRPr sz="1700">
              <a:latin typeface="Microsoft YaHei"/>
              <a:cs typeface="Microsoft YaHe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28051" y="5002529"/>
            <a:ext cx="554990" cy="555625"/>
          </a:xfrm>
          <a:custGeom>
            <a:avLst/>
            <a:gdLst/>
            <a:ahLst/>
            <a:cxnLst/>
            <a:rect l="l" t="t" r="r" b="b"/>
            <a:pathLst>
              <a:path w="554989" h="555625">
                <a:moveTo>
                  <a:pt x="554736" y="277368"/>
                </a:moveTo>
                <a:lnTo>
                  <a:pt x="550266" y="227517"/>
                </a:lnTo>
                <a:lnTo>
                  <a:pt x="537380" y="180595"/>
                </a:lnTo>
                <a:lnTo>
                  <a:pt x="516861" y="137385"/>
                </a:lnTo>
                <a:lnTo>
                  <a:pt x="489494" y="98673"/>
                </a:lnTo>
                <a:lnTo>
                  <a:pt x="456062" y="65241"/>
                </a:lnTo>
                <a:lnTo>
                  <a:pt x="417350" y="37874"/>
                </a:lnTo>
                <a:lnTo>
                  <a:pt x="374140" y="17355"/>
                </a:lnTo>
                <a:lnTo>
                  <a:pt x="327218" y="4469"/>
                </a:lnTo>
                <a:lnTo>
                  <a:pt x="277368" y="0"/>
                </a:lnTo>
                <a:lnTo>
                  <a:pt x="227517" y="4469"/>
                </a:lnTo>
                <a:lnTo>
                  <a:pt x="180595" y="17355"/>
                </a:lnTo>
                <a:lnTo>
                  <a:pt x="137385" y="37874"/>
                </a:lnTo>
                <a:lnTo>
                  <a:pt x="98673" y="65241"/>
                </a:lnTo>
                <a:lnTo>
                  <a:pt x="65241" y="98673"/>
                </a:lnTo>
                <a:lnTo>
                  <a:pt x="37874" y="137385"/>
                </a:lnTo>
                <a:lnTo>
                  <a:pt x="17355" y="180595"/>
                </a:lnTo>
                <a:lnTo>
                  <a:pt x="4469" y="227517"/>
                </a:lnTo>
                <a:lnTo>
                  <a:pt x="0" y="277368"/>
                </a:lnTo>
                <a:lnTo>
                  <a:pt x="3630" y="322559"/>
                </a:lnTo>
                <a:lnTo>
                  <a:pt x="14142" y="365400"/>
                </a:lnTo>
                <a:lnTo>
                  <a:pt x="30963" y="405324"/>
                </a:lnTo>
                <a:lnTo>
                  <a:pt x="53522" y="441764"/>
                </a:lnTo>
                <a:lnTo>
                  <a:pt x="81248" y="474154"/>
                </a:lnTo>
                <a:lnTo>
                  <a:pt x="113568" y="501926"/>
                </a:lnTo>
                <a:lnTo>
                  <a:pt x="149912" y="524513"/>
                </a:lnTo>
                <a:lnTo>
                  <a:pt x="189707" y="541349"/>
                </a:lnTo>
                <a:lnTo>
                  <a:pt x="232383" y="551866"/>
                </a:lnTo>
                <a:lnTo>
                  <a:pt x="277368" y="555498"/>
                </a:lnTo>
                <a:lnTo>
                  <a:pt x="322352" y="551866"/>
                </a:lnTo>
                <a:lnTo>
                  <a:pt x="365028" y="541349"/>
                </a:lnTo>
                <a:lnTo>
                  <a:pt x="404823" y="524513"/>
                </a:lnTo>
                <a:lnTo>
                  <a:pt x="441167" y="501926"/>
                </a:lnTo>
                <a:lnTo>
                  <a:pt x="473487" y="474154"/>
                </a:lnTo>
                <a:lnTo>
                  <a:pt x="501213" y="441764"/>
                </a:lnTo>
                <a:lnTo>
                  <a:pt x="523772" y="405324"/>
                </a:lnTo>
                <a:lnTo>
                  <a:pt x="540593" y="365400"/>
                </a:lnTo>
                <a:lnTo>
                  <a:pt x="551105" y="322559"/>
                </a:lnTo>
                <a:lnTo>
                  <a:pt x="554736" y="277368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14335" y="4990340"/>
            <a:ext cx="582295" cy="581025"/>
          </a:xfrm>
          <a:custGeom>
            <a:avLst/>
            <a:gdLst/>
            <a:ahLst/>
            <a:cxnLst/>
            <a:rect l="l" t="t" r="r" b="b"/>
            <a:pathLst>
              <a:path w="582294" h="581025">
                <a:moveTo>
                  <a:pt x="582168" y="304797"/>
                </a:moveTo>
                <a:lnTo>
                  <a:pt x="582168" y="274317"/>
                </a:lnTo>
                <a:lnTo>
                  <a:pt x="580644" y="259839"/>
                </a:lnTo>
                <a:lnTo>
                  <a:pt x="572155" y="216450"/>
                </a:lnTo>
                <a:lnTo>
                  <a:pt x="559111" y="177018"/>
                </a:lnTo>
                <a:lnTo>
                  <a:pt x="541947" y="141544"/>
                </a:lnTo>
                <a:lnTo>
                  <a:pt x="496989" y="82458"/>
                </a:lnTo>
                <a:lnTo>
                  <a:pt x="440755" y="39180"/>
                </a:lnTo>
                <a:lnTo>
                  <a:pt x="376715" y="11698"/>
                </a:lnTo>
                <a:lnTo>
                  <a:pt x="308342" y="0"/>
                </a:lnTo>
                <a:lnTo>
                  <a:pt x="273616" y="66"/>
                </a:lnTo>
                <a:lnTo>
                  <a:pt x="205252" y="12021"/>
                </a:lnTo>
                <a:lnTo>
                  <a:pt x="141235" y="39730"/>
                </a:lnTo>
                <a:lnTo>
                  <a:pt x="85035" y="83181"/>
                </a:lnTo>
                <a:lnTo>
                  <a:pt x="40125" y="142362"/>
                </a:lnTo>
                <a:lnTo>
                  <a:pt x="22989" y="177848"/>
                </a:lnTo>
                <a:lnTo>
                  <a:pt x="9977" y="217261"/>
                </a:lnTo>
                <a:lnTo>
                  <a:pt x="1523" y="260601"/>
                </a:lnTo>
                <a:lnTo>
                  <a:pt x="0" y="275079"/>
                </a:lnTo>
                <a:lnTo>
                  <a:pt x="0" y="305559"/>
                </a:lnTo>
                <a:lnTo>
                  <a:pt x="3048" y="334515"/>
                </a:lnTo>
                <a:lnTo>
                  <a:pt x="6096" y="348993"/>
                </a:lnTo>
                <a:lnTo>
                  <a:pt x="19169" y="394194"/>
                </a:lnTo>
                <a:lnTo>
                  <a:pt x="27432" y="411590"/>
                </a:lnTo>
                <a:lnTo>
                  <a:pt x="27432" y="275841"/>
                </a:lnTo>
                <a:lnTo>
                  <a:pt x="28956" y="262887"/>
                </a:lnTo>
                <a:lnTo>
                  <a:pt x="37472" y="220923"/>
                </a:lnTo>
                <a:lnTo>
                  <a:pt x="50590" y="183101"/>
                </a:lnTo>
                <a:lnTo>
                  <a:pt x="88753" y="119834"/>
                </a:lnTo>
                <a:lnTo>
                  <a:pt x="139679" y="72981"/>
                </a:lnTo>
                <a:lnTo>
                  <a:pt x="199603" y="42439"/>
                </a:lnTo>
                <a:lnTo>
                  <a:pt x="264759" y="28104"/>
                </a:lnTo>
                <a:lnTo>
                  <a:pt x="298122" y="26981"/>
                </a:lnTo>
                <a:lnTo>
                  <a:pt x="331382" y="29871"/>
                </a:lnTo>
                <a:lnTo>
                  <a:pt x="395709" y="47637"/>
                </a:lnTo>
                <a:lnTo>
                  <a:pt x="453972" y="81297"/>
                </a:lnTo>
                <a:lnTo>
                  <a:pt x="502408" y="130748"/>
                </a:lnTo>
                <a:lnTo>
                  <a:pt x="537251" y="195884"/>
                </a:lnTo>
                <a:lnTo>
                  <a:pt x="548398" y="234302"/>
                </a:lnTo>
                <a:lnTo>
                  <a:pt x="554736" y="276603"/>
                </a:lnTo>
                <a:lnTo>
                  <a:pt x="554736" y="412125"/>
                </a:lnTo>
                <a:lnTo>
                  <a:pt x="559973" y="402141"/>
                </a:lnTo>
                <a:lnTo>
                  <a:pt x="575260" y="354852"/>
                </a:lnTo>
                <a:lnTo>
                  <a:pt x="582168" y="304797"/>
                </a:lnTo>
                <a:close/>
              </a:path>
              <a:path w="582294" h="581025">
                <a:moveTo>
                  <a:pt x="554736" y="412125"/>
                </a:moveTo>
                <a:lnTo>
                  <a:pt x="554736" y="304035"/>
                </a:lnTo>
                <a:lnTo>
                  <a:pt x="547998" y="347266"/>
                </a:lnTo>
                <a:lnTo>
                  <a:pt x="536212" y="386454"/>
                </a:lnTo>
                <a:lnTo>
                  <a:pt x="519887" y="421574"/>
                </a:lnTo>
                <a:lnTo>
                  <a:pt x="475658" y="479512"/>
                </a:lnTo>
                <a:lnTo>
                  <a:pt x="419385" y="520880"/>
                </a:lnTo>
                <a:lnTo>
                  <a:pt x="355142" y="545483"/>
                </a:lnTo>
                <a:lnTo>
                  <a:pt x="287003" y="553122"/>
                </a:lnTo>
                <a:lnTo>
                  <a:pt x="252747" y="550519"/>
                </a:lnTo>
                <a:lnTo>
                  <a:pt x="186404" y="532342"/>
                </a:lnTo>
                <a:lnTo>
                  <a:pt x="126352" y="496706"/>
                </a:lnTo>
                <a:lnTo>
                  <a:pt x="76665" y="443416"/>
                </a:lnTo>
                <a:lnTo>
                  <a:pt x="56981" y="410088"/>
                </a:lnTo>
                <a:lnTo>
                  <a:pt x="41416" y="372272"/>
                </a:lnTo>
                <a:lnTo>
                  <a:pt x="30480" y="329943"/>
                </a:lnTo>
                <a:lnTo>
                  <a:pt x="27432" y="303273"/>
                </a:lnTo>
                <a:lnTo>
                  <a:pt x="27432" y="411590"/>
                </a:lnTo>
                <a:lnTo>
                  <a:pt x="64699" y="473287"/>
                </a:lnTo>
                <a:lnTo>
                  <a:pt x="95766" y="506082"/>
                </a:lnTo>
                <a:lnTo>
                  <a:pt x="131441" y="533647"/>
                </a:lnTo>
                <a:lnTo>
                  <a:pt x="171029" y="555433"/>
                </a:lnTo>
                <a:lnTo>
                  <a:pt x="213835" y="570893"/>
                </a:lnTo>
                <a:lnTo>
                  <a:pt x="259165" y="579478"/>
                </a:lnTo>
                <a:lnTo>
                  <a:pt x="306324" y="580641"/>
                </a:lnTo>
                <a:lnTo>
                  <a:pt x="321564" y="579879"/>
                </a:lnTo>
                <a:lnTo>
                  <a:pt x="385196" y="565722"/>
                </a:lnTo>
                <a:lnTo>
                  <a:pt x="430659" y="545707"/>
                </a:lnTo>
                <a:lnTo>
                  <a:pt x="471650" y="518446"/>
                </a:lnTo>
                <a:lnTo>
                  <a:pt x="507387" y="484834"/>
                </a:lnTo>
                <a:lnTo>
                  <a:pt x="537088" y="445767"/>
                </a:lnTo>
                <a:lnTo>
                  <a:pt x="554736" y="4121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519561" y="5139944"/>
            <a:ext cx="173355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b="1" spc="15" dirty="0">
                <a:solidFill>
                  <a:srgbClr val="FFFFFF"/>
                </a:solidFill>
                <a:latin typeface="Microsoft YaHei"/>
                <a:cs typeface="Microsoft YaHei"/>
              </a:rPr>
              <a:t>C</a:t>
            </a:r>
            <a:endParaRPr sz="1700">
              <a:latin typeface="Microsoft YaHei"/>
              <a:cs typeface="Microsoft YaHe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328051" y="5927597"/>
            <a:ext cx="554990" cy="555625"/>
          </a:xfrm>
          <a:custGeom>
            <a:avLst/>
            <a:gdLst/>
            <a:ahLst/>
            <a:cxnLst/>
            <a:rect l="l" t="t" r="r" b="b"/>
            <a:pathLst>
              <a:path w="554989" h="555625">
                <a:moveTo>
                  <a:pt x="554736" y="278129"/>
                </a:moveTo>
                <a:lnTo>
                  <a:pt x="550266" y="228252"/>
                </a:lnTo>
                <a:lnTo>
                  <a:pt x="537380" y="181260"/>
                </a:lnTo>
                <a:lnTo>
                  <a:pt x="516861" y="137950"/>
                </a:lnTo>
                <a:lnTo>
                  <a:pt x="489494" y="99117"/>
                </a:lnTo>
                <a:lnTo>
                  <a:pt x="456062" y="65559"/>
                </a:lnTo>
                <a:lnTo>
                  <a:pt x="417350" y="38071"/>
                </a:lnTo>
                <a:lnTo>
                  <a:pt x="374140" y="17451"/>
                </a:lnTo>
                <a:lnTo>
                  <a:pt x="327218" y="4495"/>
                </a:lnTo>
                <a:lnTo>
                  <a:pt x="277368" y="0"/>
                </a:lnTo>
                <a:lnTo>
                  <a:pt x="227517" y="4495"/>
                </a:lnTo>
                <a:lnTo>
                  <a:pt x="180595" y="17451"/>
                </a:lnTo>
                <a:lnTo>
                  <a:pt x="137385" y="38071"/>
                </a:lnTo>
                <a:lnTo>
                  <a:pt x="98673" y="65559"/>
                </a:lnTo>
                <a:lnTo>
                  <a:pt x="65241" y="99117"/>
                </a:lnTo>
                <a:lnTo>
                  <a:pt x="37874" y="137950"/>
                </a:lnTo>
                <a:lnTo>
                  <a:pt x="17355" y="181260"/>
                </a:lnTo>
                <a:lnTo>
                  <a:pt x="4469" y="228252"/>
                </a:lnTo>
                <a:lnTo>
                  <a:pt x="0" y="278129"/>
                </a:lnTo>
                <a:lnTo>
                  <a:pt x="4469" y="327980"/>
                </a:lnTo>
                <a:lnTo>
                  <a:pt x="17355" y="374902"/>
                </a:lnTo>
                <a:lnTo>
                  <a:pt x="37874" y="418112"/>
                </a:lnTo>
                <a:lnTo>
                  <a:pt x="65241" y="456824"/>
                </a:lnTo>
                <a:lnTo>
                  <a:pt x="98673" y="490256"/>
                </a:lnTo>
                <a:lnTo>
                  <a:pt x="137385" y="517623"/>
                </a:lnTo>
                <a:lnTo>
                  <a:pt x="180595" y="538142"/>
                </a:lnTo>
                <a:lnTo>
                  <a:pt x="227517" y="551028"/>
                </a:lnTo>
                <a:lnTo>
                  <a:pt x="277368" y="555497"/>
                </a:lnTo>
                <a:lnTo>
                  <a:pt x="327218" y="551028"/>
                </a:lnTo>
                <a:lnTo>
                  <a:pt x="374140" y="538142"/>
                </a:lnTo>
                <a:lnTo>
                  <a:pt x="417350" y="517623"/>
                </a:lnTo>
                <a:lnTo>
                  <a:pt x="456062" y="490256"/>
                </a:lnTo>
                <a:lnTo>
                  <a:pt x="489494" y="456824"/>
                </a:lnTo>
                <a:lnTo>
                  <a:pt x="516861" y="418112"/>
                </a:lnTo>
                <a:lnTo>
                  <a:pt x="537380" y="374902"/>
                </a:lnTo>
                <a:lnTo>
                  <a:pt x="550266" y="327980"/>
                </a:lnTo>
                <a:lnTo>
                  <a:pt x="554736" y="278129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21193" y="5922176"/>
            <a:ext cx="568960" cy="567055"/>
          </a:xfrm>
          <a:custGeom>
            <a:avLst/>
            <a:gdLst/>
            <a:ahLst/>
            <a:cxnLst/>
            <a:rect l="l" t="t" r="r" b="b"/>
            <a:pathLst>
              <a:path w="568960" h="567054">
                <a:moveTo>
                  <a:pt x="568452" y="282789"/>
                </a:moveTo>
                <a:lnTo>
                  <a:pt x="568452" y="268311"/>
                </a:lnTo>
                <a:lnTo>
                  <a:pt x="567690" y="253833"/>
                </a:lnTo>
                <a:lnTo>
                  <a:pt x="559006" y="211499"/>
                </a:lnTo>
                <a:lnTo>
                  <a:pt x="545957" y="173016"/>
                </a:lnTo>
                <a:lnTo>
                  <a:pt x="528960" y="138385"/>
                </a:lnTo>
                <a:lnTo>
                  <a:pt x="484788" y="80679"/>
                </a:lnTo>
                <a:lnTo>
                  <a:pt x="429823" y="38379"/>
                </a:lnTo>
                <a:lnTo>
                  <a:pt x="367398" y="11486"/>
                </a:lnTo>
                <a:lnTo>
                  <a:pt x="300846" y="0"/>
                </a:lnTo>
                <a:lnTo>
                  <a:pt x="267064" y="33"/>
                </a:lnTo>
                <a:lnTo>
                  <a:pt x="200572" y="11656"/>
                </a:lnTo>
                <a:lnTo>
                  <a:pt x="138285" y="38684"/>
                </a:lnTo>
                <a:lnTo>
                  <a:pt x="83537" y="81117"/>
                </a:lnTo>
                <a:lnTo>
                  <a:pt x="39661" y="138955"/>
                </a:lnTo>
                <a:lnTo>
                  <a:pt x="22842" y="173651"/>
                </a:lnTo>
                <a:lnTo>
                  <a:pt x="9990" y="212197"/>
                </a:lnTo>
                <a:lnTo>
                  <a:pt x="1523" y="254595"/>
                </a:lnTo>
                <a:lnTo>
                  <a:pt x="0" y="269073"/>
                </a:lnTo>
                <a:lnTo>
                  <a:pt x="0" y="298029"/>
                </a:lnTo>
                <a:lnTo>
                  <a:pt x="3048" y="326985"/>
                </a:lnTo>
                <a:lnTo>
                  <a:pt x="13716" y="368418"/>
                </a:lnTo>
                <a:lnTo>
                  <a:pt x="13716" y="269073"/>
                </a:lnTo>
                <a:lnTo>
                  <a:pt x="15239" y="255357"/>
                </a:lnTo>
                <a:lnTo>
                  <a:pt x="24064" y="212325"/>
                </a:lnTo>
                <a:lnTo>
                  <a:pt x="37591" y="173542"/>
                </a:lnTo>
                <a:lnTo>
                  <a:pt x="55340" y="138993"/>
                </a:lnTo>
                <a:lnTo>
                  <a:pt x="101579" y="82549"/>
                </a:lnTo>
                <a:lnTo>
                  <a:pt x="158930" y="42888"/>
                </a:lnTo>
                <a:lnTo>
                  <a:pt x="223545" y="19906"/>
                </a:lnTo>
                <a:lnTo>
                  <a:pt x="291574" y="13499"/>
                </a:lnTo>
                <a:lnTo>
                  <a:pt x="325666" y="16477"/>
                </a:lnTo>
                <a:lnTo>
                  <a:pt x="391598" y="34734"/>
                </a:lnTo>
                <a:lnTo>
                  <a:pt x="451320" y="69303"/>
                </a:lnTo>
                <a:lnTo>
                  <a:pt x="500984" y="120080"/>
                </a:lnTo>
                <a:lnTo>
                  <a:pt x="536739" y="186959"/>
                </a:lnTo>
                <a:lnTo>
                  <a:pt x="548197" y="226404"/>
                </a:lnTo>
                <a:lnTo>
                  <a:pt x="554736" y="269835"/>
                </a:lnTo>
                <a:lnTo>
                  <a:pt x="554736" y="368965"/>
                </a:lnTo>
                <a:lnTo>
                  <a:pt x="555365" y="367254"/>
                </a:lnTo>
                <a:lnTo>
                  <a:pt x="564390" y="326815"/>
                </a:lnTo>
                <a:lnTo>
                  <a:pt x="568452" y="282789"/>
                </a:lnTo>
                <a:close/>
              </a:path>
              <a:path w="568960" h="567054">
                <a:moveTo>
                  <a:pt x="554736" y="368965"/>
                </a:moveTo>
                <a:lnTo>
                  <a:pt x="554736" y="297267"/>
                </a:lnTo>
                <a:lnTo>
                  <a:pt x="548370" y="339727"/>
                </a:lnTo>
                <a:lnTo>
                  <a:pt x="537244" y="378414"/>
                </a:lnTo>
                <a:lnTo>
                  <a:pt x="521811" y="413305"/>
                </a:lnTo>
                <a:lnTo>
                  <a:pt x="479853" y="471610"/>
                </a:lnTo>
                <a:lnTo>
                  <a:pt x="426141" y="514459"/>
                </a:lnTo>
                <a:lnTo>
                  <a:pt x="364324" y="541669"/>
                </a:lnTo>
                <a:lnTo>
                  <a:pt x="298046" y="553057"/>
                </a:lnTo>
                <a:lnTo>
                  <a:pt x="264375" y="552760"/>
                </a:lnTo>
                <a:lnTo>
                  <a:pt x="198246" y="540072"/>
                </a:lnTo>
                <a:lnTo>
                  <a:pt x="136773" y="511105"/>
                </a:lnTo>
                <a:lnTo>
                  <a:pt x="83604" y="465676"/>
                </a:lnTo>
                <a:lnTo>
                  <a:pt x="42386" y="403602"/>
                </a:lnTo>
                <a:lnTo>
                  <a:pt x="27397" y="366266"/>
                </a:lnTo>
                <a:lnTo>
                  <a:pt x="16764" y="324699"/>
                </a:lnTo>
                <a:lnTo>
                  <a:pt x="13716" y="297267"/>
                </a:lnTo>
                <a:lnTo>
                  <a:pt x="13716" y="368418"/>
                </a:lnTo>
                <a:lnTo>
                  <a:pt x="29441" y="408367"/>
                </a:lnTo>
                <a:lnTo>
                  <a:pt x="48689" y="442624"/>
                </a:lnTo>
                <a:lnTo>
                  <a:pt x="97076" y="498444"/>
                </a:lnTo>
                <a:lnTo>
                  <a:pt x="155700" y="537570"/>
                </a:lnTo>
                <a:lnTo>
                  <a:pt x="221022" y="560277"/>
                </a:lnTo>
                <a:lnTo>
                  <a:pt x="289501" y="566844"/>
                </a:lnTo>
                <a:lnTo>
                  <a:pt x="323819" y="564161"/>
                </a:lnTo>
                <a:lnTo>
                  <a:pt x="390397" y="547036"/>
                </a:lnTo>
                <a:lnTo>
                  <a:pt x="451320" y="514432"/>
                </a:lnTo>
                <a:lnTo>
                  <a:pt x="502937" y="466715"/>
                </a:lnTo>
                <a:lnTo>
                  <a:pt x="541820" y="404074"/>
                </a:lnTo>
                <a:lnTo>
                  <a:pt x="554736" y="3689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506608" y="6065773"/>
            <a:ext cx="199390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b="1" spc="20" dirty="0">
                <a:solidFill>
                  <a:srgbClr val="FFFFFF"/>
                </a:solidFill>
                <a:latin typeface="Microsoft YaHei"/>
                <a:cs typeface="Microsoft YaHei"/>
              </a:rPr>
              <a:t>D</a:t>
            </a:r>
            <a:endParaRPr sz="1700">
              <a:latin typeface="Microsoft YaHei"/>
              <a:cs typeface="Microsoft YaHe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403477" y="6784847"/>
            <a:ext cx="1666239" cy="443865"/>
          </a:xfrm>
          <a:custGeom>
            <a:avLst/>
            <a:gdLst/>
            <a:ahLst/>
            <a:cxnLst/>
            <a:rect l="l" t="t" r="r" b="b"/>
            <a:pathLst>
              <a:path w="1666240" h="443865">
                <a:moveTo>
                  <a:pt x="1665732" y="369570"/>
                </a:moveTo>
                <a:lnTo>
                  <a:pt x="1665732" y="73914"/>
                </a:lnTo>
                <a:lnTo>
                  <a:pt x="1659969" y="45005"/>
                </a:lnTo>
                <a:lnTo>
                  <a:pt x="1644205" y="21526"/>
                </a:lnTo>
                <a:lnTo>
                  <a:pt x="1620726" y="5762"/>
                </a:lnTo>
                <a:lnTo>
                  <a:pt x="1591818" y="0"/>
                </a:lnTo>
                <a:lnTo>
                  <a:pt x="73914" y="0"/>
                </a:lnTo>
                <a:lnTo>
                  <a:pt x="45327" y="5762"/>
                </a:lnTo>
                <a:lnTo>
                  <a:pt x="21812" y="21526"/>
                </a:lnTo>
                <a:lnTo>
                  <a:pt x="5869" y="45005"/>
                </a:lnTo>
                <a:lnTo>
                  <a:pt x="0" y="73914"/>
                </a:lnTo>
                <a:lnTo>
                  <a:pt x="0" y="369570"/>
                </a:lnTo>
                <a:lnTo>
                  <a:pt x="5869" y="398478"/>
                </a:lnTo>
                <a:lnTo>
                  <a:pt x="21812" y="421957"/>
                </a:lnTo>
                <a:lnTo>
                  <a:pt x="45327" y="437721"/>
                </a:lnTo>
                <a:lnTo>
                  <a:pt x="73914" y="443484"/>
                </a:lnTo>
                <a:lnTo>
                  <a:pt x="1591818" y="443484"/>
                </a:lnTo>
                <a:lnTo>
                  <a:pt x="1620726" y="437721"/>
                </a:lnTo>
                <a:lnTo>
                  <a:pt x="1644205" y="421957"/>
                </a:lnTo>
                <a:lnTo>
                  <a:pt x="1659969" y="398478"/>
                </a:lnTo>
                <a:lnTo>
                  <a:pt x="1665732" y="36957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382903" y="6764273"/>
            <a:ext cx="1706880" cy="485140"/>
          </a:xfrm>
          <a:custGeom>
            <a:avLst/>
            <a:gdLst/>
            <a:ahLst/>
            <a:cxnLst/>
            <a:rect l="l" t="t" r="r" b="b"/>
            <a:pathLst>
              <a:path w="1706879" h="485140">
                <a:moveTo>
                  <a:pt x="1706880" y="398526"/>
                </a:moveTo>
                <a:lnTo>
                  <a:pt x="1706880" y="92964"/>
                </a:lnTo>
                <a:lnTo>
                  <a:pt x="1706118" y="83820"/>
                </a:lnTo>
                <a:lnTo>
                  <a:pt x="1693788" y="46270"/>
                </a:lnTo>
                <a:lnTo>
                  <a:pt x="1650288" y="7674"/>
                </a:lnTo>
                <a:lnTo>
                  <a:pt x="1620774" y="0"/>
                </a:lnTo>
                <a:lnTo>
                  <a:pt x="93725" y="0"/>
                </a:lnTo>
                <a:lnTo>
                  <a:pt x="38038" y="18807"/>
                </a:lnTo>
                <a:lnTo>
                  <a:pt x="4571" y="67056"/>
                </a:lnTo>
                <a:lnTo>
                  <a:pt x="0" y="94488"/>
                </a:lnTo>
                <a:lnTo>
                  <a:pt x="762" y="400812"/>
                </a:lnTo>
                <a:lnTo>
                  <a:pt x="13407" y="438417"/>
                </a:lnTo>
                <a:lnTo>
                  <a:pt x="41148" y="468206"/>
                </a:lnTo>
                <a:lnTo>
                  <a:pt x="41148" y="94488"/>
                </a:lnTo>
                <a:lnTo>
                  <a:pt x="41910" y="87630"/>
                </a:lnTo>
                <a:lnTo>
                  <a:pt x="42672" y="82296"/>
                </a:lnTo>
                <a:lnTo>
                  <a:pt x="44196" y="77724"/>
                </a:lnTo>
                <a:lnTo>
                  <a:pt x="45720" y="72390"/>
                </a:lnTo>
                <a:lnTo>
                  <a:pt x="75495" y="44753"/>
                </a:lnTo>
                <a:lnTo>
                  <a:pt x="1619250" y="41148"/>
                </a:lnTo>
                <a:lnTo>
                  <a:pt x="1623822" y="41910"/>
                </a:lnTo>
                <a:lnTo>
                  <a:pt x="1640253" y="48775"/>
                </a:lnTo>
                <a:lnTo>
                  <a:pt x="1652682" y="59007"/>
                </a:lnTo>
                <a:lnTo>
                  <a:pt x="1661158" y="72692"/>
                </a:lnTo>
                <a:lnTo>
                  <a:pt x="1665732" y="89916"/>
                </a:lnTo>
                <a:lnTo>
                  <a:pt x="1665732" y="467281"/>
                </a:lnTo>
                <a:lnTo>
                  <a:pt x="1683229" y="452766"/>
                </a:lnTo>
                <a:lnTo>
                  <a:pt x="1699390" y="427515"/>
                </a:lnTo>
                <a:lnTo>
                  <a:pt x="1706880" y="398526"/>
                </a:lnTo>
                <a:close/>
              </a:path>
              <a:path w="1706879" h="485140">
                <a:moveTo>
                  <a:pt x="1665732" y="467281"/>
                </a:moveTo>
                <a:lnTo>
                  <a:pt x="1665732" y="397002"/>
                </a:lnTo>
                <a:lnTo>
                  <a:pt x="1664208" y="401574"/>
                </a:lnTo>
                <a:lnTo>
                  <a:pt x="1658524" y="417443"/>
                </a:lnTo>
                <a:lnTo>
                  <a:pt x="1647715" y="430277"/>
                </a:lnTo>
                <a:lnTo>
                  <a:pt x="1633341" y="439237"/>
                </a:lnTo>
                <a:lnTo>
                  <a:pt x="1616964" y="443484"/>
                </a:lnTo>
                <a:lnTo>
                  <a:pt x="95250" y="443484"/>
                </a:lnTo>
                <a:lnTo>
                  <a:pt x="78306" y="441045"/>
                </a:lnTo>
                <a:lnTo>
                  <a:pt x="63169" y="433044"/>
                </a:lnTo>
                <a:lnTo>
                  <a:pt x="51119" y="420738"/>
                </a:lnTo>
                <a:lnTo>
                  <a:pt x="43434" y="405384"/>
                </a:lnTo>
                <a:lnTo>
                  <a:pt x="41148" y="389382"/>
                </a:lnTo>
                <a:lnTo>
                  <a:pt x="41148" y="468206"/>
                </a:lnTo>
                <a:lnTo>
                  <a:pt x="84446" y="484399"/>
                </a:lnTo>
                <a:lnTo>
                  <a:pt x="1613154" y="484632"/>
                </a:lnTo>
                <a:lnTo>
                  <a:pt x="1623060" y="483870"/>
                </a:lnTo>
                <a:lnTo>
                  <a:pt x="1632204" y="482346"/>
                </a:lnTo>
                <a:lnTo>
                  <a:pt x="1660224" y="471851"/>
                </a:lnTo>
                <a:lnTo>
                  <a:pt x="1665732" y="4672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7143" y="76200"/>
            <a:ext cx="10486390" cy="685800"/>
          </a:xfrm>
          <a:custGeom>
            <a:avLst/>
            <a:gdLst/>
            <a:ahLst/>
            <a:cxnLst/>
            <a:rect l="l" t="t" r="r" b="b"/>
            <a:pathLst>
              <a:path w="10486390" h="685800">
                <a:moveTo>
                  <a:pt x="0" y="685800"/>
                </a:moveTo>
                <a:lnTo>
                  <a:pt x="10486009" y="685800"/>
                </a:lnTo>
                <a:lnTo>
                  <a:pt x="10486009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F6F7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03" y="76200"/>
            <a:ext cx="205740" cy="685800"/>
          </a:xfrm>
          <a:custGeom>
            <a:avLst/>
            <a:gdLst/>
            <a:ahLst/>
            <a:cxnLst/>
            <a:rect l="l" t="t" r="r" b="b"/>
            <a:pathLst>
              <a:path w="205740" h="685800">
                <a:moveTo>
                  <a:pt x="0" y="0"/>
                </a:moveTo>
                <a:lnTo>
                  <a:pt x="0" y="685800"/>
                </a:lnTo>
                <a:lnTo>
                  <a:pt x="205740" y="685800"/>
                </a:lnTo>
                <a:lnTo>
                  <a:pt x="205740" y="0"/>
                </a:lnTo>
                <a:lnTo>
                  <a:pt x="0" y="0"/>
                </a:lnTo>
                <a:close/>
              </a:path>
            </a:pathLst>
          </a:custGeom>
          <a:solidFill>
            <a:srgbClr val="639E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74783" y="199136"/>
            <a:ext cx="108267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800" b="1" spc="5" dirty="0">
                <a:latin typeface="Microsoft YaHei"/>
                <a:cs typeface="Microsoft YaHei"/>
              </a:rPr>
              <a:t>单选题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747907" y="296672"/>
            <a:ext cx="456565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2150" b="1" spc="5" dirty="0">
                <a:solidFill>
                  <a:srgbClr val="7F7F7F"/>
                </a:solidFill>
                <a:latin typeface="Microsoft YaHei"/>
                <a:cs typeface="Microsoft YaHei"/>
              </a:rPr>
              <a:t>1分</a:t>
            </a:r>
            <a:endParaRPr sz="2150">
              <a:latin typeface="Microsoft YaHei"/>
              <a:cs typeface="Microsoft YaHe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015869" y="137922"/>
            <a:ext cx="1543050" cy="5577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004943" y="6853884"/>
            <a:ext cx="464820" cy="31559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700" b="1" spc="25" dirty="0">
                <a:solidFill>
                  <a:srgbClr val="FFFFFF"/>
                </a:solidFill>
                <a:latin typeface="Microsoft YaHei"/>
                <a:cs typeface="Microsoft YaHei"/>
              </a:rPr>
              <a:t>提交</a:t>
            </a:r>
            <a:endParaRPr sz="1700">
              <a:latin typeface="Microsoft YaHei"/>
              <a:cs typeface="Microsoft YaHe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65</a:t>
            </a:fld>
            <a:endParaRPr spc="5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911219" y="82962"/>
            <a:ext cx="2700655" cy="384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25"/>
              </a:lnSpc>
              <a:tabLst>
                <a:tab pos="1157605" algn="l"/>
              </a:tabLst>
            </a:pPr>
            <a:r>
              <a:rPr sz="3000" b="1" spc="-60" dirty="0">
                <a:solidFill>
                  <a:srgbClr val="6500CC"/>
                </a:solidFill>
                <a:latin typeface="Microsoft JhengHei"/>
                <a:cs typeface="Microsoft JhengHei"/>
              </a:rPr>
              <a:t>第3</a:t>
            </a:r>
            <a:r>
              <a:rPr sz="3000" b="1" spc="-90" dirty="0">
                <a:solidFill>
                  <a:srgbClr val="6500CC"/>
                </a:solidFill>
                <a:latin typeface="Microsoft JhengHei"/>
                <a:cs typeface="Microsoft JhengHei"/>
              </a:rPr>
              <a:t>章</a:t>
            </a:r>
            <a:r>
              <a:rPr sz="3000" b="1" dirty="0">
                <a:solidFill>
                  <a:srgbClr val="6500CC"/>
                </a:solidFill>
                <a:latin typeface="Microsoft JhengHei"/>
                <a:cs typeface="Microsoft JhengHei"/>
              </a:rPr>
              <a:t>	</a:t>
            </a:r>
            <a:r>
              <a:rPr sz="3000" b="1" spc="30" dirty="0">
                <a:solidFill>
                  <a:srgbClr val="6500CC"/>
                </a:solidFill>
                <a:latin typeface="Microsoft JhengHei"/>
                <a:cs typeface="Microsoft JhengHei"/>
              </a:rPr>
              <a:t>栈和队列</a:t>
            </a:r>
            <a:endParaRPr sz="3000">
              <a:latin typeface="Microsoft JhengHei"/>
              <a:cs typeface="Microsoft Jheng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57611" y="1058228"/>
            <a:ext cx="8595995" cy="1130300"/>
          </a:xfrm>
          <a:prstGeom prst="rect">
            <a:avLst/>
          </a:prstGeom>
        </p:spPr>
        <p:txBody>
          <a:bodyPr vert="horz" wrap="square" lIns="0" tIns="1689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sz="2600" b="1" spc="-15" dirty="0">
                <a:solidFill>
                  <a:srgbClr val="0000FF"/>
                </a:solidFill>
                <a:latin typeface="SimSun"/>
                <a:cs typeface="SimSun"/>
              </a:rPr>
              <a:t>在具有</a:t>
            </a:r>
            <a:r>
              <a:rPr sz="2600" b="1" spc="-15" dirty="0">
                <a:solidFill>
                  <a:srgbClr val="0000FF"/>
                </a:solidFill>
                <a:latin typeface="Constantia"/>
                <a:cs typeface="Constantia"/>
              </a:rPr>
              <a:t>n</a:t>
            </a:r>
            <a:r>
              <a:rPr sz="2600" b="1" spc="-10" dirty="0">
                <a:solidFill>
                  <a:srgbClr val="0000FF"/>
                </a:solidFill>
                <a:latin typeface="SimSun"/>
                <a:cs typeface="SimSun"/>
              </a:rPr>
              <a:t>个单元的顺序存储的循环队列中，假</a:t>
            </a:r>
            <a:r>
              <a:rPr sz="2600" b="1" spc="-15" dirty="0">
                <a:solidFill>
                  <a:srgbClr val="0000FF"/>
                </a:solidFill>
                <a:latin typeface="SimSun"/>
                <a:cs typeface="SimSun"/>
              </a:rPr>
              <a:t>定</a:t>
            </a:r>
            <a:r>
              <a:rPr sz="2600" b="1" spc="-15" dirty="0">
                <a:solidFill>
                  <a:srgbClr val="0000FF"/>
                </a:solidFill>
                <a:latin typeface="Constantia"/>
                <a:cs typeface="Constantia"/>
              </a:rPr>
              <a:t>front</a:t>
            </a:r>
            <a:r>
              <a:rPr sz="2600" b="1" spc="-20" dirty="0">
                <a:solidFill>
                  <a:srgbClr val="0000FF"/>
                </a:solidFill>
                <a:latin typeface="SimSun"/>
                <a:cs typeface="SimSun"/>
              </a:rPr>
              <a:t>和</a:t>
            </a:r>
            <a:endParaRPr sz="26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2600" b="1" spc="-20" dirty="0">
                <a:solidFill>
                  <a:srgbClr val="0000FF"/>
                </a:solidFill>
                <a:latin typeface="Constantia"/>
                <a:cs typeface="Constantia"/>
              </a:rPr>
              <a:t>rear</a:t>
            </a:r>
            <a:r>
              <a:rPr sz="2600" b="1" spc="-10" dirty="0">
                <a:solidFill>
                  <a:srgbClr val="0000FF"/>
                </a:solidFill>
                <a:latin typeface="SimSun"/>
                <a:cs typeface="SimSun"/>
              </a:rPr>
              <a:t>分别为队首指针和队尾指针，则计算队列长度的是</a:t>
            </a:r>
            <a:r>
              <a:rPr sz="2600" b="1" spc="-5" dirty="0">
                <a:solidFill>
                  <a:srgbClr val="0000FF"/>
                </a:solidFill>
                <a:latin typeface="Constantia"/>
                <a:cs typeface="Constantia"/>
              </a:rPr>
              <a:t>(</a:t>
            </a:r>
            <a:r>
              <a:rPr sz="2600" b="1" spc="-45" dirty="0">
                <a:solidFill>
                  <a:srgbClr val="0000FF"/>
                </a:solidFill>
                <a:latin typeface="Constantia"/>
                <a:cs typeface="Constantia"/>
              </a:rPr>
              <a:t> </a:t>
            </a:r>
            <a:r>
              <a:rPr sz="2600" b="1" spc="-5" dirty="0">
                <a:solidFill>
                  <a:srgbClr val="0000FF"/>
                </a:solidFill>
                <a:latin typeface="Constantia"/>
                <a:cs typeface="Constantia"/>
              </a:rPr>
              <a:t>)</a:t>
            </a:r>
            <a:r>
              <a:rPr sz="2600" b="1" spc="-20" dirty="0">
                <a:solidFill>
                  <a:srgbClr val="0000FF"/>
                </a:solidFill>
                <a:latin typeface="SimSun"/>
                <a:cs typeface="SimSun"/>
              </a:rPr>
              <a:t>。</a:t>
            </a:r>
            <a:endParaRPr sz="2600">
              <a:latin typeface="SimSun"/>
              <a:cs typeface="SimSu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403477" y="6784847"/>
            <a:ext cx="1666239" cy="443865"/>
          </a:xfrm>
          <a:custGeom>
            <a:avLst/>
            <a:gdLst/>
            <a:ahLst/>
            <a:cxnLst/>
            <a:rect l="l" t="t" r="r" b="b"/>
            <a:pathLst>
              <a:path w="1666240" h="443865">
                <a:moveTo>
                  <a:pt x="1665732" y="369570"/>
                </a:moveTo>
                <a:lnTo>
                  <a:pt x="1665732" y="73914"/>
                </a:lnTo>
                <a:lnTo>
                  <a:pt x="1659969" y="45005"/>
                </a:lnTo>
                <a:lnTo>
                  <a:pt x="1644205" y="21526"/>
                </a:lnTo>
                <a:lnTo>
                  <a:pt x="1620726" y="5762"/>
                </a:lnTo>
                <a:lnTo>
                  <a:pt x="1591818" y="0"/>
                </a:lnTo>
                <a:lnTo>
                  <a:pt x="73914" y="0"/>
                </a:lnTo>
                <a:lnTo>
                  <a:pt x="45327" y="5762"/>
                </a:lnTo>
                <a:lnTo>
                  <a:pt x="21812" y="21526"/>
                </a:lnTo>
                <a:lnTo>
                  <a:pt x="5869" y="45005"/>
                </a:lnTo>
                <a:lnTo>
                  <a:pt x="0" y="73914"/>
                </a:lnTo>
                <a:lnTo>
                  <a:pt x="0" y="369570"/>
                </a:lnTo>
                <a:lnTo>
                  <a:pt x="5869" y="398478"/>
                </a:lnTo>
                <a:lnTo>
                  <a:pt x="21812" y="421957"/>
                </a:lnTo>
                <a:lnTo>
                  <a:pt x="45327" y="437721"/>
                </a:lnTo>
                <a:lnTo>
                  <a:pt x="73914" y="443484"/>
                </a:lnTo>
                <a:lnTo>
                  <a:pt x="1591818" y="443484"/>
                </a:lnTo>
                <a:lnTo>
                  <a:pt x="1620726" y="437721"/>
                </a:lnTo>
                <a:lnTo>
                  <a:pt x="1644205" y="421957"/>
                </a:lnTo>
                <a:lnTo>
                  <a:pt x="1659969" y="398478"/>
                </a:lnTo>
                <a:lnTo>
                  <a:pt x="1665732" y="36957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82903" y="6764273"/>
            <a:ext cx="1706880" cy="485140"/>
          </a:xfrm>
          <a:custGeom>
            <a:avLst/>
            <a:gdLst/>
            <a:ahLst/>
            <a:cxnLst/>
            <a:rect l="l" t="t" r="r" b="b"/>
            <a:pathLst>
              <a:path w="1706879" h="485140">
                <a:moveTo>
                  <a:pt x="1706880" y="398526"/>
                </a:moveTo>
                <a:lnTo>
                  <a:pt x="1706880" y="92964"/>
                </a:lnTo>
                <a:lnTo>
                  <a:pt x="1706118" y="83820"/>
                </a:lnTo>
                <a:lnTo>
                  <a:pt x="1693788" y="46270"/>
                </a:lnTo>
                <a:lnTo>
                  <a:pt x="1650288" y="7674"/>
                </a:lnTo>
                <a:lnTo>
                  <a:pt x="1620774" y="0"/>
                </a:lnTo>
                <a:lnTo>
                  <a:pt x="93725" y="0"/>
                </a:lnTo>
                <a:lnTo>
                  <a:pt x="38038" y="18807"/>
                </a:lnTo>
                <a:lnTo>
                  <a:pt x="4571" y="67056"/>
                </a:lnTo>
                <a:lnTo>
                  <a:pt x="0" y="94488"/>
                </a:lnTo>
                <a:lnTo>
                  <a:pt x="762" y="400812"/>
                </a:lnTo>
                <a:lnTo>
                  <a:pt x="13407" y="438417"/>
                </a:lnTo>
                <a:lnTo>
                  <a:pt x="41148" y="468206"/>
                </a:lnTo>
                <a:lnTo>
                  <a:pt x="41148" y="94488"/>
                </a:lnTo>
                <a:lnTo>
                  <a:pt x="41910" y="87630"/>
                </a:lnTo>
                <a:lnTo>
                  <a:pt x="42672" y="82296"/>
                </a:lnTo>
                <a:lnTo>
                  <a:pt x="44196" y="77724"/>
                </a:lnTo>
                <a:lnTo>
                  <a:pt x="45720" y="72390"/>
                </a:lnTo>
                <a:lnTo>
                  <a:pt x="75495" y="44753"/>
                </a:lnTo>
                <a:lnTo>
                  <a:pt x="1619250" y="41148"/>
                </a:lnTo>
                <a:lnTo>
                  <a:pt x="1623822" y="41910"/>
                </a:lnTo>
                <a:lnTo>
                  <a:pt x="1640253" y="48775"/>
                </a:lnTo>
                <a:lnTo>
                  <a:pt x="1652682" y="59007"/>
                </a:lnTo>
                <a:lnTo>
                  <a:pt x="1661158" y="72692"/>
                </a:lnTo>
                <a:lnTo>
                  <a:pt x="1665732" y="89916"/>
                </a:lnTo>
                <a:lnTo>
                  <a:pt x="1665732" y="467281"/>
                </a:lnTo>
                <a:lnTo>
                  <a:pt x="1683229" y="452766"/>
                </a:lnTo>
                <a:lnTo>
                  <a:pt x="1699390" y="427515"/>
                </a:lnTo>
                <a:lnTo>
                  <a:pt x="1706880" y="398526"/>
                </a:lnTo>
                <a:close/>
              </a:path>
              <a:path w="1706879" h="485140">
                <a:moveTo>
                  <a:pt x="1665732" y="467281"/>
                </a:moveTo>
                <a:lnTo>
                  <a:pt x="1665732" y="397002"/>
                </a:lnTo>
                <a:lnTo>
                  <a:pt x="1664208" y="401574"/>
                </a:lnTo>
                <a:lnTo>
                  <a:pt x="1658524" y="417443"/>
                </a:lnTo>
                <a:lnTo>
                  <a:pt x="1647715" y="430277"/>
                </a:lnTo>
                <a:lnTo>
                  <a:pt x="1633341" y="439237"/>
                </a:lnTo>
                <a:lnTo>
                  <a:pt x="1616964" y="443484"/>
                </a:lnTo>
                <a:lnTo>
                  <a:pt x="95250" y="443484"/>
                </a:lnTo>
                <a:lnTo>
                  <a:pt x="78306" y="441045"/>
                </a:lnTo>
                <a:lnTo>
                  <a:pt x="63169" y="433044"/>
                </a:lnTo>
                <a:lnTo>
                  <a:pt x="51119" y="420738"/>
                </a:lnTo>
                <a:lnTo>
                  <a:pt x="43434" y="405384"/>
                </a:lnTo>
                <a:lnTo>
                  <a:pt x="41148" y="389382"/>
                </a:lnTo>
                <a:lnTo>
                  <a:pt x="41148" y="468206"/>
                </a:lnTo>
                <a:lnTo>
                  <a:pt x="84446" y="484399"/>
                </a:lnTo>
                <a:lnTo>
                  <a:pt x="1613154" y="484632"/>
                </a:lnTo>
                <a:lnTo>
                  <a:pt x="1623060" y="483870"/>
                </a:lnTo>
                <a:lnTo>
                  <a:pt x="1632204" y="482346"/>
                </a:lnTo>
                <a:lnTo>
                  <a:pt x="1660224" y="471851"/>
                </a:lnTo>
                <a:lnTo>
                  <a:pt x="1665732" y="4672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226697" y="3226562"/>
            <a:ext cx="1564640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b="1" spc="-45" dirty="0">
                <a:solidFill>
                  <a:srgbClr val="0000FF"/>
                </a:solidFill>
                <a:latin typeface="Constantia"/>
                <a:cs typeface="Constantia"/>
              </a:rPr>
              <a:t>r</a:t>
            </a:r>
            <a:r>
              <a:rPr sz="2600" b="1" spc="-10" dirty="0">
                <a:solidFill>
                  <a:srgbClr val="0000FF"/>
                </a:solidFill>
                <a:latin typeface="Constantia"/>
                <a:cs typeface="Constantia"/>
              </a:rPr>
              <a:t>ea</a:t>
            </a:r>
            <a:r>
              <a:rPr sz="2600" b="1" spc="-5" dirty="0">
                <a:solidFill>
                  <a:srgbClr val="0000FF"/>
                </a:solidFill>
                <a:latin typeface="Constantia"/>
                <a:cs typeface="Constantia"/>
              </a:rPr>
              <a:t>r</a:t>
            </a:r>
            <a:r>
              <a:rPr sz="2600" b="1" spc="-10" dirty="0">
                <a:solidFill>
                  <a:srgbClr val="0000FF"/>
                </a:solidFill>
                <a:latin typeface="Constantia"/>
                <a:cs typeface="Constantia"/>
              </a:rPr>
              <a:t>‐</a:t>
            </a:r>
            <a:r>
              <a:rPr sz="2600" b="1" spc="-5" dirty="0">
                <a:solidFill>
                  <a:srgbClr val="0000FF"/>
                </a:solidFill>
                <a:latin typeface="Constantia"/>
                <a:cs typeface="Constantia"/>
              </a:rPr>
              <a:t>f</a:t>
            </a:r>
            <a:r>
              <a:rPr sz="2600" b="1" spc="-55" dirty="0">
                <a:solidFill>
                  <a:srgbClr val="0000FF"/>
                </a:solidFill>
                <a:latin typeface="Constantia"/>
                <a:cs typeface="Constantia"/>
              </a:rPr>
              <a:t>r</a:t>
            </a:r>
            <a:r>
              <a:rPr sz="2600" b="1" spc="-5" dirty="0">
                <a:solidFill>
                  <a:srgbClr val="0000FF"/>
                </a:solidFill>
                <a:latin typeface="Constantia"/>
                <a:cs typeface="Constantia"/>
              </a:rPr>
              <a:t>ont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26664" y="4151634"/>
            <a:ext cx="2299970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b="1" spc="-15" dirty="0">
                <a:solidFill>
                  <a:srgbClr val="0000FF"/>
                </a:solidFill>
                <a:latin typeface="Constantia"/>
                <a:cs typeface="Constantia"/>
              </a:rPr>
              <a:t>(rear‐front)%n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26664" y="5077464"/>
            <a:ext cx="269176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b="1" spc="-15" dirty="0">
                <a:solidFill>
                  <a:srgbClr val="0000FF"/>
                </a:solidFill>
                <a:latin typeface="Constantia"/>
                <a:cs typeface="Constantia"/>
              </a:rPr>
              <a:t>(rear‐front+n)%n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26664" y="6002537"/>
            <a:ext cx="2694940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b="1" spc="-5" dirty="0">
                <a:solidFill>
                  <a:srgbClr val="0000FF"/>
                </a:solidFill>
                <a:latin typeface="Constantia"/>
                <a:cs typeface="Constantia"/>
              </a:rPr>
              <a:t>(</a:t>
            </a:r>
            <a:r>
              <a:rPr sz="2600" b="1" spc="-45" dirty="0">
                <a:solidFill>
                  <a:srgbClr val="0000FF"/>
                </a:solidFill>
                <a:latin typeface="Constantia"/>
                <a:cs typeface="Constantia"/>
              </a:rPr>
              <a:t>r</a:t>
            </a:r>
            <a:r>
              <a:rPr sz="2600" b="1" spc="-5" dirty="0">
                <a:solidFill>
                  <a:srgbClr val="0000FF"/>
                </a:solidFill>
                <a:latin typeface="Constantia"/>
                <a:cs typeface="Constantia"/>
              </a:rPr>
              <a:t>ear+</a:t>
            </a:r>
            <a:r>
              <a:rPr sz="2600" b="1" spc="-25" dirty="0">
                <a:solidFill>
                  <a:srgbClr val="0000FF"/>
                </a:solidFill>
                <a:latin typeface="Constantia"/>
                <a:cs typeface="Constantia"/>
              </a:rPr>
              <a:t>f</a:t>
            </a:r>
            <a:r>
              <a:rPr sz="2600" b="1" spc="-5" dirty="0">
                <a:solidFill>
                  <a:srgbClr val="0000FF"/>
                </a:solidFill>
                <a:latin typeface="Constantia"/>
                <a:cs typeface="Constantia"/>
              </a:rPr>
              <a:t>o</a:t>
            </a:r>
            <a:r>
              <a:rPr sz="2600" b="1" spc="-10" dirty="0">
                <a:solidFill>
                  <a:srgbClr val="0000FF"/>
                </a:solidFill>
                <a:latin typeface="Constantia"/>
                <a:cs typeface="Constantia"/>
              </a:rPr>
              <a:t>rn</a:t>
            </a:r>
            <a:r>
              <a:rPr sz="2600" b="1" spc="-20" dirty="0">
                <a:solidFill>
                  <a:srgbClr val="0000FF"/>
                </a:solidFill>
                <a:latin typeface="Constantia"/>
                <a:cs typeface="Constantia"/>
              </a:rPr>
              <a:t>t</a:t>
            </a:r>
            <a:r>
              <a:rPr sz="2600" b="1" spc="-10" dirty="0">
                <a:solidFill>
                  <a:srgbClr val="0000FF"/>
                </a:solidFill>
                <a:latin typeface="Constantia"/>
                <a:cs typeface="Constantia"/>
              </a:rPr>
              <a:t>‐</a:t>
            </a:r>
            <a:r>
              <a:rPr sz="2600" b="1" spc="-5" dirty="0">
                <a:solidFill>
                  <a:srgbClr val="0000FF"/>
                </a:solidFill>
                <a:latin typeface="Constantia"/>
                <a:cs typeface="Constantia"/>
              </a:rPr>
              <a:t>n)%n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28051" y="3152394"/>
            <a:ext cx="554990" cy="554990"/>
          </a:xfrm>
          <a:custGeom>
            <a:avLst/>
            <a:gdLst/>
            <a:ahLst/>
            <a:cxnLst/>
            <a:rect l="l" t="t" r="r" b="b"/>
            <a:pathLst>
              <a:path w="554989" h="554989">
                <a:moveTo>
                  <a:pt x="554736" y="277367"/>
                </a:moveTo>
                <a:lnTo>
                  <a:pt x="550266" y="227517"/>
                </a:lnTo>
                <a:lnTo>
                  <a:pt x="537380" y="180595"/>
                </a:lnTo>
                <a:lnTo>
                  <a:pt x="516861" y="137385"/>
                </a:lnTo>
                <a:lnTo>
                  <a:pt x="489494" y="98673"/>
                </a:lnTo>
                <a:lnTo>
                  <a:pt x="456062" y="65241"/>
                </a:lnTo>
                <a:lnTo>
                  <a:pt x="417350" y="37874"/>
                </a:lnTo>
                <a:lnTo>
                  <a:pt x="374140" y="17355"/>
                </a:lnTo>
                <a:lnTo>
                  <a:pt x="327218" y="4469"/>
                </a:lnTo>
                <a:lnTo>
                  <a:pt x="277368" y="0"/>
                </a:lnTo>
                <a:lnTo>
                  <a:pt x="227517" y="4469"/>
                </a:lnTo>
                <a:lnTo>
                  <a:pt x="180595" y="17355"/>
                </a:lnTo>
                <a:lnTo>
                  <a:pt x="137385" y="37874"/>
                </a:lnTo>
                <a:lnTo>
                  <a:pt x="98673" y="65241"/>
                </a:lnTo>
                <a:lnTo>
                  <a:pt x="65241" y="98673"/>
                </a:lnTo>
                <a:lnTo>
                  <a:pt x="37874" y="137385"/>
                </a:lnTo>
                <a:lnTo>
                  <a:pt x="17355" y="180595"/>
                </a:lnTo>
                <a:lnTo>
                  <a:pt x="4469" y="227517"/>
                </a:lnTo>
                <a:lnTo>
                  <a:pt x="0" y="277367"/>
                </a:lnTo>
                <a:lnTo>
                  <a:pt x="4469" y="327218"/>
                </a:lnTo>
                <a:lnTo>
                  <a:pt x="17355" y="374140"/>
                </a:lnTo>
                <a:lnTo>
                  <a:pt x="37874" y="417350"/>
                </a:lnTo>
                <a:lnTo>
                  <a:pt x="65241" y="456062"/>
                </a:lnTo>
                <a:lnTo>
                  <a:pt x="98673" y="489494"/>
                </a:lnTo>
                <a:lnTo>
                  <a:pt x="137385" y="516861"/>
                </a:lnTo>
                <a:lnTo>
                  <a:pt x="180595" y="537380"/>
                </a:lnTo>
                <a:lnTo>
                  <a:pt x="227517" y="550266"/>
                </a:lnTo>
                <a:lnTo>
                  <a:pt x="277368" y="554735"/>
                </a:lnTo>
                <a:lnTo>
                  <a:pt x="327218" y="550266"/>
                </a:lnTo>
                <a:lnTo>
                  <a:pt x="374140" y="537380"/>
                </a:lnTo>
                <a:lnTo>
                  <a:pt x="417350" y="516861"/>
                </a:lnTo>
                <a:lnTo>
                  <a:pt x="456062" y="489494"/>
                </a:lnTo>
                <a:lnTo>
                  <a:pt x="489494" y="456062"/>
                </a:lnTo>
                <a:lnTo>
                  <a:pt x="516861" y="417350"/>
                </a:lnTo>
                <a:lnTo>
                  <a:pt x="537380" y="374140"/>
                </a:lnTo>
                <a:lnTo>
                  <a:pt x="550266" y="327218"/>
                </a:lnTo>
                <a:lnTo>
                  <a:pt x="554736" y="27736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21193" y="3146629"/>
            <a:ext cx="568960" cy="567055"/>
          </a:xfrm>
          <a:custGeom>
            <a:avLst/>
            <a:gdLst/>
            <a:ahLst/>
            <a:cxnLst/>
            <a:rect l="l" t="t" r="r" b="b"/>
            <a:pathLst>
              <a:path w="568960" h="567054">
                <a:moveTo>
                  <a:pt x="568452" y="283132"/>
                </a:moveTo>
                <a:lnTo>
                  <a:pt x="568452" y="268654"/>
                </a:lnTo>
                <a:lnTo>
                  <a:pt x="567690" y="254176"/>
                </a:lnTo>
                <a:lnTo>
                  <a:pt x="559207" y="211820"/>
                </a:lnTo>
                <a:lnTo>
                  <a:pt x="546317" y="173313"/>
                </a:lnTo>
                <a:lnTo>
                  <a:pt x="529440" y="138656"/>
                </a:lnTo>
                <a:lnTo>
                  <a:pt x="485405" y="80891"/>
                </a:lnTo>
                <a:lnTo>
                  <a:pt x="430463" y="38527"/>
                </a:lnTo>
                <a:lnTo>
                  <a:pt x="367973" y="11564"/>
                </a:lnTo>
                <a:lnTo>
                  <a:pt x="301298" y="3"/>
                </a:lnTo>
                <a:lnTo>
                  <a:pt x="267440" y="0"/>
                </a:lnTo>
                <a:lnTo>
                  <a:pt x="233796" y="3847"/>
                </a:lnTo>
                <a:lnTo>
                  <a:pt x="168830" y="23096"/>
                </a:lnTo>
                <a:lnTo>
                  <a:pt x="109758" y="57752"/>
                </a:lnTo>
                <a:lnTo>
                  <a:pt x="59943" y="107817"/>
                </a:lnTo>
                <a:lnTo>
                  <a:pt x="22745" y="173291"/>
                </a:lnTo>
                <a:lnTo>
                  <a:pt x="9927" y="211807"/>
                </a:lnTo>
                <a:lnTo>
                  <a:pt x="1523" y="254176"/>
                </a:lnTo>
                <a:lnTo>
                  <a:pt x="0" y="268654"/>
                </a:lnTo>
                <a:lnTo>
                  <a:pt x="0" y="297610"/>
                </a:lnTo>
                <a:lnTo>
                  <a:pt x="3048" y="326566"/>
                </a:lnTo>
                <a:lnTo>
                  <a:pt x="13716" y="368233"/>
                </a:lnTo>
                <a:lnTo>
                  <a:pt x="13716" y="269416"/>
                </a:lnTo>
                <a:lnTo>
                  <a:pt x="15239" y="254938"/>
                </a:lnTo>
                <a:lnTo>
                  <a:pt x="24135" y="211944"/>
                </a:lnTo>
                <a:lnTo>
                  <a:pt x="37716" y="173195"/>
                </a:lnTo>
                <a:lnTo>
                  <a:pt x="55501" y="138679"/>
                </a:lnTo>
                <a:lnTo>
                  <a:pt x="101770" y="82289"/>
                </a:lnTo>
                <a:lnTo>
                  <a:pt x="159106" y="42669"/>
                </a:lnTo>
                <a:lnTo>
                  <a:pt x="223673" y="19713"/>
                </a:lnTo>
                <a:lnTo>
                  <a:pt x="291636" y="13317"/>
                </a:lnTo>
                <a:lnTo>
                  <a:pt x="325692" y="16295"/>
                </a:lnTo>
                <a:lnTo>
                  <a:pt x="391558" y="34540"/>
                </a:lnTo>
                <a:lnTo>
                  <a:pt x="451230" y="69079"/>
                </a:lnTo>
                <a:lnTo>
                  <a:pt x="500875" y="119809"/>
                </a:lnTo>
                <a:lnTo>
                  <a:pt x="536655" y="186623"/>
                </a:lnTo>
                <a:lnTo>
                  <a:pt x="548147" y="226028"/>
                </a:lnTo>
                <a:lnTo>
                  <a:pt x="554736" y="269416"/>
                </a:lnTo>
                <a:lnTo>
                  <a:pt x="554736" y="368777"/>
                </a:lnTo>
                <a:lnTo>
                  <a:pt x="555223" y="367459"/>
                </a:lnTo>
                <a:lnTo>
                  <a:pt x="564314" y="327085"/>
                </a:lnTo>
                <a:lnTo>
                  <a:pt x="568452" y="283132"/>
                </a:lnTo>
                <a:close/>
              </a:path>
              <a:path w="568960" h="567054">
                <a:moveTo>
                  <a:pt x="554736" y="368777"/>
                </a:moveTo>
                <a:lnTo>
                  <a:pt x="554736" y="297610"/>
                </a:lnTo>
                <a:lnTo>
                  <a:pt x="548298" y="339986"/>
                </a:lnTo>
                <a:lnTo>
                  <a:pt x="537106" y="378593"/>
                </a:lnTo>
                <a:lnTo>
                  <a:pt x="521615" y="413409"/>
                </a:lnTo>
                <a:lnTo>
                  <a:pt x="479561" y="471574"/>
                </a:lnTo>
                <a:lnTo>
                  <a:pt x="425783" y="514300"/>
                </a:lnTo>
                <a:lnTo>
                  <a:pt x="363926" y="541406"/>
                </a:lnTo>
                <a:lnTo>
                  <a:pt x="297637" y="552708"/>
                </a:lnTo>
                <a:lnTo>
                  <a:pt x="263970" y="552377"/>
                </a:lnTo>
                <a:lnTo>
                  <a:pt x="197869" y="539635"/>
                </a:lnTo>
                <a:lnTo>
                  <a:pt x="136452" y="510635"/>
                </a:lnTo>
                <a:lnTo>
                  <a:pt x="83364" y="465198"/>
                </a:lnTo>
                <a:lnTo>
                  <a:pt x="42253" y="403140"/>
                </a:lnTo>
                <a:lnTo>
                  <a:pt x="27327" y="365821"/>
                </a:lnTo>
                <a:lnTo>
                  <a:pt x="16764" y="324280"/>
                </a:lnTo>
                <a:lnTo>
                  <a:pt x="13716" y="296848"/>
                </a:lnTo>
                <a:lnTo>
                  <a:pt x="13716" y="368233"/>
                </a:lnTo>
                <a:lnTo>
                  <a:pt x="29332" y="407990"/>
                </a:lnTo>
                <a:lnTo>
                  <a:pt x="48531" y="442267"/>
                </a:lnTo>
                <a:lnTo>
                  <a:pt x="96831" y="498124"/>
                </a:lnTo>
                <a:lnTo>
                  <a:pt x="155386" y="537287"/>
                </a:lnTo>
                <a:lnTo>
                  <a:pt x="220658" y="560034"/>
                </a:lnTo>
                <a:lnTo>
                  <a:pt x="289110" y="566645"/>
                </a:lnTo>
                <a:lnTo>
                  <a:pt x="323422" y="563988"/>
                </a:lnTo>
                <a:lnTo>
                  <a:pt x="390008" y="546920"/>
                </a:lnTo>
                <a:lnTo>
                  <a:pt x="450928" y="514417"/>
                </a:lnTo>
                <a:lnTo>
                  <a:pt x="502645" y="466756"/>
                </a:lnTo>
                <a:lnTo>
                  <a:pt x="541619" y="404219"/>
                </a:lnTo>
                <a:lnTo>
                  <a:pt x="554736" y="3687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511179" y="3289808"/>
            <a:ext cx="190500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b="1" spc="20" dirty="0">
                <a:solidFill>
                  <a:srgbClr val="FFFFFF"/>
                </a:solidFill>
                <a:latin typeface="Microsoft YaHei"/>
                <a:cs typeface="Microsoft YaHei"/>
              </a:rPr>
              <a:t>A</a:t>
            </a:r>
            <a:endParaRPr sz="170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328051" y="4077461"/>
            <a:ext cx="554990" cy="554990"/>
          </a:xfrm>
          <a:custGeom>
            <a:avLst/>
            <a:gdLst/>
            <a:ahLst/>
            <a:cxnLst/>
            <a:rect l="l" t="t" r="r" b="b"/>
            <a:pathLst>
              <a:path w="554989" h="554989">
                <a:moveTo>
                  <a:pt x="554736" y="277367"/>
                </a:moveTo>
                <a:lnTo>
                  <a:pt x="550266" y="227517"/>
                </a:lnTo>
                <a:lnTo>
                  <a:pt x="537380" y="180595"/>
                </a:lnTo>
                <a:lnTo>
                  <a:pt x="516861" y="137385"/>
                </a:lnTo>
                <a:lnTo>
                  <a:pt x="489494" y="98673"/>
                </a:lnTo>
                <a:lnTo>
                  <a:pt x="456062" y="65241"/>
                </a:lnTo>
                <a:lnTo>
                  <a:pt x="417350" y="37874"/>
                </a:lnTo>
                <a:lnTo>
                  <a:pt x="374140" y="17355"/>
                </a:lnTo>
                <a:lnTo>
                  <a:pt x="327218" y="4469"/>
                </a:lnTo>
                <a:lnTo>
                  <a:pt x="277368" y="0"/>
                </a:lnTo>
                <a:lnTo>
                  <a:pt x="227517" y="4469"/>
                </a:lnTo>
                <a:lnTo>
                  <a:pt x="180595" y="17355"/>
                </a:lnTo>
                <a:lnTo>
                  <a:pt x="137385" y="37874"/>
                </a:lnTo>
                <a:lnTo>
                  <a:pt x="98673" y="65241"/>
                </a:lnTo>
                <a:lnTo>
                  <a:pt x="65241" y="98673"/>
                </a:lnTo>
                <a:lnTo>
                  <a:pt x="37874" y="137385"/>
                </a:lnTo>
                <a:lnTo>
                  <a:pt x="17355" y="180595"/>
                </a:lnTo>
                <a:lnTo>
                  <a:pt x="4469" y="227517"/>
                </a:lnTo>
                <a:lnTo>
                  <a:pt x="0" y="277367"/>
                </a:lnTo>
                <a:lnTo>
                  <a:pt x="4469" y="327218"/>
                </a:lnTo>
                <a:lnTo>
                  <a:pt x="17355" y="374140"/>
                </a:lnTo>
                <a:lnTo>
                  <a:pt x="37874" y="417350"/>
                </a:lnTo>
                <a:lnTo>
                  <a:pt x="65241" y="456062"/>
                </a:lnTo>
                <a:lnTo>
                  <a:pt x="98673" y="489494"/>
                </a:lnTo>
                <a:lnTo>
                  <a:pt x="137385" y="516861"/>
                </a:lnTo>
                <a:lnTo>
                  <a:pt x="180595" y="537380"/>
                </a:lnTo>
                <a:lnTo>
                  <a:pt x="227517" y="550266"/>
                </a:lnTo>
                <a:lnTo>
                  <a:pt x="277368" y="554735"/>
                </a:lnTo>
                <a:lnTo>
                  <a:pt x="327218" y="550266"/>
                </a:lnTo>
                <a:lnTo>
                  <a:pt x="374140" y="537380"/>
                </a:lnTo>
                <a:lnTo>
                  <a:pt x="417350" y="516861"/>
                </a:lnTo>
                <a:lnTo>
                  <a:pt x="456062" y="489494"/>
                </a:lnTo>
                <a:lnTo>
                  <a:pt x="489494" y="456062"/>
                </a:lnTo>
                <a:lnTo>
                  <a:pt x="516861" y="417350"/>
                </a:lnTo>
                <a:lnTo>
                  <a:pt x="537380" y="374140"/>
                </a:lnTo>
                <a:lnTo>
                  <a:pt x="550266" y="327218"/>
                </a:lnTo>
                <a:lnTo>
                  <a:pt x="554736" y="27736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21193" y="4071803"/>
            <a:ext cx="568960" cy="567055"/>
          </a:xfrm>
          <a:custGeom>
            <a:avLst/>
            <a:gdLst/>
            <a:ahLst/>
            <a:cxnLst/>
            <a:rect l="l" t="t" r="r" b="b"/>
            <a:pathLst>
              <a:path w="568960" h="567054">
                <a:moveTo>
                  <a:pt x="568452" y="283026"/>
                </a:moveTo>
                <a:lnTo>
                  <a:pt x="568452" y="268548"/>
                </a:lnTo>
                <a:lnTo>
                  <a:pt x="567690" y="254070"/>
                </a:lnTo>
                <a:lnTo>
                  <a:pt x="559141" y="211762"/>
                </a:lnTo>
                <a:lnTo>
                  <a:pt x="546202" y="173294"/>
                </a:lnTo>
                <a:lnTo>
                  <a:pt x="529290" y="138666"/>
                </a:lnTo>
                <a:lnTo>
                  <a:pt x="485225" y="80937"/>
                </a:lnTo>
                <a:lnTo>
                  <a:pt x="430294" y="38581"/>
                </a:lnTo>
                <a:lnTo>
                  <a:pt x="367845" y="11606"/>
                </a:lnTo>
                <a:lnTo>
                  <a:pt x="301229" y="20"/>
                </a:lnTo>
                <a:lnTo>
                  <a:pt x="267404" y="0"/>
                </a:lnTo>
                <a:lnTo>
                  <a:pt x="233793" y="3829"/>
                </a:lnTo>
                <a:lnTo>
                  <a:pt x="168886" y="23042"/>
                </a:lnTo>
                <a:lnTo>
                  <a:pt x="109857" y="57664"/>
                </a:lnTo>
                <a:lnTo>
                  <a:pt x="60054" y="107705"/>
                </a:lnTo>
                <a:lnTo>
                  <a:pt x="22827" y="173171"/>
                </a:lnTo>
                <a:lnTo>
                  <a:pt x="9975" y="211691"/>
                </a:lnTo>
                <a:lnTo>
                  <a:pt x="1523" y="254070"/>
                </a:lnTo>
                <a:lnTo>
                  <a:pt x="0" y="268548"/>
                </a:lnTo>
                <a:lnTo>
                  <a:pt x="0" y="298266"/>
                </a:lnTo>
                <a:lnTo>
                  <a:pt x="3048" y="326460"/>
                </a:lnTo>
                <a:lnTo>
                  <a:pt x="13716" y="368148"/>
                </a:lnTo>
                <a:lnTo>
                  <a:pt x="13716" y="269310"/>
                </a:lnTo>
                <a:lnTo>
                  <a:pt x="15239" y="255594"/>
                </a:lnTo>
                <a:lnTo>
                  <a:pt x="24041" y="212523"/>
                </a:lnTo>
                <a:lnTo>
                  <a:pt x="37540" y="173698"/>
                </a:lnTo>
                <a:lnTo>
                  <a:pt x="55255" y="139107"/>
                </a:lnTo>
                <a:lnTo>
                  <a:pt x="101417" y="82576"/>
                </a:lnTo>
                <a:lnTo>
                  <a:pt x="158687" y="42826"/>
                </a:lnTo>
                <a:lnTo>
                  <a:pt x="223225" y="19756"/>
                </a:lnTo>
                <a:lnTo>
                  <a:pt x="291193" y="13264"/>
                </a:lnTo>
                <a:lnTo>
                  <a:pt x="325263" y="16202"/>
                </a:lnTo>
                <a:lnTo>
                  <a:pt x="391175" y="34384"/>
                </a:lnTo>
                <a:lnTo>
                  <a:pt x="450918" y="68888"/>
                </a:lnTo>
                <a:lnTo>
                  <a:pt x="500652" y="119612"/>
                </a:lnTo>
                <a:lnTo>
                  <a:pt x="536538" y="186453"/>
                </a:lnTo>
                <a:lnTo>
                  <a:pt x="548088" y="225886"/>
                </a:lnTo>
                <a:lnTo>
                  <a:pt x="554736" y="269310"/>
                </a:lnTo>
                <a:lnTo>
                  <a:pt x="554736" y="368741"/>
                </a:lnTo>
                <a:lnTo>
                  <a:pt x="555207" y="367466"/>
                </a:lnTo>
                <a:lnTo>
                  <a:pt x="564306" y="327040"/>
                </a:lnTo>
                <a:lnTo>
                  <a:pt x="568452" y="283026"/>
                </a:lnTo>
                <a:close/>
              </a:path>
              <a:path w="568960" h="567054">
                <a:moveTo>
                  <a:pt x="554736" y="368741"/>
                </a:moveTo>
                <a:lnTo>
                  <a:pt x="554736" y="297504"/>
                </a:lnTo>
                <a:lnTo>
                  <a:pt x="548290" y="339959"/>
                </a:lnTo>
                <a:lnTo>
                  <a:pt x="537094" y="378634"/>
                </a:lnTo>
                <a:lnTo>
                  <a:pt x="521601" y="413507"/>
                </a:lnTo>
                <a:lnTo>
                  <a:pt x="479549" y="471757"/>
                </a:lnTo>
                <a:lnTo>
                  <a:pt x="425778" y="514531"/>
                </a:lnTo>
                <a:lnTo>
                  <a:pt x="363933" y="541653"/>
                </a:lnTo>
                <a:lnTo>
                  <a:pt x="297656" y="552945"/>
                </a:lnTo>
                <a:lnTo>
                  <a:pt x="263994" y="552600"/>
                </a:lnTo>
                <a:lnTo>
                  <a:pt x="197903" y="539815"/>
                </a:lnTo>
                <a:lnTo>
                  <a:pt x="136491" y="510757"/>
                </a:lnTo>
                <a:lnTo>
                  <a:pt x="83401" y="465249"/>
                </a:lnTo>
                <a:lnTo>
                  <a:pt x="42277" y="403114"/>
                </a:lnTo>
                <a:lnTo>
                  <a:pt x="27341" y="365755"/>
                </a:lnTo>
                <a:lnTo>
                  <a:pt x="16764" y="324174"/>
                </a:lnTo>
                <a:lnTo>
                  <a:pt x="13716" y="296742"/>
                </a:lnTo>
                <a:lnTo>
                  <a:pt x="13716" y="368148"/>
                </a:lnTo>
                <a:lnTo>
                  <a:pt x="29336" y="407947"/>
                </a:lnTo>
                <a:lnTo>
                  <a:pt x="48535" y="442254"/>
                </a:lnTo>
                <a:lnTo>
                  <a:pt x="96833" y="498170"/>
                </a:lnTo>
                <a:lnTo>
                  <a:pt x="155383" y="537383"/>
                </a:lnTo>
                <a:lnTo>
                  <a:pt x="220648" y="560171"/>
                </a:lnTo>
                <a:lnTo>
                  <a:pt x="289092" y="566811"/>
                </a:lnTo>
                <a:lnTo>
                  <a:pt x="323401" y="564162"/>
                </a:lnTo>
                <a:lnTo>
                  <a:pt x="389982" y="547097"/>
                </a:lnTo>
                <a:lnTo>
                  <a:pt x="450918" y="514561"/>
                </a:lnTo>
                <a:lnTo>
                  <a:pt x="502617" y="466875"/>
                </a:lnTo>
                <a:lnTo>
                  <a:pt x="541598" y="404271"/>
                </a:lnTo>
                <a:lnTo>
                  <a:pt x="554736" y="3687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518037" y="4214876"/>
            <a:ext cx="175895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b="1" spc="15" dirty="0">
                <a:solidFill>
                  <a:srgbClr val="FFFFFF"/>
                </a:solidFill>
                <a:latin typeface="Microsoft YaHei"/>
                <a:cs typeface="Microsoft YaHei"/>
              </a:rPr>
              <a:t>B</a:t>
            </a:r>
            <a:endParaRPr sz="1700">
              <a:latin typeface="Microsoft YaHei"/>
              <a:cs typeface="Microsoft YaHe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328051" y="5002529"/>
            <a:ext cx="554990" cy="555625"/>
          </a:xfrm>
          <a:custGeom>
            <a:avLst/>
            <a:gdLst/>
            <a:ahLst/>
            <a:cxnLst/>
            <a:rect l="l" t="t" r="r" b="b"/>
            <a:pathLst>
              <a:path w="554989" h="555625">
                <a:moveTo>
                  <a:pt x="554736" y="277368"/>
                </a:moveTo>
                <a:lnTo>
                  <a:pt x="550266" y="227517"/>
                </a:lnTo>
                <a:lnTo>
                  <a:pt x="537380" y="180595"/>
                </a:lnTo>
                <a:lnTo>
                  <a:pt x="516861" y="137385"/>
                </a:lnTo>
                <a:lnTo>
                  <a:pt x="489494" y="98673"/>
                </a:lnTo>
                <a:lnTo>
                  <a:pt x="456062" y="65241"/>
                </a:lnTo>
                <a:lnTo>
                  <a:pt x="417350" y="37874"/>
                </a:lnTo>
                <a:lnTo>
                  <a:pt x="374140" y="17355"/>
                </a:lnTo>
                <a:lnTo>
                  <a:pt x="327218" y="4469"/>
                </a:lnTo>
                <a:lnTo>
                  <a:pt x="277368" y="0"/>
                </a:lnTo>
                <a:lnTo>
                  <a:pt x="227517" y="4469"/>
                </a:lnTo>
                <a:lnTo>
                  <a:pt x="180595" y="17355"/>
                </a:lnTo>
                <a:lnTo>
                  <a:pt x="137385" y="37874"/>
                </a:lnTo>
                <a:lnTo>
                  <a:pt x="98673" y="65241"/>
                </a:lnTo>
                <a:lnTo>
                  <a:pt x="65241" y="98673"/>
                </a:lnTo>
                <a:lnTo>
                  <a:pt x="37874" y="137385"/>
                </a:lnTo>
                <a:lnTo>
                  <a:pt x="17355" y="180595"/>
                </a:lnTo>
                <a:lnTo>
                  <a:pt x="4469" y="227517"/>
                </a:lnTo>
                <a:lnTo>
                  <a:pt x="0" y="277368"/>
                </a:lnTo>
                <a:lnTo>
                  <a:pt x="3630" y="322559"/>
                </a:lnTo>
                <a:lnTo>
                  <a:pt x="14142" y="365400"/>
                </a:lnTo>
                <a:lnTo>
                  <a:pt x="30963" y="405324"/>
                </a:lnTo>
                <a:lnTo>
                  <a:pt x="53522" y="441764"/>
                </a:lnTo>
                <a:lnTo>
                  <a:pt x="81248" y="474154"/>
                </a:lnTo>
                <a:lnTo>
                  <a:pt x="113568" y="501926"/>
                </a:lnTo>
                <a:lnTo>
                  <a:pt x="149912" y="524513"/>
                </a:lnTo>
                <a:lnTo>
                  <a:pt x="189707" y="541349"/>
                </a:lnTo>
                <a:lnTo>
                  <a:pt x="232383" y="551866"/>
                </a:lnTo>
                <a:lnTo>
                  <a:pt x="277368" y="555498"/>
                </a:lnTo>
                <a:lnTo>
                  <a:pt x="322352" y="551866"/>
                </a:lnTo>
                <a:lnTo>
                  <a:pt x="365028" y="541349"/>
                </a:lnTo>
                <a:lnTo>
                  <a:pt x="404823" y="524513"/>
                </a:lnTo>
                <a:lnTo>
                  <a:pt x="441167" y="501926"/>
                </a:lnTo>
                <a:lnTo>
                  <a:pt x="473487" y="474154"/>
                </a:lnTo>
                <a:lnTo>
                  <a:pt x="501213" y="441764"/>
                </a:lnTo>
                <a:lnTo>
                  <a:pt x="523772" y="405324"/>
                </a:lnTo>
                <a:lnTo>
                  <a:pt x="540593" y="365400"/>
                </a:lnTo>
                <a:lnTo>
                  <a:pt x="551105" y="322559"/>
                </a:lnTo>
                <a:lnTo>
                  <a:pt x="554736" y="277368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14335" y="4990340"/>
            <a:ext cx="582295" cy="581025"/>
          </a:xfrm>
          <a:custGeom>
            <a:avLst/>
            <a:gdLst/>
            <a:ahLst/>
            <a:cxnLst/>
            <a:rect l="l" t="t" r="r" b="b"/>
            <a:pathLst>
              <a:path w="582294" h="581025">
                <a:moveTo>
                  <a:pt x="582168" y="304797"/>
                </a:moveTo>
                <a:lnTo>
                  <a:pt x="582168" y="274317"/>
                </a:lnTo>
                <a:lnTo>
                  <a:pt x="580644" y="259839"/>
                </a:lnTo>
                <a:lnTo>
                  <a:pt x="572155" y="216450"/>
                </a:lnTo>
                <a:lnTo>
                  <a:pt x="559111" y="177018"/>
                </a:lnTo>
                <a:lnTo>
                  <a:pt x="541947" y="141544"/>
                </a:lnTo>
                <a:lnTo>
                  <a:pt x="496989" y="82458"/>
                </a:lnTo>
                <a:lnTo>
                  <a:pt x="440755" y="39180"/>
                </a:lnTo>
                <a:lnTo>
                  <a:pt x="376715" y="11698"/>
                </a:lnTo>
                <a:lnTo>
                  <a:pt x="308342" y="0"/>
                </a:lnTo>
                <a:lnTo>
                  <a:pt x="273616" y="66"/>
                </a:lnTo>
                <a:lnTo>
                  <a:pt x="205252" y="12021"/>
                </a:lnTo>
                <a:lnTo>
                  <a:pt x="141235" y="39730"/>
                </a:lnTo>
                <a:lnTo>
                  <a:pt x="85035" y="83181"/>
                </a:lnTo>
                <a:lnTo>
                  <a:pt x="40125" y="142362"/>
                </a:lnTo>
                <a:lnTo>
                  <a:pt x="22989" y="177848"/>
                </a:lnTo>
                <a:lnTo>
                  <a:pt x="9977" y="217261"/>
                </a:lnTo>
                <a:lnTo>
                  <a:pt x="1523" y="260601"/>
                </a:lnTo>
                <a:lnTo>
                  <a:pt x="0" y="275079"/>
                </a:lnTo>
                <a:lnTo>
                  <a:pt x="0" y="305559"/>
                </a:lnTo>
                <a:lnTo>
                  <a:pt x="3048" y="334515"/>
                </a:lnTo>
                <a:lnTo>
                  <a:pt x="6096" y="348993"/>
                </a:lnTo>
                <a:lnTo>
                  <a:pt x="19169" y="394194"/>
                </a:lnTo>
                <a:lnTo>
                  <a:pt x="27432" y="411590"/>
                </a:lnTo>
                <a:lnTo>
                  <a:pt x="27432" y="275841"/>
                </a:lnTo>
                <a:lnTo>
                  <a:pt x="28956" y="262887"/>
                </a:lnTo>
                <a:lnTo>
                  <a:pt x="37472" y="220923"/>
                </a:lnTo>
                <a:lnTo>
                  <a:pt x="50590" y="183101"/>
                </a:lnTo>
                <a:lnTo>
                  <a:pt x="88753" y="119834"/>
                </a:lnTo>
                <a:lnTo>
                  <a:pt x="139679" y="72981"/>
                </a:lnTo>
                <a:lnTo>
                  <a:pt x="199603" y="42439"/>
                </a:lnTo>
                <a:lnTo>
                  <a:pt x="264759" y="28104"/>
                </a:lnTo>
                <a:lnTo>
                  <a:pt x="298122" y="26981"/>
                </a:lnTo>
                <a:lnTo>
                  <a:pt x="331382" y="29871"/>
                </a:lnTo>
                <a:lnTo>
                  <a:pt x="395709" y="47637"/>
                </a:lnTo>
                <a:lnTo>
                  <a:pt x="453972" y="81297"/>
                </a:lnTo>
                <a:lnTo>
                  <a:pt x="502408" y="130748"/>
                </a:lnTo>
                <a:lnTo>
                  <a:pt x="537251" y="195884"/>
                </a:lnTo>
                <a:lnTo>
                  <a:pt x="548398" y="234302"/>
                </a:lnTo>
                <a:lnTo>
                  <a:pt x="554736" y="276603"/>
                </a:lnTo>
                <a:lnTo>
                  <a:pt x="554736" y="412125"/>
                </a:lnTo>
                <a:lnTo>
                  <a:pt x="559973" y="402141"/>
                </a:lnTo>
                <a:lnTo>
                  <a:pt x="575260" y="354852"/>
                </a:lnTo>
                <a:lnTo>
                  <a:pt x="582168" y="304797"/>
                </a:lnTo>
                <a:close/>
              </a:path>
              <a:path w="582294" h="581025">
                <a:moveTo>
                  <a:pt x="554736" y="412125"/>
                </a:moveTo>
                <a:lnTo>
                  <a:pt x="554736" y="304035"/>
                </a:lnTo>
                <a:lnTo>
                  <a:pt x="547998" y="347266"/>
                </a:lnTo>
                <a:lnTo>
                  <a:pt x="536212" y="386454"/>
                </a:lnTo>
                <a:lnTo>
                  <a:pt x="519887" y="421574"/>
                </a:lnTo>
                <a:lnTo>
                  <a:pt x="475658" y="479512"/>
                </a:lnTo>
                <a:lnTo>
                  <a:pt x="419385" y="520880"/>
                </a:lnTo>
                <a:lnTo>
                  <a:pt x="355142" y="545483"/>
                </a:lnTo>
                <a:lnTo>
                  <a:pt x="287003" y="553122"/>
                </a:lnTo>
                <a:lnTo>
                  <a:pt x="252747" y="550519"/>
                </a:lnTo>
                <a:lnTo>
                  <a:pt x="186404" y="532342"/>
                </a:lnTo>
                <a:lnTo>
                  <a:pt x="126352" y="496706"/>
                </a:lnTo>
                <a:lnTo>
                  <a:pt x="76665" y="443416"/>
                </a:lnTo>
                <a:lnTo>
                  <a:pt x="56981" y="410088"/>
                </a:lnTo>
                <a:lnTo>
                  <a:pt x="41416" y="372272"/>
                </a:lnTo>
                <a:lnTo>
                  <a:pt x="30480" y="329943"/>
                </a:lnTo>
                <a:lnTo>
                  <a:pt x="27432" y="303273"/>
                </a:lnTo>
                <a:lnTo>
                  <a:pt x="27432" y="411590"/>
                </a:lnTo>
                <a:lnTo>
                  <a:pt x="64699" y="473287"/>
                </a:lnTo>
                <a:lnTo>
                  <a:pt x="95766" y="506082"/>
                </a:lnTo>
                <a:lnTo>
                  <a:pt x="131441" y="533647"/>
                </a:lnTo>
                <a:lnTo>
                  <a:pt x="171029" y="555433"/>
                </a:lnTo>
                <a:lnTo>
                  <a:pt x="213835" y="570893"/>
                </a:lnTo>
                <a:lnTo>
                  <a:pt x="259165" y="579478"/>
                </a:lnTo>
                <a:lnTo>
                  <a:pt x="306324" y="580641"/>
                </a:lnTo>
                <a:lnTo>
                  <a:pt x="321564" y="579879"/>
                </a:lnTo>
                <a:lnTo>
                  <a:pt x="385196" y="565722"/>
                </a:lnTo>
                <a:lnTo>
                  <a:pt x="430659" y="545707"/>
                </a:lnTo>
                <a:lnTo>
                  <a:pt x="471650" y="518446"/>
                </a:lnTo>
                <a:lnTo>
                  <a:pt x="507387" y="484834"/>
                </a:lnTo>
                <a:lnTo>
                  <a:pt x="537088" y="445767"/>
                </a:lnTo>
                <a:lnTo>
                  <a:pt x="554736" y="4121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519561" y="5139944"/>
            <a:ext cx="173355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b="1" spc="15" dirty="0">
                <a:solidFill>
                  <a:srgbClr val="FFFFFF"/>
                </a:solidFill>
                <a:latin typeface="Microsoft YaHei"/>
                <a:cs typeface="Microsoft YaHei"/>
              </a:rPr>
              <a:t>C</a:t>
            </a:r>
            <a:endParaRPr sz="1700">
              <a:latin typeface="Microsoft YaHei"/>
              <a:cs typeface="Microsoft YaHe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328051" y="5927597"/>
            <a:ext cx="554990" cy="555625"/>
          </a:xfrm>
          <a:custGeom>
            <a:avLst/>
            <a:gdLst/>
            <a:ahLst/>
            <a:cxnLst/>
            <a:rect l="l" t="t" r="r" b="b"/>
            <a:pathLst>
              <a:path w="554989" h="555625">
                <a:moveTo>
                  <a:pt x="554736" y="278129"/>
                </a:moveTo>
                <a:lnTo>
                  <a:pt x="550266" y="228252"/>
                </a:lnTo>
                <a:lnTo>
                  <a:pt x="537380" y="181260"/>
                </a:lnTo>
                <a:lnTo>
                  <a:pt x="516861" y="137950"/>
                </a:lnTo>
                <a:lnTo>
                  <a:pt x="489494" y="99117"/>
                </a:lnTo>
                <a:lnTo>
                  <a:pt x="456062" y="65559"/>
                </a:lnTo>
                <a:lnTo>
                  <a:pt x="417350" y="38071"/>
                </a:lnTo>
                <a:lnTo>
                  <a:pt x="374140" y="17451"/>
                </a:lnTo>
                <a:lnTo>
                  <a:pt x="327218" y="4495"/>
                </a:lnTo>
                <a:lnTo>
                  <a:pt x="277368" y="0"/>
                </a:lnTo>
                <a:lnTo>
                  <a:pt x="227517" y="4495"/>
                </a:lnTo>
                <a:lnTo>
                  <a:pt x="180595" y="17451"/>
                </a:lnTo>
                <a:lnTo>
                  <a:pt x="137385" y="38071"/>
                </a:lnTo>
                <a:lnTo>
                  <a:pt x="98673" y="65559"/>
                </a:lnTo>
                <a:lnTo>
                  <a:pt x="65241" y="99117"/>
                </a:lnTo>
                <a:lnTo>
                  <a:pt x="37874" y="137950"/>
                </a:lnTo>
                <a:lnTo>
                  <a:pt x="17355" y="181260"/>
                </a:lnTo>
                <a:lnTo>
                  <a:pt x="4469" y="228252"/>
                </a:lnTo>
                <a:lnTo>
                  <a:pt x="0" y="278129"/>
                </a:lnTo>
                <a:lnTo>
                  <a:pt x="4469" y="327980"/>
                </a:lnTo>
                <a:lnTo>
                  <a:pt x="17355" y="374902"/>
                </a:lnTo>
                <a:lnTo>
                  <a:pt x="37874" y="418112"/>
                </a:lnTo>
                <a:lnTo>
                  <a:pt x="65241" y="456824"/>
                </a:lnTo>
                <a:lnTo>
                  <a:pt x="98673" y="490256"/>
                </a:lnTo>
                <a:lnTo>
                  <a:pt x="137385" y="517623"/>
                </a:lnTo>
                <a:lnTo>
                  <a:pt x="180595" y="538142"/>
                </a:lnTo>
                <a:lnTo>
                  <a:pt x="227517" y="551028"/>
                </a:lnTo>
                <a:lnTo>
                  <a:pt x="277368" y="555497"/>
                </a:lnTo>
                <a:lnTo>
                  <a:pt x="327218" y="551028"/>
                </a:lnTo>
                <a:lnTo>
                  <a:pt x="374140" y="538142"/>
                </a:lnTo>
                <a:lnTo>
                  <a:pt x="417350" y="517623"/>
                </a:lnTo>
                <a:lnTo>
                  <a:pt x="456062" y="490256"/>
                </a:lnTo>
                <a:lnTo>
                  <a:pt x="489494" y="456824"/>
                </a:lnTo>
                <a:lnTo>
                  <a:pt x="516861" y="418112"/>
                </a:lnTo>
                <a:lnTo>
                  <a:pt x="537380" y="374902"/>
                </a:lnTo>
                <a:lnTo>
                  <a:pt x="550266" y="327980"/>
                </a:lnTo>
                <a:lnTo>
                  <a:pt x="554736" y="278129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21193" y="5922176"/>
            <a:ext cx="568960" cy="567055"/>
          </a:xfrm>
          <a:custGeom>
            <a:avLst/>
            <a:gdLst/>
            <a:ahLst/>
            <a:cxnLst/>
            <a:rect l="l" t="t" r="r" b="b"/>
            <a:pathLst>
              <a:path w="568960" h="567054">
                <a:moveTo>
                  <a:pt x="568452" y="282789"/>
                </a:moveTo>
                <a:lnTo>
                  <a:pt x="568452" y="268311"/>
                </a:lnTo>
                <a:lnTo>
                  <a:pt x="567690" y="253833"/>
                </a:lnTo>
                <a:lnTo>
                  <a:pt x="559006" y="211499"/>
                </a:lnTo>
                <a:lnTo>
                  <a:pt x="545957" y="173016"/>
                </a:lnTo>
                <a:lnTo>
                  <a:pt x="528960" y="138385"/>
                </a:lnTo>
                <a:lnTo>
                  <a:pt x="484788" y="80679"/>
                </a:lnTo>
                <a:lnTo>
                  <a:pt x="429823" y="38379"/>
                </a:lnTo>
                <a:lnTo>
                  <a:pt x="367398" y="11486"/>
                </a:lnTo>
                <a:lnTo>
                  <a:pt x="300846" y="0"/>
                </a:lnTo>
                <a:lnTo>
                  <a:pt x="267064" y="33"/>
                </a:lnTo>
                <a:lnTo>
                  <a:pt x="200572" y="11656"/>
                </a:lnTo>
                <a:lnTo>
                  <a:pt x="138285" y="38684"/>
                </a:lnTo>
                <a:lnTo>
                  <a:pt x="83537" y="81117"/>
                </a:lnTo>
                <a:lnTo>
                  <a:pt x="39661" y="138955"/>
                </a:lnTo>
                <a:lnTo>
                  <a:pt x="22842" y="173651"/>
                </a:lnTo>
                <a:lnTo>
                  <a:pt x="9990" y="212197"/>
                </a:lnTo>
                <a:lnTo>
                  <a:pt x="1523" y="254595"/>
                </a:lnTo>
                <a:lnTo>
                  <a:pt x="0" y="269073"/>
                </a:lnTo>
                <a:lnTo>
                  <a:pt x="0" y="298029"/>
                </a:lnTo>
                <a:lnTo>
                  <a:pt x="3048" y="326985"/>
                </a:lnTo>
                <a:lnTo>
                  <a:pt x="13716" y="368418"/>
                </a:lnTo>
                <a:lnTo>
                  <a:pt x="13716" y="269073"/>
                </a:lnTo>
                <a:lnTo>
                  <a:pt x="15239" y="255357"/>
                </a:lnTo>
                <a:lnTo>
                  <a:pt x="24064" y="212325"/>
                </a:lnTo>
                <a:lnTo>
                  <a:pt x="37591" y="173542"/>
                </a:lnTo>
                <a:lnTo>
                  <a:pt x="55340" y="138993"/>
                </a:lnTo>
                <a:lnTo>
                  <a:pt x="101579" y="82549"/>
                </a:lnTo>
                <a:lnTo>
                  <a:pt x="158930" y="42888"/>
                </a:lnTo>
                <a:lnTo>
                  <a:pt x="223545" y="19906"/>
                </a:lnTo>
                <a:lnTo>
                  <a:pt x="291574" y="13499"/>
                </a:lnTo>
                <a:lnTo>
                  <a:pt x="325666" y="16477"/>
                </a:lnTo>
                <a:lnTo>
                  <a:pt x="391598" y="34734"/>
                </a:lnTo>
                <a:lnTo>
                  <a:pt x="451320" y="69303"/>
                </a:lnTo>
                <a:lnTo>
                  <a:pt x="500984" y="120080"/>
                </a:lnTo>
                <a:lnTo>
                  <a:pt x="536739" y="186959"/>
                </a:lnTo>
                <a:lnTo>
                  <a:pt x="548197" y="226404"/>
                </a:lnTo>
                <a:lnTo>
                  <a:pt x="554736" y="269835"/>
                </a:lnTo>
                <a:lnTo>
                  <a:pt x="554736" y="368965"/>
                </a:lnTo>
                <a:lnTo>
                  <a:pt x="555365" y="367254"/>
                </a:lnTo>
                <a:lnTo>
                  <a:pt x="564390" y="326815"/>
                </a:lnTo>
                <a:lnTo>
                  <a:pt x="568452" y="282789"/>
                </a:lnTo>
                <a:close/>
              </a:path>
              <a:path w="568960" h="567054">
                <a:moveTo>
                  <a:pt x="554736" y="368965"/>
                </a:moveTo>
                <a:lnTo>
                  <a:pt x="554736" y="297267"/>
                </a:lnTo>
                <a:lnTo>
                  <a:pt x="548370" y="339727"/>
                </a:lnTo>
                <a:lnTo>
                  <a:pt x="537244" y="378414"/>
                </a:lnTo>
                <a:lnTo>
                  <a:pt x="521811" y="413305"/>
                </a:lnTo>
                <a:lnTo>
                  <a:pt x="479853" y="471610"/>
                </a:lnTo>
                <a:lnTo>
                  <a:pt x="426141" y="514459"/>
                </a:lnTo>
                <a:lnTo>
                  <a:pt x="364324" y="541669"/>
                </a:lnTo>
                <a:lnTo>
                  <a:pt x="298046" y="553057"/>
                </a:lnTo>
                <a:lnTo>
                  <a:pt x="264375" y="552760"/>
                </a:lnTo>
                <a:lnTo>
                  <a:pt x="198246" y="540072"/>
                </a:lnTo>
                <a:lnTo>
                  <a:pt x="136773" y="511105"/>
                </a:lnTo>
                <a:lnTo>
                  <a:pt x="83604" y="465676"/>
                </a:lnTo>
                <a:lnTo>
                  <a:pt x="42386" y="403602"/>
                </a:lnTo>
                <a:lnTo>
                  <a:pt x="27397" y="366266"/>
                </a:lnTo>
                <a:lnTo>
                  <a:pt x="16764" y="324699"/>
                </a:lnTo>
                <a:lnTo>
                  <a:pt x="13716" y="297267"/>
                </a:lnTo>
                <a:lnTo>
                  <a:pt x="13716" y="368418"/>
                </a:lnTo>
                <a:lnTo>
                  <a:pt x="29441" y="408367"/>
                </a:lnTo>
                <a:lnTo>
                  <a:pt x="48689" y="442624"/>
                </a:lnTo>
                <a:lnTo>
                  <a:pt x="97076" y="498444"/>
                </a:lnTo>
                <a:lnTo>
                  <a:pt x="155700" y="537570"/>
                </a:lnTo>
                <a:lnTo>
                  <a:pt x="221022" y="560277"/>
                </a:lnTo>
                <a:lnTo>
                  <a:pt x="289501" y="566844"/>
                </a:lnTo>
                <a:lnTo>
                  <a:pt x="323819" y="564161"/>
                </a:lnTo>
                <a:lnTo>
                  <a:pt x="390397" y="547036"/>
                </a:lnTo>
                <a:lnTo>
                  <a:pt x="451320" y="514432"/>
                </a:lnTo>
                <a:lnTo>
                  <a:pt x="502937" y="466715"/>
                </a:lnTo>
                <a:lnTo>
                  <a:pt x="541820" y="404074"/>
                </a:lnTo>
                <a:lnTo>
                  <a:pt x="554736" y="3689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506608" y="6065773"/>
            <a:ext cx="199390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b="1" spc="20" dirty="0">
                <a:solidFill>
                  <a:srgbClr val="FFFFFF"/>
                </a:solidFill>
                <a:latin typeface="Microsoft YaHei"/>
                <a:cs typeface="Microsoft YaHei"/>
              </a:rPr>
              <a:t>D</a:t>
            </a:r>
            <a:endParaRPr sz="1700">
              <a:latin typeface="Microsoft YaHei"/>
              <a:cs typeface="Microsoft YaHe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07143" y="76200"/>
            <a:ext cx="10486390" cy="685800"/>
          </a:xfrm>
          <a:custGeom>
            <a:avLst/>
            <a:gdLst/>
            <a:ahLst/>
            <a:cxnLst/>
            <a:rect l="l" t="t" r="r" b="b"/>
            <a:pathLst>
              <a:path w="10486390" h="685800">
                <a:moveTo>
                  <a:pt x="0" y="685800"/>
                </a:moveTo>
                <a:lnTo>
                  <a:pt x="10486009" y="685800"/>
                </a:lnTo>
                <a:lnTo>
                  <a:pt x="10486009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F6F7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03" y="76200"/>
            <a:ext cx="205740" cy="685800"/>
          </a:xfrm>
          <a:custGeom>
            <a:avLst/>
            <a:gdLst/>
            <a:ahLst/>
            <a:cxnLst/>
            <a:rect l="l" t="t" r="r" b="b"/>
            <a:pathLst>
              <a:path w="205740" h="685800">
                <a:moveTo>
                  <a:pt x="0" y="0"/>
                </a:moveTo>
                <a:lnTo>
                  <a:pt x="0" y="685800"/>
                </a:lnTo>
                <a:lnTo>
                  <a:pt x="205740" y="685800"/>
                </a:lnTo>
                <a:lnTo>
                  <a:pt x="205740" y="0"/>
                </a:lnTo>
                <a:lnTo>
                  <a:pt x="0" y="0"/>
                </a:lnTo>
                <a:close/>
              </a:path>
            </a:pathLst>
          </a:custGeom>
          <a:solidFill>
            <a:srgbClr val="639E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74783" y="199136"/>
            <a:ext cx="108267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800" b="1" spc="5" dirty="0">
                <a:latin typeface="Microsoft YaHei"/>
                <a:cs typeface="Microsoft YaHei"/>
              </a:rPr>
              <a:t>单选题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747907" y="296672"/>
            <a:ext cx="456565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2150" b="1" spc="5" dirty="0">
                <a:solidFill>
                  <a:srgbClr val="7F7F7F"/>
                </a:solidFill>
                <a:latin typeface="Microsoft YaHei"/>
                <a:cs typeface="Microsoft YaHei"/>
              </a:rPr>
              <a:t>1分</a:t>
            </a:r>
            <a:endParaRPr sz="2150">
              <a:latin typeface="Microsoft YaHei"/>
              <a:cs typeface="Microsoft YaHe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015869" y="137922"/>
            <a:ext cx="1543050" cy="5577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004943" y="6853884"/>
            <a:ext cx="464820" cy="31559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700" b="1" spc="25" dirty="0">
                <a:solidFill>
                  <a:srgbClr val="FFFFFF"/>
                </a:solidFill>
                <a:latin typeface="Microsoft YaHei"/>
                <a:cs typeface="Microsoft YaHei"/>
              </a:rPr>
              <a:t>提交</a:t>
            </a:r>
            <a:endParaRPr sz="1700">
              <a:latin typeface="Microsoft YaHei"/>
              <a:cs typeface="Microsoft YaHe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66</a:t>
            </a:fld>
            <a:endParaRPr spc="5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898519" y="16256"/>
            <a:ext cx="2726055" cy="4864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70305" algn="l"/>
              </a:tabLst>
            </a:pPr>
            <a:r>
              <a:rPr sz="3000" b="1" spc="-60" dirty="0">
                <a:solidFill>
                  <a:srgbClr val="6500CC"/>
                </a:solidFill>
                <a:latin typeface="Microsoft JhengHei"/>
                <a:cs typeface="Microsoft JhengHei"/>
              </a:rPr>
              <a:t>第3</a:t>
            </a:r>
            <a:r>
              <a:rPr sz="3000" b="1" spc="-90" dirty="0">
                <a:solidFill>
                  <a:srgbClr val="6500CC"/>
                </a:solidFill>
                <a:latin typeface="Microsoft JhengHei"/>
                <a:cs typeface="Microsoft JhengHei"/>
              </a:rPr>
              <a:t>章</a:t>
            </a:r>
            <a:r>
              <a:rPr sz="3000" b="1" dirty="0">
                <a:solidFill>
                  <a:srgbClr val="6500CC"/>
                </a:solidFill>
                <a:latin typeface="Microsoft JhengHei"/>
                <a:cs typeface="Microsoft JhengHei"/>
              </a:rPr>
              <a:t>	</a:t>
            </a:r>
            <a:r>
              <a:rPr sz="3000" b="1" spc="30" dirty="0">
                <a:solidFill>
                  <a:srgbClr val="6500CC"/>
                </a:solidFill>
                <a:latin typeface="Microsoft JhengHei"/>
                <a:cs typeface="Microsoft JhengHei"/>
              </a:rPr>
              <a:t>栈和队列</a:t>
            </a:r>
            <a:endParaRPr sz="3000">
              <a:latin typeface="Microsoft JhengHei"/>
              <a:cs typeface="Microsoft JhengH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07251" y="7133812"/>
            <a:ext cx="299720" cy="299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60"/>
              </a:lnSpc>
            </a:pPr>
            <a:r>
              <a:rPr sz="2150" spc="5" dirty="0">
                <a:latin typeface="SimSun"/>
                <a:cs typeface="SimSun"/>
              </a:rPr>
              <a:t>67</a:t>
            </a:r>
            <a:endParaRPr sz="2150">
              <a:latin typeface="SimSun"/>
              <a:cs typeface="SimSu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732409" y="379729"/>
            <a:ext cx="2671445" cy="8147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150" spc="55" dirty="0">
                <a:solidFill>
                  <a:srgbClr val="006565"/>
                </a:solidFill>
              </a:rPr>
              <a:t>本章小结</a:t>
            </a:r>
            <a:endParaRPr sz="5150"/>
          </a:p>
        </p:txBody>
      </p:sp>
      <p:sp>
        <p:nvSpPr>
          <p:cNvPr id="7" name="object 7"/>
          <p:cNvSpPr txBox="1"/>
          <p:nvPr/>
        </p:nvSpPr>
        <p:spPr>
          <a:xfrm>
            <a:off x="769774" y="1374423"/>
            <a:ext cx="9465310" cy="500888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341630">
              <a:lnSpc>
                <a:spcPct val="100000"/>
              </a:lnSpc>
              <a:spcBef>
                <a:spcPts val="1440"/>
              </a:spcBef>
            </a:pPr>
            <a:r>
              <a:rPr sz="3450" b="1" u="heavy" spc="-5" dirty="0">
                <a:solidFill>
                  <a:srgbClr val="FF3300"/>
                </a:solidFill>
                <a:uFill>
                  <a:solidFill>
                    <a:srgbClr val="FF3300"/>
                  </a:solidFill>
                </a:uFill>
                <a:latin typeface="SimSun"/>
                <a:cs typeface="SimSun"/>
              </a:rPr>
              <a:t>熟练掌握</a:t>
            </a:r>
            <a:r>
              <a:rPr sz="3450" b="1" spc="-5" dirty="0">
                <a:solidFill>
                  <a:srgbClr val="FF3300"/>
                </a:solidFill>
                <a:latin typeface="SimSun"/>
                <a:cs typeface="SimSun"/>
              </a:rPr>
              <a:t>：</a:t>
            </a:r>
            <a:endParaRPr sz="3450">
              <a:latin typeface="SimSun"/>
              <a:cs typeface="SimSun"/>
            </a:endParaRPr>
          </a:p>
          <a:p>
            <a:pPr marL="819785" indent="-437515">
              <a:lnSpc>
                <a:spcPct val="100000"/>
              </a:lnSpc>
              <a:spcBef>
                <a:spcPts val="1195"/>
              </a:spcBef>
              <a:buSzPct val="96666"/>
              <a:buFont typeface="Constantia"/>
              <a:buAutoNum type="arabicParenBoth"/>
              <a:tabLst>
                <a:tab pos="820419" algn="l"/>
              </a:tabLst>
            </a:pP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栈、队列的定义、特点和性质；</a:t>
            </a:r>
            <a:endParaRPr sz="3000">
              <a:latin typeface="SimSun"/>
              <a:cs typeface="SimSun"/>
            </a:endParaRPr>
          </a:p>
          <a:p>
            <a:pPr marL="752475" marR="455930" indent="-369570">
              <a:lnSpc>
                <a:spcPct val="130800"/>
              </a:lnSpc>
              <a:spcBef>
                <a:spcPts val="5"/>
              </a:spcBef>
              <a:buSzPct val="96666"/>
              <a:buAutoNum type="arabicParenBoth"/>
              <a:tabLst>
                <a:tab pos="866140" algn="l"/>
              </a:tabLst>
            </a:pPr>
            <a:r>
              <a:rPr sz="3000" b="1" dirty="0">
                <a:solidFill>
                  <a:srgbClr val="0000FF"/>
                </a:solidFill>
                <a:latin typeface="Constantia"/>
                <a:cs typeface="Constantia"/>
              </a:rPr>
              <a:t>ADT</a:t>
            </a: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栈、</a:t>
            </a:r>
            <a:r>
              <a:rPr sz="3000" b="1" dirty="0">
                <a:solidFill>
                  <a:srgbClr val="0000FF"/>
                </a:solidFill>
                <a:latin typeface="Constantia"/>
                <a:cs typeface="Constantia"/>
              </a:rPr>
              <a:t>ADT</a:t>
            </a: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队列的设计和实现以及基本操作及 相关算法。</a:t>
            </a:r>
            <a:endParaRPr sz="3000">
              <a:latin typeface="SimSun"/>
              <a:cs typeface="SimSun"/>
            </a:endParaRPr>
          </a:p>
          <a:p>
            <a:pPr marL="341630">
              <a:lnSpc>
                <a:spcPct val="100000"/>
              </a:lnSpc>
              <a:spcBef>
                <a:spcPts val="1170"/>
              </a:spcBef>
            </a:pPr>
            <a:r>
              <a:rPr sz="3450" b="1" u="heavy" spc="-5" dirty="0">
                <a:solidFill>
                  <a:srgbClr val="FF3300"/>
                </a:solidFill>
                <a:uFill>
                  <a:solidFill>
                    <a:srgbClr val="FF3300"/>
                  </a:solidFill>
                </a:uFill>
                <a:latin typeface="SimSun"/>
                <a:cs typeface="SimSun"/>
              </a:rPr>
              <a:t>重点学习：</a:t>
            </a:r>
            <a:endParaRPr sz="3450">
              <a:latin typeface="SimSun"/>
              <a:cs typeface="SimSun"/>
            </a:endParaRPr>
          </a:p>
          <a:p>
            <a:pPr marL="12700" marR="5080" indent="549275">
              <a:lnSpc>
                <a:spcPct val="130900"/>
              </a:lnSpc>
              <a:spcBef>
                <a:spcPts val="85"/>
              </a:spcBef>
            </a:pPr>
            <a:r>
              <a:rPr sz="3000" b="1" spc="10" dirty="0">
                <a:solidFill>
                  <a:srgbClr val="0000FF"/>
                </a:solidFill>
                <a:latin typeface="Constantia"/>
                <a:cs typeface="Constantia"/>
              </a:rPr>
              <a:t>A</a:t>
            </a:r>
            <a:r>
              <a:rPr sz="3000" b="1" spc="-25" dirty="0">
                <a:solidFill>
                  <a:srgbClr val="0000FF"/>
                </a:solidFill>
                <a:latin typeface="Constantia"/>
                <a:cs typeface="Constantia"/>
              </a:rPr>
              <a:t>D</a:t>
            </a:r>
            <a:r>
              <a:rPr sz="3000" b="1" spc="10" dirty="0">
                <a:solidFill>
                  <a:srgbClr val="0000FF"/>
                </a:solidFill>
                <a:latin typeface="Constantia"/>
                <a:cs typeface="Constantia"/>
              </a:rPr>
              <a:t>T</a:t>
            </a:r>
            <a:r>
              <a:rPr sz="3000" b="1" spc="20" dirty="0">
                <a:solidFill>
                  <a:srgbClr val="0000FF"/>
                </a:solidFill>
                <a:latin typeface="SimSun"/>
                <a:cs typeface="SimSun"/>
              </a:rPr>
              <a:t>栈和队列在表达式求值、括号匹配、数制转换、 迷宫求解中的应用，提高利用栈和队列解决实际问题的 </a:t>
            </a: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应用水平。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70305" algn="l"/>
              </a:tabLst>
            </a:pPr>
            <a:r>
              <a:rPr spc="-60" dirty="0"/>
              <a:t>第3</a:t>
            </a:r>
            <a:r>
              <a:rPr spc="-90" dirty="0"/>
              <a:t>章</a:t>
            </a:r>
            <a:r>
              <a:rPr dirty="0"/>
              <a:t>	</a:t>
            </a:r>
            <a:r>
              <a:rPr spc="30" dirty="0"/>
              <a:t>栈和队列</a:t>
            </a:r>
          </a:p>
        </p:txBody>
      </p:sp>
      <p:sp>
        <p:nvSpPr>
          <p:cNvPr id="6" name="object 6"/>
          <p:cNvSpPr/>
          <p:nvPr/>
        </p:nvSpPr>
        <p:spPr>
          <a:xfrm>
            <a:off x="3637673" y="5020055"/>
            <a:ext cx="1943100" cy="560070"/>
          </a:xfrm>
          <a:custGeom>
            <a:avLst/>
            <a:gdLst/>
            <a:ahLst/>
            <a:cxnLst/>
            <a:rect l="l" t="t" r="r" b="b"/>
            <a:pathLst>
              <a:path w="1943100" h="560070">
                <a:moveTo>
                  <a:pt x="0" y="0"/>
                </a:moveTo>
                <a:lnTo>
                  <a:pt x="0" y="560070"/>
                </a:lnTo>
                <a:lnTo>
                  <a:pt x="1943100" y="560070"/>
                </a:lnTo>
                <a:lnTo>
                  <a:pt x="1943100" y="0"/>
                </a:lnTo>
                <a:lnTo>
                  <a:pt x="0" y="0"/>
                </a:lnTo>
                <a:close/>
              </a:path>
            </a:pathLst>
          </a:custGeom>
          <a:solidFill>
            <a:srgbClr val="DBF5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32339" y="5014721"/>
            <a:ext cx="1953895" cy="570865"/>
          </a:xfrm>
          <a:custGeom>
            <a:avLst/>
            <a:gdLst/>
            <a:ahLst/>
            <a:cxnLst/>
            <a:rect l="l" t="t" r="r" b="b"/>
            <a:pathLst>
              <a:path w="1953895" h="570864">
                <a:moveTo>
                  <a:pt x="1953767" y="570738"/>
                </a:moveTo>
                <a:lnTo>
                  <a:pt x="1953767" y="0"/>
                </a:lnTo>
                <a:lnTo>
                  <a:pt x="0" y="0"/>
                </a:lnTo>
                <a:lnTo>
                  <a:pt x="0" y="570738"/>
                </a:lnTo>
                <a:lnTo>
                  <a:pt x="5333" y="570738"/>
                </a:lnTo>
                <a:lnTo>
                  <a:pt x="5333" y="9905"/>
                </a:lnTo>
                <a:lnTo>
                  <a:pt x="10667" y="5333"/>
                </a:lnTo>
                <a:lnTo>
                  <a:pt x="10667" y="9905"/>
                </a:lnTo>
                <a:lnTo>
                  <a:pt x="1943100" y="9905"/>
                </a:lnTo>
                <a:lnTo>
                  <a:pt x="1943100" y="5333"/>
                </a:lnTo>
                <a:lnTo>
                  <a:pt x="1948433" y="9905"/>
                </a:lnTo>
                <a:lnTo>
                  <a:pt x="1948433" y="570738"/>
                </a:lnTo>
                <a:lnTo>
                  <a:pt x="1953767" y="570738"/>
                </a:lnTo>
                <a:close/>
              </a:path>
              <a:path w="1953895" h="570864">
                <a:moveTo>
                  <a:pt x="10667" y="9905"/>
                </a:moveTo>
                <a:lnTo>
                  <a:pt x="10667" y="5333"/>
                </a:lnTo>
                <a:lnTo>
                  <a:pt x="5333" y="9905"/>
                </a:lnTo>
                <a:lnTo>
                  <a:pt x="10667" y="9905"/>
                </a:lnTo>
                <a:close/>
              </a:path>
              <a:path w="1953895" h="570864">
                <a:moveTo>
                  <a:pt x="10667" y="560069"/>
                </a:moveTo>
                <a:lnTo>
                  <a:pt x="10667" y="9905"/>
                </a:lnTo>
                <a:lnTo>
                  <a:pt x="5333" y="9905"/>
                </a:lnTo>
                <a:lnTo>
                  <a:pt x="5333" y="560069"/>
                </a:lnTo>
                <a:lnTo>
                  <a:pt x="10667" y="560069"/>
                </a:lnTo>
                <a:close/>
              </a:path>
              <a:path w="1953895" h="570864">
                <a:moveTo>
                  <a:pt x="1948433" y="560069"/>
                </a:moveTo>
                <a:lnTo>
                  <a:pt x="5333" y="560069"/>
                </a:lnTo>
                <a:lnTo>
                  <a:pt x="10667" y="565403"/>
                </a:lnTo>
                <a:lnTo>
                  <a:pt x="10667" y="570738"/>
                </a:lnTo>
                <a:lnTo>
                  <a:pt x="1943100" y="570738"/>
                </a:lnTo>
                <a:lnTo>
                  <a:pt x="1943100" y="565403"/>
                </a:lnTo>
                <a:lnTo>
                  <a:pt x="1948433" y="560069"/>
                </a:lnTo>
                <a:close/>
              </a:path>
              <a:path w="1953895" h="570864">
                <a:moveTo>
                  <a:pt x="10667" y="570738"/>
                </a:moveTo>
                <a:lnTo>
                  <a:pt x="10667" y="565403"/>
                </a:lnTo>
                <a:lnTo>
                  <a:pt x="5333" y="560069"/>
                </a:lnTo>
                <a:lnTo>
                  <a:pt x="5333" y="570738"/>
                </a:lnTo>
                <a:lnTo>
                  <a:pt x="10667" y="570738"/>
                </a:lnTo>
                <a:close/>
              </a:path>
              <a:path w="1953895" h="570864">
                <a:moveTo>
                  <a:pt x="1948433" y="9905"/>
                </a:moveTo>
                <a:lnTo>
                  <a:pt x="1943100" y="5333"/>
                </a:lnTo>
                <a:lnTo>
                  <a:pt x="1943100" y="9905"/>
                </a:lnTo>
                <a:lnTo>
                  <a:pt x="1948433" y="9905"/>
                </a:lnTo>
                <a:close/>
              </a:path>
              <a:path w="1953895" h="570864">
                <a:moveTo>
                  <a:pt x="1948433" y="560069"/>
                </a:moveTo>
                <a:lnTo>
                  <a:pt x="1948433" y="9905"/>
                </a:lnTo>
                <a:lnTo>
                  <a:pt x="1943100" y="9905"/>
                </a:lnTo>
                <a:lnTo>
                  <a:pt x="1943100" y="560069"/>
                </a:lnTo>
                <a:lnTo>
                  <a:pt x="1948433" y="560069"/>
                </a:lnTo>
                <a:close/>
              </a:path>
              <a:path w="1953895" h="570864">
                <a:moveTo>
                  <a:pt x="1948433" y="570738"/>
                </a:moveTo>
                <a:lnTo>
                  <a:pt x="1948433" y="560069"/>
                </a:lnTo>
                <a:lnTo>
                  <a:pt x="1943100" y="565403"/>
                </a:lnTo>
                <a:lnTo>
                  <a:pt x="1943100" y="570738"/>
                </a:lnTo>
                <a:lnTo>
                  <a:pt x="1948433" y="5707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95620" y="1666740"/>
            <a:ext cx="8717915" cy="46539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20"/>
              </a:spcBef>
            </a:pP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ADT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Stack</a:t>
            </a:r>
            <a:r>
              <a:rPr sz="3000" b="1" spc="-6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{</a:t>
            </a: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tabLst>
                <a:tab pos="7764780" algn="l"/>
              </a:tabLst>
            </a:pPr>
            <a:r>
              <a:rPr sz="4500" b="1" spc="22" baseline="-2777" dirty="0">
                <a:solidFill>
                  <a:srgbClr val="0000FF"/>
                </a:solidFill>
                <a:latin typeface="SimSun"/>
                <a:cs typeface="SimSun"/>
              </a:rPr>
              <a:t>数据对象</a:t>
            </a:r>
            <a:r>
              <a:rPr sz="4500" b="1" spc="-75" baseline="-2777" dirty="0">
                <a:solidFill>
                  <a:srgbClr val="0000FF"/>
                </a:solidFill>
                <a:latin typeface="SimSun"/>
                <a:cs typeface="SimSun"/>
              </a:rPr>
              <a:t>：</a:t>
            </a:r>
            <a:r>
              <a:rPr sz="3000" b="1" spc="-50" dirty="0">
                <a:latin typeface="Times New Roman"/>
                <a:cs typeface="Times New Roman"/>
              </a:rPr>
              <a:t>D</a:t>
            </a:r>
            <a:r>
              <a:rPr sz="3000" b="1" spc="-50" dirty="0">
                <a:latin typeface="NSimSun"/>
                <a:cs typeface="NSimSun"/>
              </a:rPr>
              <a:t>＝</a:t>
            </a:r>
            <a:r>
              <a:rPr sz="3000" b="1" spc="-50" dirty="0">
                <a:latin typeface="Times New Roman"/>
                <a:cs typeface="Times New Roman"/>
              </a:rPr>
              <a:t>{</a:t>
            </a:r>
            <a:r>
              <a:rPr sz="3000" b="1" spc="15" dirty="0">
                <a:latin typeface="Times New Roman"/>
                <a:cs typeface="Times New Roman"/>
              </a:rPr>
              <a:t> </a:t>
            </a:r>
            <a:r>
              <a:rPr sz="3000" b="1" spc="5" dirty="0">
                <a:latin typeface="Times New Roman"/>
                <a:cs typeface="Times New Roman"/>
              </a:rPr>
              <a:t>a</a:t>
            </a:r>
            <a:r>
              <a:rPr sz="3000" b="1" spc="7" baseline="-20833" dirty="0">
                <a:latin typeface="Times New Roman"/>
                <a:cs typeface="Times New Roman"/>
              </a:rPr>
              <a:t>i</a:t>
            </a:r>
            <a:r>
              <a:rPr sz="3000" b="1" spc="390" baseline="-20833" dirty="0">
                <a:latin typeface="Times New Roman"/>
                <a:cs typeface="Times New Roman"/>
              </a:rPr>
              <a:t> </a:t>
            </a:r>
            <a:r>
              <a:rPr sz="3000" b="1" spc="5" dirty="0">
                <a:latin typeface="Times New Roman"/>
                <a:cs typeface="Times New Roman"/>
              </a:rPr>
              <a:t>|</a:t>
            </a:r>
            <a:r>
              <a:rPr sz="3000" b="1" spc="10" dirty="0">
                <a:latin typeface="Times New Roman"/>
                <a:cs typeface="Times New Roman"/>
              </a:rPr>
              <a:t> </a:t>
            </a:r>
            <a:r>
              <a:rPr sz="3000" b="1" spc="5" dirty="0">
                <a:latin typeface="Times New Roman"/>
                <a:cs typeface="Times New Roman"/>
              </a:rPr>
              <a:t>a</a:t>
            </a:r>
            <a:r>
              <a:rPr sz="3000" b="1" spc="7" baseline="-20833" dirty="0">
                <a:latin typeface="Times New Roman"/>
                <a:cs typeface="Times New Roman"/>
              </a:rPr>
              <a:t>i</a:t>
            </a:r>
            <a:r>
              <a:rPr sz="3000" b="1" spc="-7" baseline="-20833" dirty="0">
                <a:latin typeface="Times New Roman"/>
                <a:cs typeface="Times New Roman"/>
              </a:rPr>
              <a:t> </a:t>
            </a:r>
            <a:r>
              <a:rPr sz="3000" b="1" spc="5" dirty="0">
                <a:latin typeface="SimSun"/>
                <a:cs typeface="SimSun"/>
              </a:rPr>
              <a:t>∈</a:t>
            </a:r>
            <a:r>
              <a:rPr sz="3000" b="1" spc="5" dirty="0">
                <a:latin typeface="Times New Roman"/>
                <a:cs typeface="Times New Roman"/>
              </a:rPr>
              <a:t>ElemSet,</a:t>
            </a:r>
            <a:r>
              <a:rPr sz="3000" b="1" spc="15" dirty="0">
                <a:latin typeface="Times New Roman"/>
                <a:cs typeface="Times New Roman"/>
              </a:rPr>
              <a:t> </a:t>
            </a:r>
            <a:r>
              <a:rPr sz="3000" b="1" spc="5" dirty="0">
                <a:latin typeface="Times New Roman"/>
                <a:cs typeface="Times New Roman"/>
              </a:rPr>
              <a:t>i=1,2,...,n,	</a:t>
            </a:r>
            <a:r>
              <a:rPr sz="3000" b="1" spc="10" dirty="0">
                <a:latin typeface="Times New Roman"/>
                <a:cs typeface="Times New Roman"/>
              </a:rPr>
              <a:t>n≥0</a:t>
            </a:r>
            <a:r>
              <a:rPr sz="3000" b="1" spc="-45" dirty="0">
                <a:latin typeface="Times New Roman"/>
                <a:cs typeface="Times New Roman"/>
              </a:rPr>
              <a:t> </a:t>
            </a:r>
            <a:r>
              <a:rPr sz="3000" b="1" spc="5" dirty="0">
                <a:latin typeface="Times New Roman"/>
                <a:cs typeface="Times New Roman"/>
              </a:rPr>
              <a:t>}</a:t>
            </a: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30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</a:pPr>
            <a:r>
              <a:rPr sz="4500" b="1" spc="22" baseline="-4629" dirty="0">
                <a:solidFill>
                  <a:srgbClr val="0000FF"/>
                </a:solidFill>
                <a:latin typeface="SimSun"/>
                <a:cs typeface="SimSun"/>
              </a:rPr>
              <a:t>数据关系</a:t>
            </a:r>
            <a:r>
              <a:rPr sz="4500" b="1" spc="-60" baseline="-4629" dirty="0">
                <a:solidFill>
                  <a:srgbClr val="0000FF"/>
                </a:solidFill>
                <a:latin typeface="SimSun"/>
                <a:cs typeface="SimSun"/>
              </a:rPr>
              <a:t>：</a:t>
            </a:r>
            <a:r>
              <a:rPr sz="3000" b="1" spc="-40" dirty="0">
                <a:latin typeface="Times New Roman"/>
                <a:cs typeface="Times New Roman"/>
              </a:rPr>
              <a:t>R1</a:t>
            </a:r>
            <a:r>
              <a:rPr sz="3000" b="1" spc="-40" dirty="0">
                <a:latin typeface="NSimSun"/>
                <a:cs typeface="NSimSun"/>
              </a:rPr>
              <a:t>＝</a:t>
            </a:r>
            <a:r>
              <a:rPr sz="3000" b="1" spc="-40" dirty="0">
                <a:latin typeface="Times New Roman"/>
                <a:cs typeface="Times New Roman"/>
              </a:rPr>
              <a:t>{</a:t>
            </a:r>
            <a:r>
              <a:rPr sz="3000" b="1" spc="5" dirty="0">
                <a:latin typeface="Times New Roman"/>
                <a:cs typeface="Times New Roman"/>
              </a:rPr>
              <a:t> </a:t>
            </a:r>
            <a:r>
              <a:rPr sz="3000" b="1" dirty="0">
                <a:latin typeface="Times New Roman"/>
                <a:cs typeface="Times New Roman"/>
              </a:rPr>
              <a:t>&lt;a</a:t>
            </a:r>
            <a:r>
              <a:rPr sz="3000" b="1" baseline="-20833" dirty="0">
                <a:latin typeface="Times New Roman"/>
                <a:cs typeface="Times New Roman"/>
              </a:rPr>
              <a:t>i-1</a:t>
            </a:r>
            <a:r>
              <a:rPr sz="3000" b="1" dirty="0">
                <a:latin typeface="Times New Roman"/>
                <a:cs typeface="Times New Roman"/>
              </a:rPr>
              <a:t>,</a:t>
            </a:r>
            <a:r>
              <a:rPr sz="3000" b="1" spc="10" dirty="0">
                <a:latin typeface="Times New Roman"/>
                <a:cs typeface="Times New Roman"/>
              </a:rPr>
              <a:t> </a:t>
            </a:r>
            <a:r>
              <a:rPr sz="3000" b="1" spc="5" dirty="0">
                <a:latin typeface="Times New Roman"/>
                <a:cs typeface="Times New Roman"/>
              </a:rPr>
              <a:t>a</a:t>
            </a:r>
            <a:r>
              <a:rPr sz="3000" b="1" spc="7" baseline="-20833" dirty="0">
                <a:latin typeface="Times New Roman"/>
                <a:cs typeface="Times New Roman"/>
              </a:rPr>
              <a:t>i</a:t>
            </a:r>
            <a:r>
              <a:rPr sz="3000" b="1" spc="375" baseline="-20833" dirty="0">
                <a:latin typeface="Times New Roman"/>
                <a:cs typeface="Times New Roman"/>
              </a:rPr>
              <a:t> </a:t>
            </a:r>
            <a:r>
              <a:rPr sz="3000" b="1" spc="5" dirty="0">
                <a:latin typeface="Times New Roman"/>
                <a:cs typeface="Times New Roman"/>
              </a:rPr>
              <a:t>&gt;| </a:t>
            </a:r>
            <a:r>
              <a:rPr sz="3000" b="1" dirty="0">
                <a:latin typeface="Times New Roman"/>
                <a:cs typeface="Times New Roman"/>
              </a:rPr>
              <a:t>a</a:t>
            </a:r>
            <a:r>
              <a:rPr sz="3000" b="1" baseline="-20833" dirty="0">
                <a:latin typeface="Times New Roman"/>
                <a:cs typeface="Times New Roman"/>
              </a:rPr>
              <a:t>i-1</a:t>
            </a:r>
            <a:r>
              <a:rPr sz="3000" b="1" dirty="0">
                <a:latin typeface="Times New Roman"/>
                <a:cs typeface="Times New Roman"/>
              </a:rPr>
              <a:t>,</a:t>
            </a:r>
            <a:r>
              <a:rPr sz="3000" b="1" spc="10" dirty="0">
                <a:latin typeface="Times New Roman"/>
                <a:cs typeface="Times New Roman"/>
              </a:rPr>
              <a:t> </a:t>
            </a:r>
            <a:r>
              <a:rPr sz="3000" b="1" spc="5" dirty="0">
                <a:latin typeface="Times New Roman"/>
                <a:cs typeface="Times New Roman"/>
              </a:rPr>
              <a:t>a</a:t>
            </a:r>
            <a:r>
              <a:rPr sz="3000" b="1" spc="7" baseline="-20833" dirty="0">
                <a:latin typeface="Times New Roman"/>
                <a:cs typeface="Times New Roman"/>
              </a:rPr>
              <a:t>i</a:t>
            </a:r>
            <a:r>
              <a:rPr sz="3000" b="1" spc="5" dirty="0">
                <a:latin typeface="SimSun"/>
                <a:cs typeface="SimSun"/>
              </a:rPr>
              <a:t>∈</a:t>
            </a:r>
            <a:r>
              <a:rPr sz="3000" b="1" spc="5" dirty="0">
                <a:latin typeface="Times New Roman"/>
                <a:cs typeface="Times New Roman"/>
              </a:rPr>
              <a:t>D, i=2,...,n }</a:t>
            </a:r>
            <a:endParaRPr sz="3000">
              <a:latin typeface="Times New Roman"/>
              <a:cs typeface="Times New Roman"/>
            </a:endParaRPr>
          </a:p>
          <a:p>
            <a:pPr marL="2263775">
              <a:lnSpc>
                <a:spcPts val="3185"/>
              </a:lnSpc>
              <a:spcBef>
                <a:spcPts val="750"/>
              </a:spcBef>
            </a:pPr>
            <a:r>
              <a:rPr sz="3000" b="1" spc="15" dirty="0">
                <a:latin typeface="NSimSun"/>
                <a:cs typeface="NSimSun"/>
              </a:rPr>
              <a:t>约定</a:t>
            </a:r>
            <a:r>
              <a:rPr sz="3000" b="1" spc="5" dirty="0">
                <a:latin typeface="Times New Roman"/>
                <a:cs typeface="Times New Roman"/>
              </a:rPr>
              <a:t>a</a:t>
            </a:r>
            <a:r>
              <a:rPr sz="3000" b="1" spc="7" baseline="-20833" dirty="0">
                <a:latin typeface="Times New Roman"/>
                <a:cs typeface="Times New Roman"/>
              </a:rPr>
              <a:t>n</a:t>
            </a:r>
            <a:r>
              <a:rPr sz="3000" b="1" spc="382" baseline="-20833" dirty="0">
                <a:latin typeface="Times New Roman"/>
                <a:cs typeface="Times New Roman"/>
              </a:rPr>
              <a:t> </a:t>
            </a:r>
            <a:r>
              <a:rPr sz="3000" b="1" spc="15" dirty="0">
                <a:latin typeface="NSimSun"/>
                <a:cs typeface="NSimSun"/>
              </a:rPr>
              <a:t>端为栈顶</a:t>
            </a:r>
            <a:r>
              <a:rPr sz="3000" b="1" spc="10" dirty="0">
                <a:latin typeface="NSimSun"/>
                <a:cs typeface="NSimSun"/>
              </a:rPr>
              <a:t>，</a:t>
            </a:r>
            <a:r>
              <a:rPr sz="3000" b="1" spc="10" dirty="0">
                <a:latin typeface="Times New Roman"/>
                <a:cs typeface="Times New Roman"/>
              </a:rPr>
              <a:t>a</a:t>
            </a:r>
            <a:r>
              <a:rPr sz="3000" b="1" spc="15" baseline="-20833" dirty="0">
                <a:latin typeface="Times New Roman"/>
                <a:cs typeface="Times New Roman"/>
              </a:rPr>
              <a:t>1</a:t>
            </a:r>
            <a:r>
              <a:rPr sz="3000" b="1" spc="30" baseline="-20833" dirty="0">
                <a:latin typeface="Times New Roman"/>
                <a:cs typeface="Times New Roman"/>
              </a:rPr>
              <a:t> </a:t>
            </a:r>
            <a:r>
              <a:rPr sz="3000" b="1" spc="15" dirty="0">
                <a:latin typeface="NSimSun"/>
                <a:cs typeface="NSimSun"/>
              </a:rPr>
              <a:t>端为栈底。</a:t>
            </a:r>
            <a:endParaRPr sz="3000">
              <a:latin typeface="NSimSun"/>
              <a:cs typeface="NSimSun"/>
            </a:endParaRPr>
          </a:p>
          <a:p>
            <a:pPr marL="397510">
              <a:lnSpc>
                <a:spcPts val="4205"/>
              </a:lnSpc>
            </a:pP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基本操作</a:t>
            </a:r>
            <a:r>
              <a:rPr sz="3000" b="1" spc="10" dirty="0">
                <a:solidFill>
                  <a:srgbClr val="0000FF"/>
                </a:solidFill>
                <a:latin typeface="SimSun"/>
                <a:cs typeface="SimSun"/>
              </a:rPr>
              <a:t>：</a:t>
            </a:r>
            <a:r>
              <a:rPr sz="3000" b="1" spc="-345" dirty="0">
                <a:solidFill>
                  <a:srgbClr val="0000FF"/>
                </a:solidFill>
                <a:latin typeface="SimSun"/>
                <a:cs typeface="SimSun"/>
              </a:rPr>
              <a:t> </a:t>
            </a:r>
            <a:r>
              <a:rPr sz="5775" b="1" u="heavy" spc="44" baseline="-26695" dirty="0">
                <a:solidFill>
                  <a:srgbClr val="FF3300"/>
                </a:solidFill>
                <a:uFill>
                  <a:solidFill>
                    <a:srgbClr val="FF3300"/>
                  </a:solidFill>
                </a:uFill>
                <a:latin typeface="NSimSun"/>
                <a:cs typeface="NSimSun"/>
              </a:rPr>
              <a:t>见下页</a:t>
            </a:r>
            <a:endParaRPr sz="5775" baseline="-26695">
              <a:latin typeface="NSimSun"/>
              <a:cs typeface="NSimSun"/>
            </a:endParaRPr>
          </a:p>
          <a:p>
            <a:pPr marL="337820">
              <a:lnSpc>
                <a:spcPct val="100000"/>
              </a:lnSpc>
              <a:spcBef>
                <a:spcPts val="3934"/>
              </a:spcBef>
            </a:pP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} </a:t>
            </a:r>
            <a:r>
              <a:rPr sz="3000" b="1" spc="10" dirty="0">
                <a:solidFill>
                  <a:srgbClr val="0000FF"/>
                </a:solidFill>
                <a:latin typeface="Times New Roman"/>
                <a:cs typeface="Times New Roman"/>
              </a:rPr>
              <a:t>ADT</a:t>
            </a:r>
            <a:r>
              <a:rPr sz="3000" b="1" spc="-24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000" b="1" spc="5" dirty="0">
                <a:solidFill>
                  <a:srgbClr val="0000FF"/>
                </a:solidFill>
                <a:latin typeface="Times New Roman"/>
                <a:cs typeface="Times New Roman"/>
              </a:rPr>
              <a:t>Stack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7</a:t>
            </a:fld>
            <a:endParaRPr spc="5" dirty="0"/>
          </a:p>
        </p:txBody>
      </p:sp>
      <p:sp>
        <p:nvSpPr>
          <p:cNvPr id="9" name="object 9"/>
          <p:cNvSpPr txBox="1"/>
          <p:nvPr/>
        </p:nvSpPr>
        <p:spPr>
          <a:xfrm>
            <a:off x="149485" y="0"/>
            <a:ext cx="4836795" cy="1423035"/>
          </a:xfrm>
          <a:prstGeom prst="rect">
            <a:avLst/>
          </a:prstGeom>
        </p:spPr>
        <p:txBody>
          <a:bodyPr vert="horz" wrap="square" lIns="0" tIns="253365" rIns="0" bIns="0" rtlCol="0">
            <a:spAutoFit/>
          </a:bodyPr>
          <a:lstStyle/>
          <a:p>
            <a:pPr marL="971550" lvl="2" indent="-959485">
              <a:lnSpc>
                <a:spcPct val="100000"/>
              </a:lnSpc>
              <a:spcBef>
                <a:spcPts val="1995"/>
              </a:spcBef>
              <a:buFont typeface="Times New Roman"/>
              <a:buAutoNum type="arabicPeriod"/>
              <a:tabLst>
                <a:tab pos="971550" algn="l"/>
                <a:tab pos="972185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抽象数据类型栈的定义</a:t>
            </a:r>
            <a:endParaRPr sz="3000">
              <a:latin typeface="SimSun"/>
              <a:cs typeface="SimSun"/>
            </a:endParaRPr>
          </a:p>
          <a:p>
            <a:pPr marL="975360" lvl="3" indent="-343535">
              <a:lnSpc>
                <a:spcPct val="100000"/>
              </a:lnSpc>
              <a:spcBef>
                <a:spcPts val="1905"/>
              </a:spcBef>
              <a:buSzPct val="96666"/>
              <a:buFont typeface="Wingdings"/>
              <a:buChar char=""/>
              <a:tabLst>
                <a:tab pos="975994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抽象数据类型栈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70305" algn="l"/>
              </a:tabLst>
            </a:pPr>
            <a:r>
              <a:rPr spc="-60" dirty="0"/>
              <a:t>第3</a:t>
            </a:r>
            <a:r>
              <a:rPr spc="-90" dirty="0"/>
              <a:t>章</a:t>
            </a:r>
            <a:r>
              <a:rPr dirty="0"/>
              <a:t>	</a:t>
            </a:r>
            <a:r>
              <a:rPr spc="30" dirty="0"/>
              <a:t>栈和队列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8</a:t>
            </a:fld>
            <a:endParaRPr spc="5" dirty="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482980" y="1830980"/>
          <a:ext cx="6599554" cy="50018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96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31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20381">
                <a:tc>
                  <a:txBody>
                    <a:bodyPr/>
                    <a:lstStyle/>
                    <a:p>
                      <a:pPr marL="31750">
                        <a:lnSpc>
                          <a:spcPts val="3295"/>
                        </a:lnSpc>
                      </a:pPr>
                      <a:r>
                        <a:rPr sz="3000" b="1" spc="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InitStack(&amp;S)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3000" b="1" spc="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DestroyStack(&amp;S)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3060">
                        <a:lnSpc>
                          <a:spcPts val="3295"/>
                        </a:lnSpc>
                      </a:pPr>
                      <a:r>
                        <a:rPr sz="3000" b="1" dirty="0">
                          <a:latin typeface="Times New Roman"/>
                          <a:cs typeface="Times New Roman"/>
                        </a:rPr>
                        <a:t>//</a:t>
                      </a:r>
                      <a:r>
                        <a:rPr sz="3000" b="1" spc="15" dirty="0">
                          <a:latin typeface="SimSun"/>
                          <a:cs typeface="SimSun"/>
                        </a:rPr>
                        <a:t>初始化栈</a:t>
                      </a:r>
                      <a:endParaRPr sz="3000">
                        <a:latin typeface="SimSun"/>
                        <a:cs typeface="SimSun"/>
                      </a:endParaRPr>
                    </a:p>
                    <a:p>
                      <a:pPr marL="35496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3000" b="1" dirty="0">
                          <a:latin typeface="Times New Roman"/>
                          <a:cs typeface="Times New Roman"/>
                        </a:rPr>
                        <a:t>//</a:t>
                      </a:r>
                      <a:r>
                        <a:rPr sz="3000" b="1" spc="15" dirty="0">
                          <a:latin typeface="SimSun"/>
                          <a:cs typeface="SimSun"/>
                        </a:rPr>
                        <a:t>销毁栈</a:t>
                      </a:r>
                      <a:endParaRPr sz="3000">
                        <a:latin typeface="SimSun"/>
                        <a:cs typeface="SimSu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61">
                <a:tc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0" b="1" spc="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ClearStack(&amp;S)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 marL="39052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0" b="1" dirty="0">
                          <a:latin typeface="Times New Roman"/>
                          <a:cs typeface="Times New Roman"/>
                        </a:rPr>
                        <a:t>//</a:t>
                      </a:r>
                      <a:r>
                        <a:rPr sz="3000" b="1" spc="15" dirty="0">
                          <a:latin typeface="SimSun"/>
                          <a:cs typeface="SimSun"/>
                        </a:rPr>
                        <a:t>清空栈</a:t>
                      </a:r>
                      <a:endParaRPr sz="3000">
                        <a:latin typeface="SimSun"/>
                        <a:cs typeface="SimSun"/>
                      </a:endParaRPr>
                    </a:p>
                  </a:txBody>
                  <a:tcPr marL="0" marR="0" marT="1143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5395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0" b="1" spc="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StackEmpty(S)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 marL="3702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3000" b="1" dirty="0">
                          <a:latin typeface="Times New Roman"/>
                          <a:cs typeface="Times New Roman"/>
                        </a:rPr>
                        <a:t>//</a:t>
                      </a:r>
                      <a:r>
                        <a:rPr sz="3000" b="1" spc="15" dirty="0">
                          <a:latin typeface="SimSun"/>
                          <a:cs typeface="SimSun"/>
                        </a:rPr>
                        <a:t>判栈空</a:t>
                      </a:r>
                      <a:endParaRPr sz="3000">
                        <a:latin typeface="SimSun"/>
                        <a:cs typeface="SimSun"/>
                      </a:endParaRPr>
                    </a:p>
                  </a:txBody>
                  <a:tcPr marL="0" marR="0" marT="1143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029">
                <a:tc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3000" b="1" spc="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StackLength(S)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L="32956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3000" b="1" dirty="0">
                          <a:latin typeface="Times New Roman"/>
                          <a:cs typeface="Times New Roman"/>
                        </a:rPr>
                        <a:t>//</a:t>
                      </a:r>
                      <a:r>
                        <a:rPr sz="3000" b="1" spc="15" dirty="0">
                          <a:latin typeface="SimSun"/>
                          <a:cs typeface="SimSun"/>
                        </a:rPr>
                        <a:t>求栈长度</a:t>
                      </a:r>
                      <a:endParaRPr sz="3000">
                        <a:latin typeface="SimSun"/>
                        <a:cs typeface="SimSun"/>
                      </a:endParaRPr>
                    </a:p>
                  </a:txBody>
                  <a:tcPr marL="0" marR="0" marT="5080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5029">
                <a:tc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3000" b="1" spc="-2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GetTop(S,</a:t>
                      </a:r>
                      <a:r>
                        <a:rPr sz="3000" b="1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000" b="1" spc="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&amp;e)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L="33337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3000" b="1" dirty="0">
                          <a:latin typeface="Times New Roman"/>
                          <a:cs typeface="Times New Roman"/>
                        </a:rPr>
                        <a:t>//</a:t>
                      </a:r>
                      <a:r>
                        <a:rPr sz="3000" b="1" spc="15" dirty="0">
                          <a:latin typeface="SimSun"/>
                          <a:cs typeface="SimSun"/>
                        </a:rPr>
                        <a:t>取栈顶元素</a:t>
                      </a:r>
                      <a:endParaRPr sz="3000">
                        <a:latin typeface="SimSun"/>
                        <a:cs typeface="SimSun"/>
                      </a:endParaRPr>
                    </a:p>
                  </a:txBody>
                  <a:tcPr marL="0" marR="0" marT="5080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4645">
                <a:tc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3000" b="1" spc="1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Push(&amp;S,</a:t>
                      </a:r>
                      <a:r>
                        <a:rPr sz="3000" b="1" spc="2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000" b="1" spc="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e)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L="30670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3000" b="1" dirty="0">
                          <a:latin typeface="Times New Roman"/>
                          <a:cs typeface="Times New Roman"/>
                        </a:rPr>
                        <a:t>//</a:t>
                      </a:r>
                      <a:r>
                        <a:rPr sz="3000" b="1" spc="15" dirty="0">
                          <a:latin typeface="SimSun"/>
                          <a:cs typeface="SimSun"/>
                        </a:rPr>
                        <a:t>入栈</a:t>
                      </a:r>
                      <a:endParaRPr sz="3000">
                        <a:latin typeface="SimSun"/>
                        <a:cs typeface="SimSun"/>
                      </a:endParaRPr>
                    </a:p>
                  </a:txBody>
                  <a:tcPr marL="0" marR="0" marT="5080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2543"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3000" b="1" spc="1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Pop(&amp;S,</a:t>
                      </a:r>
                      <a:r>
                        <a:rPr sz="3000" b="1" spc="1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000" b="1" spc="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&amp;e)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50800" marB="0"/>
                </a:tc>
                <a:tc>
                  <a:txBody>
                    <a:bodyPr/>
                    <a:lstStyle/>
                    <a:p>
                      <a:pPr marL="28511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3000" b="1" dirty="0">
                          <a:latin typeface="Times New Roman"/>
                          <a:cs typeface="Times New Roman"/>
                        </a:rPr>
                        <a:t>//</a:t>
                      </a:r>
                      <a:r>
                        <a:rPr sz="3000" b="1" spc="15" dirty="0">
                          <a:latin typeface="SimSun"/>
                          <a:cs typeface="SimSun"/>
                        </a:rPr>
                        <a:t>出栈</a:t>
                      </a:r>
                      <a:endParaRPr sz="3000">
                        <a:latin typeface="SimSun"/>
                        <a:cs typeface="SimSun"/>
                      </a:endParaRPr>
                    </a:p>
                  </a:txBody>
                  <a:tcPr marL="0" marR="0" marT="5080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3064">
                <a:tc>
                  <a:txBody>
                    <a:bodyPr/>
                    <a:lstStyle/>
                    <a:p>
                      <a:pPr marL="67310">
                        <a:lnSpc>
                          <a:spcPts val="3554"/>
                        </a:lnSpc>
                        <a:spcBef>
                          <a:spcPts val="225"/>
                        </a:spcBef>
                      </a:pPr>
                      <a:r>
                        <a:rPr sz="3000" b="1" spc="-1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StackTravers(S,</a:t>
                      </a:r>
                      <a:r>
                        <a:rPr sz="3000" b="1" spc="-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000" b="1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visit())</a:t>
                      </a: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/>
                </a:tc>
                <a:tc>
                  <a:txBody>
                    <a:bodyPr/>
                    <a:lstStyle/>
                    <a:p>
                      <a:pPr marL="239395">
                        <a:lnSpc>
                          <a:spcPts val="3554"/>
                        </a:lnSpc>
                        <a:spcBef>
                          <a:spcPts val="225"/>
                        </a:spcBef>
                      </a:pPr>
                      <a:r>
                        <a:rPr sz="3000" b="1" dirty="0">
                          <a:latin typeface="Times New Roman"/>
                          <a:cs typeface="Times New Roman"/>
                        </a:rPr>
                        <a:t>//</a:t>
                      </a:r>
                      <a:r>
                        <a:rPr sz="3000" b="1" spc="15" dirty="0">
                          <a:latin typeface="SimSun"/>
                          <a:cs typeface="SimSun"/>
                        </a:rPr>
                        <a:t>遍历栈</a:t>
                      </a:r>
                      <a:endParaRPr sz="3000">
                        <a:latin typeface="SimSun"/>
                        <a:cs typeface="SimSun"/>
                      </a:endParaRPr>
                    </a:p>
                  </a:txBody>
                  <a:tcPr marL="0" marR="0" marT="28575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49682" y="0"/>
            <a:ext cx="4836795" cy="1430655"/>
          </a:xfrm>
          <a:prstGeom prst="rect">
            <a:avLst/>
          </a:prstGeom>
        </p:spPr>
        <p:txBody>
          <a:bodyPr vert="horz" wrap="square" lIns="0" tIns="257175" rIns="0" bIns="0" rtlCol="0">
            <a:spAutoFit/>
          </a:bodyPr>
          <a:lstStyle/>
          <a:p>
            <a:pPr marL="971550" lvl="2" indent="-959485">
              <a:lnSpc>
                <a:spcPct val="100000"/>
              </a:lnSpc>
              <a:spcBef>
                <a:spcPts val="2025"/>
              </a:spcBef>
              <a:buFont typeface="Times New Roman"/>
              <a:buAutoNum type="arabicPeriod"/>
              <a:tabLst>
                <a:tab pos="971550" algn="l"/>
                <a:tab pos="972185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抽象数据类型栈的定义</a:t>
            </a:r>
            <a:endParaRPr sz="3000">
              <a:latin typeface="SimSun"/>
              <a:cs typeface="SimSun"/>
            </a:endParaRPr>
          </a:p>
          <a:p>
            <a:pPr marL="975360" lvl="3" indent="-343535">
              <a:lnSpc>
                <a:spcPct val="100000"/>
              </a:lnSpc>
              <a:spcBef>
                <a:spcPts val="1935"/>
              </a:spcBef>
              <a:buSzPct val="96666"/>
              <a:buFont typeface="Wingdings"/>
              <a:buChar char=""/>
              <a:tabLst>
                <a:tab pos="975994" algn="l"/>
              </a:tabLst>
            </a:pPr>
            <a:r>
              <a:rPr sz="3000" b="1" spc="15" dirty="0">
                <a:solidFill>
                  <a:srgbClr val="6500CC"/>
                </a:solidFill>
                <a:latin typeface="SimSun"/>
                <a:cs typeface="SimSun"/>
              </a:rPr>
              <a:t>栈的基本操作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76961"/>
            <a:ext cx="10691627" cy="1108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49481" y="76200"/>
            <a:ext cx="5543550" cy="6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" y="6829806"/>
            <a:ext cx="2785110" cy="603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70305" algn="l"/>
              </a:tabLst>
            </a:pPr>
            <a:r>
              <a:rPr spc="-60" dirty="0"/>
              <a:t>第3</a:t>
            </a:r>
            <a:r>
              <a:rPr spc="-90" dirty="0"/>
              <a:t>章</a:t>
            </a:r>
            <a:r>
              <a:rPr dirty="0"/>
              <a:t>	</a:t>
            </a:r>
            <a:r>
              <a:rPr spc="30" dirty="0"/>
              <a:t>栈和队列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60"/>
              </a:lnSpc>
            </a:pPr>
            <a:fld id="{81D60167-4931-47E6-BA6A-407CBD079E47}" type="slidenum">
              <a:rPr spc="5" dirty="0"/>
              <a:t>9</a:t>
            </a:fld>
            <a:endParaRPr spc="5" dirty="0"/>
          </a:p>
        </p:txBody>
      </p:sp>
      <p:sp>
        <p:nvSpPr>
          <p:cNvPr id="6" name="object 6"/>
          <p:cNvSpPr txBox="1"/>
          <p:nvPr/>
        </p:nvSpPr>
        <p:spPr>
          <a:xfrm>
            <a:off x="4455547" y="1947164"/>
            <a:ext cx="1231900" cy="552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79780" algn="l"/>
              </a:tabLst>
            </a:pPr>
            <a:r>
              <a:rPr sz="3450" b="1" dirty="0">
                <a:solidFill>
                  <a:srgbClr val="0000FF"/>
                </a:solidFill>
                <a:latin typeface="Times New Roman"/>
                <a:cs typeface="Times New Roman"/>
              </a:rPr>
              <a:t>3.1	</a:t>
            </a:r>
            <a:r>
              <a:rPr sz="3450" b="1" spc="-10" dirty="0">
                <a:solidFill>
                  <a:srgbClr val="0000FF"/>
                </a:solidFill>
                <a:latin typeface="SimSun"/>
                <a:cs typeface="SimSun"/>
              </a:rPr>
              <a:t>栈</a:t>
            </a:r>
            <a:endParaRPr sz="345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72689" y="2999994"/>
            <a:ext cx="5596255" cy="1569085"/>
          </a:xfrm>
          <a:prstGeom prst="rect">
            <a:avLst/>
          </a:prstGeom>
          <a:ln w="13969">
            <a:solidFill>
              <a:srgbClr val="0000FF"/>
            </a:solidFill>
          </a:ln>
        </p:spPr>
        <p:txBody>
          <a:bodyPr vert="horz" wrap="square" lIns="0" tIns="185420" rIns="0" bIns="0" rtlCol="0">
            <a:spAutoFit/>
          </a:bodyPr>
          <a:lstStyle/>
          <a:p>
            <a:pPr marL="1271905" lvl="2" indent="-1068070">
              <a:lnSpc>
                <a:spcPct val="100000"/>
              </a:lnSpc>
              <a:spcBef>
                <a:spcPts val="1460"/>
              </a:spcBef>
              <a:buFont typeface="Arial"/>
              <a:buAutoNum type="arabicPeriod"/>
              <a:tabLst>
                <a:tab pos="1271905" algn="l"/>
                <a:tab pos="1272540" algn="l"/>
              </a:tabLst>
            </a:pPr>
            <a:r>
              <a:rPr sz="3000" b="1" spc="15" dirty="0">
                <a:solidFill>
                  <a:srgbClr val="0000FF"/>
                </a:solidFill>
                <a:latin typeface="SimSun"/>
                <a:cs typeface="SimSun"/>
              </a:rPr>
              <a:t>抽象数据类型栈的定义</a:t>
            </a:r>
            <a:endParaRPr sz="3000">
              <a:latin typeface="SimSun"/>
              <a:cs typeface="SimSun"/>
            </a:endParaRPr>
          </a:p>
          <a:p>
            <a:pPr marL="1271905" lvl="2" indent="-1068070">
              <a:lnSpc>
                <a:spcPct val="100000"/>
              </a:lnSpc>
              <a:spcBef>
                <a:spcPts val="2205"/>
              </a:spcBef>
              <a:buFont typeface="Arial"/>
              <a:buAutoNum type="arabicPeriod"/>
              <a:tabLst>
                <a:tab pos="1271905" algn="l"/>
                <a:tab pos="1272540" algn="l"/>
              </a:tabLst>
            </a:pPr>
            <a:r>
              <a:rPr sz="3000" b="1" spc="15" dirty="0">
                <a:solidFill>
                  <a:srgbClr val="FF3300"/>
                </a:solidFill>
                <a:latin typeface="SimSun"/>
                <a:cs typeface="SimSun"/>
              </a:rPr>
              <a:t>栈的表示和实现</a:t>
            </a:r>
            <a:endParaRPr sz="30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321</TotalTime>
  <Words>3587</Words>
  <Application>Microsoft Office PowerPoint</Application>
  <PresentationFormat>自定义</PresentationFormat>
  <Paragraphs>819</Paragraphs>
  <Slides>67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79" baseType="lpstr">
      <vt:lpstr>Microsoft JhengHei</vt:lpstr>
      <vt:lpstr>宋体</vt:lpstr>
      <vt:lpstr>微软雅黑</vt:lpstr>
      <vt:lpstr>新宋体</vt:lpstr>
      <vt:lpstr>Arial</vt:lpstr>
      <vt:lpstr>Calibri</vt:lpstr>
      <vt:lpstr>Constantia</vt:lpstr>
      <vt:lpstr>Symbol</vt:lpstr>
      <vt:lpstr>Tahoma</vt:lpstr>
      <vt:lpstr>Times New Roman</vt:lpstr>
      <vt:lpstr>Wingdings</vt:lpstr>
      <vt:lpstr>Office Theme</vt:lpstr>
      <vt:lpstr>PowerPoint 演示文稿</vt:lpstr>
      <vt:lpstr>本章重点难点</vt:lpstr>
      <vt:lpstr>第3章 栈和队列</vt:lpstr>
      <vt:lpstr>第3章 栈和队列</vt:lpstr>
      <vt:lpstr>第3章 栈和队列</vt:lpstr>
      <vt:lpstr>第3章 栈和队列</vt:lpstr>
      <vt:lpstr>第3章 栈和队列</vt:lpstr>
      <vt:lpstr>第3章 栈和队列</vt:lpstr>
      <vt:lpstr>第3章 栈和队列</vt:lpstr>
      <vt:lpstr>第3章 栈和队列</vt:lpstr>
      <vt:lpstr>第3章 栈和队列</vt:lpstr>
      <vt:lpstr>第3章 栈和队列</vt:lpstr>
      <vt:lpstr>第3章 栈和队列</vt:lpstr>
      <vt:lpstr>第3章 栈和队列</vt:lpstr>
      <vt:lpstr>第3章 栈和队列</vt:lpstr>
      <vt:lpstr>第3章 栈和队列</vt:lpstr>
      <vt:lpstr>第3章 栈和队列</vt:lpstr>
      <vt:lpstr>第3章 栈和队列</vt:lpstr>
      <vt:lpstr>第3章 栈和队列</vt:lpstr>
      <vt:lpstr>第3章 栈和队列</vt:lpstr>
      <vt:lpstr>第3章 栈和队列</vt:lpstr>
      <vt:lpstr>第3章 栈和队列</vt:lpstr>
      <vt:lpstr>第3章 栈和队列</vt:lpstr>
      <vt:lpstr>第3章 栈和队列</vt:lpstr>
      <vt:lpstr>第3章 栈和队列</vt:lpstr>
      <vt:lpstr>第3章 栈和队列</vt:lpstr>
      <vt:lpstr>第3章 栈和队列</vt:lpstr>
      <vt:lpstr>第3章 栈和队列</vt:lpstr>
      <vt:lpstr>第3章 栈和队列</vt:lpstr>
      <vt:lpstr>第3章 栈和队列</vt:lpstr>
      <vt:lpstr>第3章 栈和队列</vt:lpstr>
      <vt:lpstr>第3章 栈和队列</vt:lpstr>
      <vt:lpstr>第3章 栈和队列</vt:lpstr>
      <vt:lpstr>第3章 栈和队列</vt:lpstr>
      <vt:lpstr>第3章 栈和队列</vt:lpstr>
      <vt:lpstr>第3章 栈和队列</vt:lpstr>
      <vt:lpstr>第3章 栈和队列</vt:lpstr>
      <vt:lpstr>第3章 栈和队列</vt:lpstr>
      <vt:lpstr>第3章 栈和队列</vt:lpstr>
      <vt:lpstr>第3章 栈和队列</vt:lpstr>
      <vt:lpstr>第3章 栈和队列</vt:lpstr>
      <vt:lpstr>第3章 栈和队列</vt:lpstr>
      <vt:lpstr>第3章 栈和队列</vt:lpstr>
      <vt:lpstr>第3章 栈和队列</vt:lpstr>
      <vt:lpstr>第3章 栈和队列</vt:lpstr>
      <vt:lpstr>第3章 栈和队列</vt:lpstr>
      <vt:lpstr>第3章 栈和队列</vt:lpstr>
      <vt:lpstr>PowerPoint 演示文稿</vt:lpstr>
      <vt:lpstr>第3章 栈和队列</vt:lpstr>
      <vt:lpstr>第3章 栈和队列</vt:lpstr>
      <vt:lpstr>第3章 栈和队列</vt:lpstr>
      <vt:lpstr>第3章 栈和队列</vt:lpstr>
      <vt:lpstr>第3章 栈和队列</vt:lpstr>
      <vt:lpstr>第3章 栈和队列</vt:lpstr>
      <vt:lpstr>第3章 栈和队列</vt:lpstr>
      <vt:lpstr>第3章 栈和队列</vt:lpstr>
      <vt:lpstr>第3章 栈和队列</vt:lpstr>
      <vt:lpstr>第3章 栈和队列</vt:lpstr>
      <vt:lpstr>第3章 栈和队列</vt:lpstr>
      <vt:lpstr>第3章 栈和队列</vt:lpstr>
      <vt:lpstr>第3章 栈和队列</vt:lpstr>
      <vt:lpstr>第3章 栈和队列</vt:lpstr>
      <vt:lpstr>第3章 栈和队列</vt:lpstr>
      <vt:lpstr>PowerPoint 演示文稿</vt:lpstr>
      <vt:lpstr>PowerPoint 演示文稿</vt:lpstr>
      <vt:lpstr>PowerPoint 演示文稿</vt:lpstr>
      <vt:lpstr>本章小结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- 03第3章栈和队列20181022.ppt [兼容模式]</dc:title>
  <dc:creator>zhou</dc:creator>
  <cp:lastModifiedBy>王 少博</cp:lastModifiedBy>
  <cp:revision>1</cp:revision>
  <dcterms:created xsi:type="dcterms:W3CDTF">2019-12-21T02:03:37Z</dcterms:created>
  <dcterms:modified xsi:type="dcterms:W3CDTF">2020-01-04T06:24:14Z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2019-10-24T00:00:00Z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2019-12-21T00:00:00Z</vt:filetime>
  </property>
</Properties>
</file>